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06060-738C-4FAD-B8D9-243CD851DA5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94FEAD8-2C89-41E1-9841-06C0F3826655}">
      <dgm:prSet phldrT="[Text]"/>
      <dgm:spPr/>
      <dgm:t>
        <a:bodyPr/>
        <a:lstStyle/>
        <a:p>
          <a:pPr rtl="1"/>
          <a:r>
            <a:rPr lang="ar-EG" dirty="0" smtClean="0"/>
            <a:t>بالملامسه</a:t>
          </a:r>
          <a:endParaRPr lang="ar-EG" dirty="0"/>
        </a:p>
      </dgm:t>
    </dgm:pt>
    <dgm:pt modelId="{C520885B-8451-4394-AEB9-5A4D976A960D}" type="parTrans" cxnId="{C18CABD0-DAFF-4698-A6EF-2465B3B629B6}">
      <dgm:prSet/>
      <dgm:spPr/>
      <dgm:t>
        <a:bodyPr/>
        <a:lstStyle/>
        <a:p>
          <a:pPr rtl="1"/>
          <a:endParaRPr lang="ar-EG"/>
        </a:p>
      </dgm:t>
    </dgm:pt>
    <dgm:pt modelId="{51A69397-8EC0-4198-BC1C-4F359562F7E8}" type="sibTrans" cxnId="{C18CABD0-DAFF-4698-A6EF-2465B3B629B6}">
      <dgm:prSet/>
      <dgm:spPr/>
      <dgm:t>
        <a:bodyPr/>
        <a:lstStyle/>
        <a:p>
          <a:pPr rtl="1"/>
          <a:endParaRPr lang="ar-EG"/>
        </a:p>
      </dgm:t>
    </dgm:pt>
    <dgm:pt modelId="{41D4E3DD-4EC7-42AB-B1BE-EB3533795B67}">
      <dgm:prSet phldrT="[Text]"/>
      <dgm:spPr/>
      <dgm:t>
        <a:bodyPr/>
        <a:lstStyle/>
        <a:p>
          <a:pPr rtl="1"/>
          <a:r>
            <a:rPr lang="ar-EG" dirty="0" smtClean="0"/>
            <a:t>بالفرش</a:t>
          </a:r>
          <a:endParaRPr lang="ar-EG" dirty="0"/>
        </a:p>
      </dgm:t>
    </dgm:pt>
    <dgm:pt modelId="{FED822FC-F7AF-47CE-BEC3-7E8EEDEAEFA7}" type="parTrans" cxnId="{38675045-1BC6-4B63-83B8-73B4822BF33A}">
      <dgm:prSet/>
      <dgm:spPr/>
      <dgm:t>
        <a:bodyPr/>
        <a:lstStyle/>
        <a:p>
          <a:pPr rtl="1"/>
          <a:endParaRPr lang="ar-EG"/>
        </a:p>
      </dgm:t>
    </dgm:pt>
    <dgm:pt modelId="{819E8E0F-F63B-4BF6-8668-7CF7C476DAB5}" type="sibTrans" cxnId="{38675045-1BC6-4B63-83B8-73B4822BF33A}">
      <dgm:prSet/>
      <dgm:spPr/>
      <dgm:t>
        <a:bodyPr/>
        <a:lstStyle/>
        <a:p>
          <a:pPr rtl="1"/>
          <a:endParaRPr lang="ar-EG"/>
        </a:p>
      </dgm:t>
    </dgm:pt>
    <dgm:pt modelId="{F052E358-6574-4290-9F8B-2798BB30086D}">
      <dgm:prSet phldrT="[Text]"/>
      <dgm:spPr/>
      <dgm:t>
        <a:bodyPr/>
        <a:lstStyle/>
        <a:p>
          <a:pPr rtl="1"/>
          <a:r>
            <a:rPr lang="ar-EG" dirty="0" smtClean="0"/>
            <a:t>تيار الهواء</a:t>
          </a:r>
          <a:endParaRPr lang="ar-EG" dirty="0"/>
        </a:p>
      </dgm:t>
    </dgm:pt>
    <dgm:pt modelId="{B56CFE8B-F818-460F-8A63-6DB11FD4A6EE}" type="parTrans" cxnId="{483A68C9-6A7A-41C0-9E76-B7C2450952E3}">
      <dgm:prSet/>
      <dgm:spPr/>
      <dgm:t>
        <a:bodyPr/>
        <a:lstStyle/>
        <a:p>
          <a:pPr rtl="1"/>
          <a:endParaRPr lang="ar-EG"/>
        </a:p>
      </dgm:t>
    </dgm:pt>
    <dgm:pt modelId="{208ED545-42CA-4BFD-8E88-7623052D8614}" type="sibTrans" cxnId="{483A68C9-6A7A-41C0-9E76-B7C2450952E3}">
      <dgm:prSet/>
      <dgm:spPr/>
      <dgm:t>
        <a:bodyPr/>
        <a:lstStyle/>
        <a:p>
          <a:pPr rtl="1"/>
          <a:endParaRPr lang="ar-EG"/>
        </a:p>
      </dgm:t>
    </dgm:pt>
    <dgm:pt modelId="{FFCA1428-6F43-490F-B42A-7A2DE1CD3539}" type="pres">
      <dgm:prSet presAssocID="{1C706060-738C-4FAD-B8D9-243CD851DA59}" presName="compositeShape" presStyleCnt="0">
        <dgm:presLayoutVars>
          <dgm:dir/>
          <dgm:resizeHandles/>
        </dgm:presLayoutVars>
      </dgm:prSet>
      <dgm:spPr/>
    </dgm:pt>
    <dgm:pt modelId="{91A60B23-4F38-453E-B8A5-53A99CB09FDB}" type="pres">
      <dgm:prSet presAssocID="{1C706060-738C-4FAD-B8D9-243CD851DA59}" presName="pyramid" presStyleLbl="node1" presStyleIdx="0" presStyleCnt="1"/>
      <dgm:spPr/>
    </dgm:pt>
    <dgm:pt modelId="{D9F8FAD9-2F20-4BBF-A01E-0AE3FDD9DE4E}" type="pres">
      <dgm:prSet presAssocID="{1C706060-738C-4FAD-B8D9-243CD851DA59}" presName="theList" presStyleCnt="0"/>
      <dgm:spPr/>
    </dgm:pt>
    <dgm:pt modelId="{7AFA1442-C0F2-49BF-A5BD-62EDCB8822DB}" type="pres">
      <dgm:prSet presAssocID="{394FEAD8-2C89-41E1-9841-06C0F382665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4BA6DB2-3EFF-400E-9074-BF9A7BF08169}" type="pres">
      <dgm:prSet presAssocID="{394FEAD8-2C89-41E1-9841-06C0F3826655}" presName="aSpace" presStyleCnt="0"/>
      <dgm:spPr/>
    </dgm:pt>
    <dgm:pt modelId="{D302675A-22FE-4167-95F0-5C7A132E67B9}" type="pres">
      <dgm:prSet presAssocID="{41D4E3DD-4EC7-42AB-B1BE-EB3533795B6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C67E168-E349-4107-8767-F10D6B2D421F}" type="pres">
      <dgm:prSet presAssocID="{41D4E3DD-4EC7-42AB-B1BE-EB3533795B67}" presName="aSpace" presStyleCnt="0"/>
      <dgm:spPr/>
    </dgm:pt>
    <dgm:pt modelId="{F92D07C4-D170-4EC8-A43C-4A44D09E2901}" type="pres">
      <dgm:prSet presAssocID="{F052E358-6574-4290-9F8B-2798BB30086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41C911D-2DB3-4F4B-B313-226D7D486680}" type="pres">
      <dgm:prSet presAssocID="{F052E358-6574-4290-9F8B-2798BB30086D}" presName="aSpace" presStyleCnt="0"/>
      <dgm:spPr/>
    </dgm:pt>
  </dgm:ptLst>
  <dgm:cxnLst>
    <dgm:cxn modelId="{38675045-1BC6-4B63-83B8-73B4822BF33A}" srcId="{1C706060-738C-4FAD-B8D9-243CD851DA59}" destId="{41D4E3DD-4EC7-42AB-B1BE-EB3533795B67}" srcOrd="1" destOrd="0" parTransId="{FED822FC-F7AF-47CE-BEC3-7E8EEDEAEFA7}" sibTransId="{819E8E0F-F63B-4BF6-8668-7CF7C476DAB5}"/>
    <dgm:cxn modelId="{B197772D-1E3F-4C9F-BCA1-9291D30E04E2}" type="presOf" srcId="{41D4E3DD-4EC7-42AB-B1BE-EB3533795B67}" destId="{D302675A-22FE-4167-95F0-5C7A132E67B9}" srcOrd="0" destOrd="0" presId="urn:microsoft.com/office/officeart/2005/8/layout/pyramid2"/>
    <dgm:cxn modelId="{C18CABD0-DAFF-4698-A6EF-2465B3B629B6}" srcId="{1C706060-738C-4FAD-B8D9-243CD851DA59}" destId="{394FEAD8-2C89-41E1-9841-06C0F3826655}" srcOrd="0" destOrd="0" parTransId="{C520885B-8451-4394-AEB9-5A4D976A960D}" sibTransId="{51A69397-8EC0-4198-BC1C-4F359562F7E8}"/>
    <dgm:cxn modelId="{D4351664-9021-46F9-B807-B432A03FFED4}" type="presOf" srcId="{394FEAD8-2C89-41E1-9841-06C0F3826655}" destId="{7AFA1442-C0F2-49BF-A5BD-62EDCB8822DB}" srcOrd="0" destOrd="0" presId="urn:microsoft.com/office/officeart/2005/8/layout/pyramid2"/>
    <dgm:cxn modelId="{483A68C9-6A7A-41C0-9E76-B7C2450952E3}" srcId="{1C706060-738C-4FAD-B8D9-243CD851DA59}" destId="{F052E358-6574-4290-9F8B-2798BB30086D}" srcOrd="2" destOrd="0" parTransId="{B56CFE8B-F818-460F-8A63-6DB11FD4A6EE}" sibTransId="{208ED545-42CA-4BFD-8E88-7623052D8614}"/>
    <dgm:cxn modelId="{F308FE20-9027-4750-BC2D-8EE86CE9B9C0}" type="presOf" srcId="{1C706060-738C-4FAD-B8D9-243CD851DA59}" destId="{FFCA1428-6F43-490F-B42A-7A2DE1CD3539}" srcOrd="0" destOrd="0" presId="urn:microsoft.com/office/officeart/2005/8/layout/pyramid2"/>
    <dgm:cxn modelId="{524D5859-3A13-4FE7-85EC-B3C681A59D1F}" type="presOf" srcId="{F052E358-6574-4290-9F8B-2798BB30086D}" destId="{F92D07C4-D170-4EC8-A43C-4A44D09E2901}" srcOrd="0" destOrd="0" presId="urn:microsoft.com/office/officeart/2005/8/layout/pyramid2"/>
    <dgm:cxn modelId="{E63C59FD-909D-4E27-B8E8-8503BF321D69}" type="presParOf" srcId="{FFCA1428-6F43-490F-B42A-7A2DE1CD3539}" destId="{91A60B23-4F38-453E-B8A5-53A99CB09FDB}" srcOrd="0" destOrd="0" presId="urn:microsoft.com/office/officeart/2005/8/layout/pyramid2"/>
    <dgm:cxn modelId="{0B251961-4C11-497B-B7FF-7448A77F8CF5}" type="presParOf" srcId="{FFCA1428-6F43-490F-B42A-7A2DE1CD3539}" destId="{D9F8FAD9-2F20-4BBF-A01E-0AE3FDD9DE4E}" srcOrd="1" destOrd="0" presId="urn:microsoft.com/office/officeart/2005/8/layout/pyramid2"/>
    <dgm:cxn modelId="{6E19F20F-D42F-432C-A851-5937EB93E5D6}" type="presParOf" srcId="{D9F8FAD9-2F20-4BBF-A01E-0AE3FDD9DE4E}" destId="{7AFA1442-C0F2-49BF-A5BD-62EDCB8822DB}" srcOrd="0" destOrd="0" presId="urn:microsoft.com/office/officeart/2005/8/layout/pyramid2"/>
    <dgm:cxn modelId="{D3C14BB6-7F71-454D-9978-D324AD0A2552}" type="presParOf" srcId="{D9F8FAD9-2F20-4BBF-A01E-0AE3FDD9DE4E}" destId="{54BA6DB2-3EFF-400E-9074-BF9A7BF08169}" srcOrd="1" destOrd="0" presId="urn:microsoft.com/office/officeart/2005/8/layout/pyramid2"/>
    <dgm:cxn modelId="{16D43BE9-8AE2-4754-B2B6-9A2D212AD24B}" type="presParOf" srcId="{D9F8FAD9-2F20-4BBF-A01E-0AE3FDD9DE4E}" destId="{D302675A-22FE-4167-95F0-5C7A132E67B9}" srcOrd="2" destOrd="0" presId="urn:microsoft.com/office/officeart/2005/8/layout/pyramid2"/>
    <dgm:cxn modelId="{09C685C4-4F3B-4D33-9D0C-E608306E42C2}" type="presParOf" srcId="{D9F8FAD9-2F20-4BBF-A01E-0AE3FDD9DE4E}" destId="{9C67E168-E349-4107-8767-F10D6B2D421F}" srcOrd="3" destOrd="0" presId="urn:microsoft.com/office/officeart/2005/8/layout/pyramid2"/>
    <dgm:cxn modelId="{280D4AE4-4864-41BC-A303-3909610E7A32}" type="presParOf" srcId="{D9F8FAD9-2F20-4BBF-A01E-0AE3FDD9DE4E}" destId="{F92D07C4-D170-4EC8-A43C-4A44D09E2901}" srcOrd="4" destOrd="0" presId="urn:microsoft.com/office/officeart/2005/8/layout/pyramid2"/>
    <dgm:cxn modelId="{7CBB5399-5444-4928-8C5A-A64591CFA81D}" type="presParOf" srcId="{D9F8FAD9-2F20-4BBF-A01E-0AE3FDD9DE4E}" destId="{D41C911D-2DB3-4F4B-B313-226D7D48668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60B23-4F38-453E-B8A5-53A99CB09FDB}">
      <dsp:nvSpPr>
        <dsp:cNvPr id="0" name=""/>
        <dsp:cNvSpPr/>
      </dsp:nvSpPr>
      <dsp:spPr>
        <a:xfrm>
          <a:off x="1371202" y="0"/>
          <a:ext cx="3508375" cy="35083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A1442-C0F2-49BF-A5BD-62EDCB8822DB}">
      <dsp:nvSpPr>
        <dsp:cNvPr id="0" name=""/>
        <dsp:cNvSpPr/>
      </dsp:nvSpPr>
      <dsp:spPr>
        <a:xfrm>
          <a:off x="3125390" y="352721"/>
          <a:ext cx="2280443" cy="8304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kern="1200" dirty="0" smtClean="0"/>
            <a:t>بالملامسه</a:t>
          </a:r>
          <a:endParaRPr lang="ar-EG" sz="3200" kern="1200" dirty="0"/>
        </a:p>
      </dsp:txBody>
      <dsp:txXfrm>
        <a:off x="3165932" y="393263"/>
        <a:ext cx="2199359" cy="749414"/>
      </dsp:txXfrm>
    </dsp:sp>
    <dsp:sp modelId="{D302675A-22FE-4167-95F0-5C7A132E67B9}">
      <dsp:nvSpPr>
        <dsp:cNvPr id="0" name=""/>
        <dsp:cNvSpPr/>
      </dsp:nvSpPr>
      <dsp:spPr>
        <a:xfrm>
          <a:off x="3125390" y="1287032"/>
          <a:ext cx="2280443" cy="8304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kern="1200" dirty="0" smtClean="0"/>
            <a:t>بالفرش</a:t>
          </a:r>
          <a:endParaRPr lang="ar-EG" sz="3200" kern="1200" dirty="0"/>
        </a:p>
      </dsp:txBody>
      <dsp:txXfrm>
        <a:off x="3165932" y="1327574"/>
        <a:ext cx="2199359" cy="749414"/>
      </dsp:txXfrm>
    </dsp:sp>
    <dsp:sp modelId="{F92D07C4-D170-4EC8-A43C-4A44D09E2901}">
      <dsp:nvSpPr>
        <dsp:cNvPr id="0" name=""/>
        <dsp:cNvSpPr/>
      </dsp:nvSpPr>
      <dsp:spPr>
        <a:xfrm>
          <a:off x="3125390" y="2221342"/>
          <a:ext cx="2280443" cy="8304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kern="1200" dirty="0" smtClean="0"/>
            <a:t>تيار الهواء</a:t>
          </a:r>
          <a:endParaRPr lang="ar-EG" sz="3200" kern="1200" dirty="0"/>
        </a:p>
      </dsp:txBody>
      <dsp:txXfrm>
        <a:off x="3165932" y="2261884"/>
        <a:ext cx="2199359" cy="749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EG" sz="4800" b="1" dirty="0" smtClean="0"/>
              <a:t>معامله الثمار بعد القطف</a:t>
            </a:r>
            <a:endParaRPr lang="ar-EG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sz="3600" b="1">
                <a:solidFill>
                  <a:schemeClr val="tx1"/>
                </a:solidFill>
                <a:ea typeface="+mj-ea"/>
              </a:rPr>
              <a:t>المحاضره </a:t>
            </a:r>
            <a:r>
              <a:rPr lang="ar-EG" sz="3600" b="1" smtClean="0">
                <a:solidFill>
                  <a:schemeClr val="tx1"/>
                </a:solidFill>
                <a:ea typeface="+mj-ea"/>
              </a:rPr>
              <a:t>السادسه </a:t>
            </a:r>
            <a:endParaRPr lang="ar-E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4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الفرز الاساسي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b="1" dirty="0" smtClean="0"/>
              <a:t>يجري لفرز النهائى للثمار بعد وضوح العيوب بعد تنظيف الثمار </a:t>
            </a:r>
          </a:p>
          <a:p>
            <a:r>
              <a:rPr lang="ar-EG" b="1" dirty="0" smtClean="0"/>
              <a:t>تسمى الثمار التى مرت فى الفرز الاساسي بثمار الدرجه الاولى والتى اخرجت يمكن تدريجها الى درجه ثانيه و درجه ثالثه ( النقضه ) </a:t>
            </a:r>
          </a:p>
          <a:p>
            <a:r>
              <a:rPr lang="ar-EG" b="1" dirty="0" smtClean="0"/>
              <a:t>احيانا تستخدم اشعه اكس فى الفرز النهائى بغرض ظهور الثمار التالفه داخليا او المصابه بالحشرات او المتجمده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464749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التصنيف او التدريجِ </a:t>
            </a:r>
            <a:r>
              <a:rPr lang="en-US" b="1" dirty="0" smtClean="0"/>
              <a:t>Sizing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ar-EG" sz="4400" b="1" dirty="0" smtClean="0"/>
              <a:t>1- تجري يدويا</a:t>
            </a:r>
          </a:p>
          <a:p>
            <a:pPr marL="68580" indent="0">
              <a:buNone/>
            </a:pPr>
            <a:r>
              <a:rPr lang="ar-EG" sz="3200" b="1" dirty="0" smtClean="0"/>
              <a:t> بواسطه عمال مهره فى الثمار الحساسه التى لا تتحمل الالات</a:t>
            </a:r>
          </a:p>
          <a:p>
            <a:pPr marL="68580" indent="0">
              <a:buNone/>
            </a:pPr>
            <a:r>
              <a:rPr lang="ar-EG" sz="4400" b="1" dirty="0" smtClean="0"/>
              <a:t>2- الطريقه الاليه </a:t>
            </a:r>
          </a:p>
          <a:p>
            <a:pPr marL="68580" indent="0">
              <a:buNone/>
            </a:pPr>
            <a:r>
              <a:rPr lang="ar-EG" sz="3200" b="1" dirty="0"/>
              <a:t> </a:t>
            </a:r>
            <a:r>
              <a:rPr lang="ar-EG" sz="3200" b="1" dirty="0" smtClean="0"/>
              <a:t>   طريقه عمل وحدات التدريج والتماثل الحجمى</a:t>
            </a:r>
          </a:p>
          <a:p>
            <a:pPr marL="68580" indent="0">
              <a:buNone/>
            </a:pPr>
            <a:r>
              <a:rPr lang="ar-EG" sz="3200" b="1" dirty="0"/>
              <a:t> </a:t>
            </a:r>
            <a:r>
              <a:rPr lang="ar-EG" sz="3200" b="1" dirty="0" smtClean="0"/>
              <a:t>    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3028359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4800" b="1" dirty="0" smtClean="0"/>
              <a:t>عمليات تحسين الشكل</a:t>
            </a:r>
            <a:endParaRPr lang="ar-E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4400" b="1" dirty="0" smtClean="0"/>
              <a:t>1- التشميع</a:t>
            </a:r>
          </a:p>
          <a:p>
            <a:r>
              <a:rPr lang="ar-EG" sz="2800" b="1" dirty="0"/>
              <a:t> </a:t>
            </a:r>
            <a:r>
              <a:rPr lang="ar-EG" sz="2800" b="1" dirty="0" smtClean="0"/>
              <a:t> 1- وضع الشمع على الفرش</a:t>
            </a:r>
          </a:p>
          <a:p>
            <a:r>
              <a:rPr lang="ar-EG" sz="2800" b="1" dirty="0"/>
              <a:t> </a:t>
            </a:r>
            <a:r>
              <a:rPr lang="ar-EG" sz="2800" b="1" dirty="0" smtClean="0"/>
              <a:t> 2- التشميع بالغمر</a:t>
            </a:r>
          </a:p>
          <a:p>
            <a:r>
              <a:rPr lang="ar-EG" sz="2800" b="1" dirty="0"/>
              <a:t> </a:t>
            </a:r>
            <a:r>
              <a:rPr lang="ar-EG" sz="2800" b="1" dirty="0" smtClean="0"/>
              <a:t> 3- التشميع بالرش</a:t>
            </a:r>
          </a:p>
          <a:p>
            <a:r>
              <a:rPr lang="ar-EG" sz="2800" b="1" dirty="0"/>
              <a:t> </a:t>
            </a:r>
            <a:r>
              <a:rPr lang="ar-EG" sz="2800" b="1" dirty="0" smtClean="0"/>
              <a:t>  4- التشميع بواسطه الفرش الدائريه</a:t>
            </a:r>
          </a:p>
          <a:p>
            <a:endParaRPr lang="ar-EG" sz="2800" b="1" dirty="0" smtClean="0"/>
          </a:p>
          <a:p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4057759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sz="4800" b="1" dirty="0" smtClean="0"/>
              <a:t>2- عمليه التلميع </a:t>
            </a:r>
            <a:r>
              <a:rPr lang="en-US" sz="4800" b="1" dirty="0" smtClean="0"/>
              <a:t>Polishing</a:t>
            </a:r>
            <a:endParaRPr lang="ar-E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600" b="1" dirty="0" smtClean="0"/>
              <a:t>1- تمرير الثمار بين اسطوانات مختلفه الاقطار ومزوده بشعر ناعم مائل قليلا </a:t>
            </a:r>
          </a:p>
          <a:p>
            <a:r>
              <a:rPr lang="ar-EG" sz="3600" b="1" dirty="0" smtClean="0"/>
              <a:t>2- باستخدام ستائر من القماش لتلميع الثمار اثناء دوارانها حول محورها 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357739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4800" b="1" dirty="0" smtClean="0"/>
              <a:t>عمليه ختم الثمار</a:t>
            </a:r>
            <a:endParaRPr lang="ar-E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600" b="1" dirty="0" smtClean="0"/>
              <a:t>عمليه اوتوماتيكيه تجري للثمار التى تتحمل الضغط </a:t>
            </a:r>
          </a:p>
          <a:p>
            <a:r>
              <a:rPr lang="ar-EG" sz="3600" b="1" dirty="0" smtClean="0"/>
              <a:t>فى الغالب تجري لثمار الدرجه الاولى كبيره الحجم لتميزها واشهار الصنف وبيان جودته </a:t>
            </a:r>
          </a:p>
        </p:txBody>
      </p:sp>
    </p:spTree>
    <p:extLst>
      <p:ext uri="{BB962C8B-B14F-4D97-AF65-F5344CB8AC3E}">
        <p14:creationId xmlns:p14="http://schemas.microsoft.com/office/powerpoint/2010/main" val="180813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6000" b="1" dirty="0" smtClean="0"/>
              <a:t>عمليه اللف</a:t>
            </a:r>
            <a:endParaRPr lang="ar-EG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2800" b="1" dirty="0" smtClean="0"/>
              <a:t>تستخدم عده مواد لعمليه اللف </a:t>
            </a:r>
          </a:p>
          <a:p>
            <a:r>
              <a:rPr lang="ar-EG" sz="2800" b="1" dirty="0" smtClean="0"/>
              <a:t>1- الاوراق الشفافه والملونه</a:t>
            </a:r>
          </a:p>
          <a:p>
            <a:r>
              <a:rPr lang="ar-EG" sz="2800" b="1" dirty="0" smtClean="0"/>
              <a:t>2- اوِراق القصدير</a:t>
            </a:r>
          </a:p>
          <a:p>
            <a:r>
              <a:rPr lang="ar-EG" sz="2800" b="1" dirty="0" smtClean="0"/>
              <a:t>3- ورق حرير غير شفاف</a:t>
            </a:r>
          </a:p>
          <a:p>
            <a:r>
              <a:rPr lang="ar-EG" sz="2800" b="1" dirty="0" smtClean="0"/>
              <a:t>4-بليوفيلم  </a:t>
            </a:r>
            <a:r>
              <a:rPr lang="en-US" sz="2800" b="1" dirty="0" err="1" smtClean="0"/>
              <a:t>Pliofilm</a:t>
            </a:r>
            <a:r>
              <a:rPr lang="en-US" sz="2800" b="1" dirty="0" smtClean="0"/>
              <a:t> </a:t>
            </a:r>
            <a:endParaRPr lang="ar-EG" sz="2800" b="1" dirty="0" smtClean="0"/>
          </a:p>
          <a:p>
            <a:r>
              <a:rPr lang="ar-EG" sz="2800" b="1" dirty="0" smtClean="0"/>
              <a:t>5- لفائف البولى ايثلين</a:t>
            </a:r>
          </a:p>
          <a:p>
            <a:r>
              <a:rPr lang="ar-EG" sz="2800" b="1" dirty="0" smtClean="0"/>
              <a:t>6- السيلوفين العادى ِ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2699471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التعبئه بطريقه العشوش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EG" b="1" dirty="0" smtClean="0"/>
              <a:t>مزايا هذه الطريقه</a:t>
            </a:r>
          </a:p>
          <a:p>
            <a:r>
              <a:rPr lang="ar-EG" b="1" dirty="0" smtClean="0"/>
              <a:t>1- عدم الحاجه الى عمال مهره</a:t>
            </a:r>
          </a:p>
          <a:p>
            <a:r>
              <a:rPr lang="ar-EG" b="1" dirty="0" smtClean="0"/>
              <a:t>2- السرعه فى العمل</a:t>
            </a:r>
          </a:p>
          <a:p>
            <a:r>
              <a:rPr lang="ar-EG" b="1" dirty="0" smtClean="0"/>
              <a:t>3- عزل كل ثمره عن المجاوره لها</a:t>
            </a:r>
          </a:p>
          <a:p>
            <a:r>
              <a:rPr lang="ar-EG" b="1" dirty="0" smtClean="0"/>
              <a:t>4- السماح بتهويه الثمار </a:t>
            </a:r>
          </a:p>
          <a:p>
            <a:r>
              <a:rPr lang="ar-EG" b="1" dirty="0" smtClean="0"/>
              <a:t>5- عدم ضغط الثمار على  بعضها</a:t>
            </a:r>
          </a:p>
          <a:p>
            <a:r>
              <a:rPr lang="ar-EG" b="1" dirty="0" smtClean="0"/>
              <a:t>6- سهوله عرضها محلات التجزئه بشكل جذاب </a:t>
            </a:r>
          </a:p>
          <a:p>
            <a:r>
              <a:rPr lang="ar-EG" b="1" dirty="0" smtClean="0"/>
              <a:t>7- تخزينها لفتره اطول لامتصاصها رطوبه الثمار 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122696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5400" b="1" dirty="0" smtClean="0"/>
              <a:t>الرص فى الاوعيه</a:t>
            </a:r>
            <a:endParaRPr lang="ar-E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b="1" dirty="0" smtClean="0"/>
              <a:t>شروط الاوعيه </a:t>
            </a:r>
          </a:p>
          <a:p>
            <a:r>
              <a:rPr lang="ar-EG" b="1" dirty="0" smtClean="0"/>
              <a:t>1- بها فتحات كافيه للتهويه</a:t>
            </a:r>
          </a:p>
          <a:p>
            <a:r>
              <a:rPr lang="ar-EG" b="1" dirty="0" smtClean="0"/>
              <a:t>2- عمقها مناسب </a:t>
            </a:r>
          </a:p>
          <a:p>
            <a:r>
              <a:rPr lang="ar-EG" b="1" dirty="0" smtClean="0"/>
              <a:t>3- عدم خلخله الثمار داخل اصناديق</a:t>
            </a:r>
          </a:p>
          <a:p>
            <a:r>
              <a:rPr lang="ar-EG" b="1" dirty="0" smtClean="0"/>
              <a:t>4- الغطاء رقيق قابل للثنى</a:t>
            </a:r>
          </a:p>
          <a:p>
            <a:r>
              <a:rPr lang="ar-EG" b="1" dirty="0" smtClean="0"/>
              <a:t>5- ان يكون املس من الداخل او مبطن</a:t>
            </a:r>
          </a:p>
          <a:p>
            <a:r>
              <a:rPr lang="ar-EG" b="1" dirty="0" smtClean="0"/>
              <a:t>6- الجانب تكون قويه </a:t>
            </a:r>
          </a:p>
          <a:p>
            <a:r>
              <a:rPr lang="ar-EG" b="1" dirty="0" smtClean="0"/>
              <a:t>7- تحزيم وربط الصناديق لضمان عدم تمزقها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754943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5400" b="1" dirty="0" smtClean="0"/>
              <a:t>طريقه رص الثمار</a:t>
            </a:r>
            <a:endParaRPr lang="ar-E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ar-EG" sz="4800" b="1" dirty="0" smtClean="0"/>
              <a:t> 1- الطريقه المستمره</a:t>
            </a:r>
          </a:p>
          <a:p>
            <a:pPr marL="68580" indent="0">
              <a:buNone/>
            </a:pPr>
            <a:r>
              <a:rPr lang="ar-EG" sz="4800" b="1" dirty="0"/>
              <a:t> </a:t>
            </a:r>
            <a:r>
              <a:rPr lang="ar-EG" sz="4800" b="1" dirty="0" smtClean="0"/>
              <a:t>      او المربعه </a:t>
            </a:r>
          </a:p>
          <a:p>
            <a:pPr marL="68580" indent="0">
              <a:buNone/>
            </a:pPr>
            <a:r>
              <a:rPr lang="ar-EG" sz="4800" b="1" dirty="0" smtClean="0"/>
              <a:t>2- الطريقه المتبادله</a:t>
            </a:r>
          </a:p>
          <a:p>
            <a:pPr marL="68580" indent="0">
              <a:buNone/>
            </a:pPr>
            <a:r>
              <a:rPr lang="ar-EG" sz="4800" b="1" dirty="0" smtClean="0"/>
              <a:t>3- دمج الطريقتين </a:t>
            </a:r>
            <a:endParaRPr lang="ar-EG" sz="4800" b="1" dirty="0"/>
          </a:p>
        </p:txBody>
      </p:sp>
    </p:spTree>
    <p:extLst>
      <p:ext uri="{BB962C8B-B14F-4D97-AF65-F5344CB8AC3E}">
        <p14:creationId xmlns:p14="http://schemas.microsoft.com/office/powerpoint/2010/main" val="77315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371600"/>
          </a:xfrm>
        </p:spPr>
        <p:txBody>
          <a:bodyPr>
            <a:normAutofit/>
          </a:bodyPr>
          <a:lstStyle/>
          <a:p>
            <a:r>
              <a:rPr lang="ar-EG" sz="6000" b="1" dirty="0" smtClean="0"/>
              <a:t> التهيئه</a:t>
            </a:r>
            <a:endParaRPr lang="ar-EG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777317" cy="3508977"/>
          </a:xfrm>
        </p:spPr>
        <p:txBody>
          <a:bodyPr>
            <a:noAutofit/>
          </a:bodyPr>
          <a:lstStyle/>
          <a:p>
            <a:r>
              <a:rPr lang="ar-EG" sz="3200" b="1" dirty="0" smtClean="0"/>
              <a:t>يطلق عليها العديد من الاسماء مثل التكييف او المعالجه او التدبيل مثل فى الموالح او التدويخ فى الموز تسمى ايضا التجفيف كما فى الخوخ</a:t>
            </a:r>
          </a:p>
          <a:p>
            <a:r>
              <a:rPr lang="ar-EG" sz="3200" b="1" dirty="0" smtClean="0"/>
              <a:t>تجرى لمده من 15:1 يوم  فى مكان ظليل مهوى فى درجه حراره من 80:70 فهرنهيت ورطوبه نسبيه 90:65 % </a:t>
            </a:r>
          </a:p>
          <a:p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362155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4800" b="1" dirty="0" smtClean="0"/>
              <a:t>التعبئه</a:t>
            </a:r>
            <a:endParaRPr lang="ar-E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600" b="1" dirty="0" smtClean="0"/>
              <a:t>1- التعبئه فى الحقل (مباشره)</a:t>
            </a:r>
          </a:p>
          <a:p>
            <a:r>
              <a:rPr lang="ar-EG" sz="3600" b="1" dirty="0" smtClean="0"/>
              <a:t>2- التعبئه فى بيوت خارجيه (غير مباشره)</a:t>
            </a:r>
          </a:p>
          <a:p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185191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5400" b="1" dirty="0" smtClean="0"/>
              <a:t>التجليد </a:t>
            </a:r>
            <a:endParaRPr lang="ar-E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sz="4000" b="1" dirty="0" smtClean="0"/>
              <a:t>زياده مقاومه جلد الثمره لتحمل الالات </a:t>
            </a:r>
          </a:p>
          <a:p>
            <a:r>
              <a:rPr lang="ar-EG" sz="4000" b="1" dirty="0" smtClean="0"/>
              <a:t>سهوله اكتشاف الثمار المصابه والمجروحه</a:t>
            </a:r>
          </a:p>
          <a:p>
            <a:r>
              <a:rPr lang="ar-EG" sz="4000" b="1" dirty="0" smtClean="0"/>
              <a:t>ليسلها اهميه كبيره فى مصر  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266267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ar-EG" sz="4800" b="1" dirty="0" smtClean="0"/>
              <a:t>الفرز المبدائي</a:t>
            </a:r>
            <a:endParaRPr lang="ar-E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6777317" cy="3508977"/>
          </a:xfrm>
        </p:spPr>
        <p:txBody>
          <a:bodyPr>
            <a:noAutofit/>
          </a:bodyPr>
          <a:lstStyle/>
          <a:p>
            <a:r>
              <a:rPr lang="ar-EG" sz="3200" b="1" dirty="0" smtClean="0"/>
              <a:t>تجرى يدويا لاستبعاد الثمار التالفه والمشوهه </a:t>
            </a:r>
          </a:p>
          <a:p>
            <a:r>
              <a:rPr lang="ar-EG" sz="3200" b="1" dirty="0" smtClean="0"/>
              <a:t>تجري على مناضد متحركه عليها احزمه متحركه جلديه او معدنيه او قماشيه او مطاطيه</a:t>
            </a:r>
          </a:p>
          <a:p>
            <a:r>
              <a:rPr lang="ar-EG" sz="3200" b="1" dirty="0" smtClean="0"/>
              <a:t>تهدف الى سرعه اجراء العمل وسهولته مقارنه بالمناضد غير المتحركه</a:t>
            </a:r>
          </a:p>
        </p:txBody>
      </p:sp>
    </p:spTree>
    <p:extLst>
      <p:ext uri="{BB962C8B-B14F-4D97-AF65-F5344CB8AC3E}">
        <p14:creationId xmlns:p14="http://schemas.microsoft.com/office/powerpoint/2010/main" val="153210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 smtClean="0"/>
              <a:t>غسيل وتنظيف وتعقيم الثمار</a:t>
            </a:r>
            <a:br>
              <a:rPr lang="ar-EG" b="1" dirty="0" smtClean="0"/>
            </a:br>
            <a:r>
              <a:rPr lang="ar-EG" b="1" dirty="0" smtClean="0"/>
              <a:t>التنظيف السطحى </a:t>
            </a:r>
            <a:br>
              <a:rPr lang="ar-EG" b="1" dirty="0" smtClean="0"/>
            </a:br>
            <a:r>
              <a:rPr lang="ar-EG" b="1" dirty="0" smtClean="0"/>
              <a:t>اولا :الغسيل الجاف</a:t>
            </a:r>
            <a:endParaRPr lang="ar-EG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17781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01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ثانيا : التنظيف بالغسيل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sz="3900" b="1" dirty="0" smtClean="0"/>
              <a:t>1- الغسيل بالغمر </a:t>
            </a:r>
          </a:p>
          <a:p>
            <a:r>
              <a:rPr lang="ar-EG" b="1" dirty="0"/>
              <a:t> </a:t>
            </a:r>
            <a:r>
              <a:rPr lang="ar-EG" b="1" dirty="0" smtClean="0"/>
              <a:t>   الصابون   </a:t>
            </a:r>
          </a:p>
          <a:p>
            <a:r>
              <a:rPr lang="ar-EG" b="1" dirty="0"/>
              <a:t> </a:t>
            </a:r>
            <a:r>
              <a:rPr lang="ar-EG" b="1" dirty="0" smtClean="0"/>
              <a:t>    كربونات الصديوم</a:t>
            </a:r>
          </a:p>
          <a:p>
            <a:r>
              <a:rPr lang="ar-EG" b="1" dirty="0"/>
              <a:t> </a:t>
            </a:r>
            <a:r>
              <a:rPr lang="ar-EG" b="1" dirty="0" smtClean="0"/>
              <a:t>    الصابون  وكربونات الصوديوم</a:t>
            </a:r>
          </a:p>
          <a:p>
            <a:r>
              <a:rPr lang="ar-EG" b="1" dirty="0"/>
              <a:t> </a:t>
            </a:r>
            <a:r>
              <a:rPr lang="ar-EG" b="1" dirty="0" smtClean="0"/>
              <a:t>    الكيروسين</a:t>
            </a:r>
          </a:p>
          <a:p>
            <a:r>
              <a:rPr lang="ar-EG" b="1" dirty="0"/>
              <a:t> </a:t>
            </a:r>
            <a:r>
              <a:rPr lang="ar-EG" b="1" dirty="0" smtClean="0"/>
              <a:t>    حامض الهيدوليك</a:t>
            </a:r>
          </a:p>
          <a:p>
            <a:r>
              <a:rPr lang="ar-EG" sz="3600" b="1" dirty="0" smtClean="0"/>
              <a:t>2- الغسيل بالماء تحت ضغط</a:t>
            </a:r>
          </a:p>
          <a:p>
            <a:pPr marL="68580" indent="0">
              <a:buNone/>
            </a:pPr>
            <a:r>
              <a:rPr lang="ar-EG" dirty="0" smtClean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2774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عمليه التطهير والتعقيم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/>
              <a:t>اضافه مواد مطهره ذات شروط مهمه .........</a:t>
            </a:r>
          </a:p>
          <a:p>
            <a:r>
              <a:rPr lang="ar-EG" b="1" dirty="0" smtClean="0"/>
              <a:t>اهم المواد المستخدمه فى عمليه التطهير </a:t>
            </a:r>
          </a:p>
          <a:p>
            <a:r>
              <a:rPr lang="ar-EG" b="1" dirty="0"/>
              <a:t> </a:t>
            </a:r>
            <a:r>
              <a:rPr lang="ar-EG" b="1" dirty="0" smtClean="0"/>
              <a:t>    محلول البوركس 8-5%</a:t>
            </a:r>
          </a:p>
          <a:p>
            <a:r>
              <a:rPr lang="ar-EG" b="1" dirty="0"/>
              <a:t> </a:t>
            </a:r>
            <a:r>
              <a:rPr lang="ar-EG" b="1" dirty="0" smtClean="0"/>
              <a:t>     خليط من البوراكس 4% وحامض البوريك2%</a:t>
            </a:r>
          </a:p>
          <a:p>
            <a:r>
              <a:rPr lang="ar-EG" b="1" dirty="0" smtClean="0"/>
              <a:t>      برمنجنات البوتاسيوم رطل /1000 جالون ماء</a:t>
            </a:r>
          </a:p>
          <a:p>
            <a:r>
              <a:rPr lang="ar-EG" b="1" dirty="0"/>
              <a:t> </a:t>
            </a:r>
            <a:r>
              <a:rPr lang="ar-EG" b="1" dirty="0" smtClean="0"/>
              <a:t>     محلول كبريتات النحاس 3رطل/1000جالون</a:t>
            </a:r>
          </a:p>
          <a:p>
            <a:r>
              <a:rPr lang="ar-EG" b="1" dirty="0"/>
              <a:t> </a:t>
            </a:r>
            <a:r>
              <a:rPr lang="ar-EG" b="1" dirty="0" smtClean="0"/>
              <a:t>     محلول هيبوكلورايت الكالسيوم 1%</a:t>
            </a:r>
          </a:p>
          <a:p>
            <a:r>
              <a:rPr lang="ar-EG" b="1" dirty="0" smtClean="0"/>
              <a:t>      مستحلبات شمعيه تحوى مواد معقمه</a:t>
            </a:r>
          </a:p>
          <a:p>
            <a:r>
              <a:rPr lang="ar-EG" b="1" dirty="0" smtClean="0"/>
              <a:t>      مواد عضويه مجهزه تحوى مواد معقمه مع     منظمات نمو </a:t>
            </a:r>
          </a:p>
        </p:txBody>
      </p:sp>
    </p:spTree>
    <p:extLst>
      <p:ext uri="{BB962C8B-B14F-4D97-AF65-F5344CB8AC3E}">
        <p14:creationId xmlns:p14="http://schemas.microsoft.com/office/powerpoint/2010/main" val="211752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 smtClean="0"/>
              <a:t>عمليه التجفيف واذاله الماء الزائد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EG" b="1" dirty="0" smtClean="0"/>
              <a:t> 1- اذاله الماء الغير ملاصق للثمار</a:t>
            </a:r>
          </a:p>
          <a:p>
            <a:pPr marL="68580" indent="0">
              <a:buNone/>
            </a:pPr>
            <a:r>
              <a:rPr lang="ar-EG" b="1" dirty="0"/>
              <a:t> </a:t>
            </a:r>
            <a:r>
              <a:rPr lang="ar-EG" b="1" dirty="0" smtClean="0"/>
              <a:t>          أ – اضافه نشاره الخشب</a:t>
            </a:r>
          </a:p>
          <a:p>
            <a:pPr marL="68580" indent="0">
              <a:buNone/>
            </a:pPr>
            <a:r>
              <a:rPr lang="ar-EG" b="1" dirty="0"/>
              <a:t> </a:t>
            </a:r>
            <a:r>
              <a:rPr lang="ar-EG" b="1" dirty="0" smtClean="0"/>
              <a:t>          ب– ملامسه الثمار لسطح يمتص الماء </a:t>
            </a:r>
          </a:p>
          <a:p>
            <a:pPr marL="68580" indent="0">
              <a:buNone/>
            </a:pPr>
            <a:r>
              <a:rPr lang="ar-EG" b="1" dirty="0"/>
              <a:t> </a:t>
            </a:r>
            <a:r>
              <a:rPr lang="ar-EG" b="1" dirty="0" smtClean="0"/>
              <a:t>              مثل فوط او اللباد او فرش مصنوعه</a:t>
            </a:r>
          </a:p>
          <a:p>
            <a:pPr marL="68580" indent="0">
              <a:buNone/>
            </a:pPr>
            <a:r>
              <a:rPr lang="ar-EG" b="1" dirty="0" smtClean="0"/>
              <a:t>                من  شعر ناعم لتلميع الثمار</a:t>
            </a:r>
          </a:p>
          <a:p>
            <a:pPr marL="68580" indent="0">
              <a:buNone/>
            </a:pPr>
            <a:r>
              <a:rPr lang="ar-EG" b="1" dirty="0" smtClean="0"/>
              <a:t>2- ازاله الماء الملاصق للثمار بواسطه مجففات 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251769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296</TotalTime>
  <Words>555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معامله الثمار بعد القطف</vt:lpstr>
      <vt:lpstr> التهيئه</vt:lpstr>
      <vt:lpstr>التعبئه</vt:lpstr>
      <vt:lpstr>التجليد </vt:lpstr>
      <vt:lpstr>الفرز المبدائي</vt:lpstr>
      <vt:lpstr>غسيل وتنظيف وتعقيم الثمار التنظيف السطحى  اولا :الغسيل الجاف</vt:lpstr>
      <vt:lpstr>ثانيا : التنظيف بالغسيل</vt:lpstr>
      <vt:lpstr>عمليه التطهير والتعقيم</vt:lpstr>
      <vt:lpstr>عمليه التجفيف واذاله الماء الزائد</vt:lpstr>
      <vt:lpstr>الفرز الاساسي </vt:lpstr>
      <vt:lpstr>التصنيف او التدريجِ Sizing</vt:lpstr>
      <vt:lpstr>عمليات تحسين الشكل</vt:lpstr>
      <vt:lpstr>2- عمليه التلميع Polishing</vt:lpstr>
      <vt:lpstr>عمليه ختم الثمار</vt:lpstr>
      <vt:lpstr>عمليه اللف</vt:lpstr>
      <vt:lpstr>التعبئه بطريقه العشوش </vt:lpstr>
      <vt:lpstr>الرص فى الاوعيه</vt:lpstr>
      <vt:lpstr>طريقه رص الثمار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معامله الثمار بعد القطف</dc:title>
  <dc:creator>vistapro</dc:creator>
  <cp:lastModifiedBy>vistapro</cp:lastModifiedBy>
  <cp:revision>18</cp:revision>
  <dcterms:created xsi:type="dcterms:W3CDTF">2006-08-16T00:00:00Z</dcterms:created>
  <dcterms:modified xsi:type="dcterms:W3CDTF">2020-03-31T23:38:01Z</dcterms:modified>
</cp:coreProperties>
</file>