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76" r:id="rId6"/>
    <p:sldId id="269" r:id="rId7"/>
    <p:sldId id="277" r:id="rId8"/>
    <p:sldId id="278" r:id="rId9"/>
    <p:sldId id="261" r:id="rId10"/>
    <p:sldId id="279" r:id="rId11"/>
    <p:sldId id="270"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6" d="100"/>
          <a:sy n="66" d="100"/>
        </p:scale>
        <p:origin x="-151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4/1/2020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4/1/2020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spcBef>
                <a:spcPct val="20000"/>
              </a:spcBef>
              <a:spcAft>
                <a:spcPts val="600"/>
              </a:spcAft>
            </a:pPr>
            <a:r>
              <a:rPr lang="ar-EG" sz="4800" b="1" dirty="0">
                <a:solidFill>
                  <a:srgbClr val="C00000"/>
                </a:solidFill>
                <a:ea typeface="+mn-ea"/>
                <a:cs typeface="Tahoma"/>
              </a:rPr>
              <a:t>التركيب الكيماوى للثمار</a:t>
            </a:r>
            <a:br>
              <a:rPr lang="ar-EG" sz="4800" b="1" dirty="0">
                <a:solidFill>
                  <a:srgbClr val="C00000"/>
                </a:solidFill>
                <a:ea typeface="+mn-ea"/>
                <a:cs typeface="Tahoma"/>
              </a:rPr>
            </a:br>
            <a:r>
              <a:rPr lang="ar-EG" sz="4800" b="1" dirty="0" smtClean="0"/>
              <a:t/>
            </a:r>
            <a:br>
              <a:rPr lang="ar-EG" sz="4800" b="1" dirty="0" smtClean="0"/>
            </a:br>
            <a:endParaRPr lang="ar-EG" sz="4800" b="1" dirty="0"/>
          </a:p>
        </p:txBody>
      </p:sp>
      <p:sp>
        <p:nvSpPr>
          <p:cNvPr id="3" name="Subtitle 2"/>
          <p:cNvSpPr>
            <a:spLocks noGrp="1"/>
          </p:cNvSpPr>
          <p:nvPr>
            <p:ph type="subTitle" idx="1"/>
          </p:nvPr>
        </p:nvSpPr>
        <p:spPr/>
        <p:txBody>
          <a:bodyPr>
            <a:normAutofit fontScale="92500" lnSpcReduction="20000"/>
          </a:bodyPr>
          <a:lstStyle/>
          <a:p>
            <a:r>
              <a:rPr lang="ar-EG" sz="4800" b="1" smtClean="0">
                <a:solidFill>
                  <a:schemeClr val="tx1"/>
                </a:solidFill>
              </a:rPr>
              <a:t>المحاضره </a:t>
            </a:r>
            <a:r>
              <a:rPr lang="ar-EG" sz="4800" b="1" smtClean="0">
                <a:solidFill>
                  <a:schemeClr val="tx1"/>
                </a:solidFill>
              </a:rPr>
              <a:t>الرابعه</a:t>
            </a:r>
            <a:endParaRPr lang="ar-EG" sz="4800" b="1" dirty="0" smtClean="0">
              <a:solidFill>
                <a:schemeClr val="tx1"/>
              </a:solidFill>
            </a:endParaRPr>
          </a:p>
          <a:p>
            <a:endParaRPr lang="ar-EG" sz="4800" b="1" dirty="0" smtClean="0">
              <a:solidFill>
                <a:schemeClr val="tx1"/>
              </a:solidFill>
            </a:endParaRPr>
          </a:p>
          <a:p>
            <a:endParaRPr lang="ar-EG" sz="6000" b="1" dirty="0">
              <a:solidFill>
                <a:srgbClr val="C00000"/>
              </a:solidFill>
            </a:endParaRPr>
          </a:p>
        </p:txBody>
      </p:sp>
    </p:spTree>
    <p:extLst>
      <p:ext uri="{BB962C8B-B14F-4D97-AF65-F5344CB8AC3E}">
        <p14:creationId xmlns:p14="http://schemas.microsoft.com/office/powerpoint/2010/main" val="4279067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5400" b="1" dirty="0" smtClean="0"/>
              <a:t>الليبيدات</a:t>
            </a:r>
            <a:endParaRPr lang="ar-EG" sz="5400" b="1" dirty="0"/>
          </a:p>
        </p:txBody>
      </p:sp>
      <p:sp>
        <p:nvSpPr>
          <p:cNvPr id="3" name="Content Placeholder 2"/>
          <p:cNvSpPr>
            <a:spLocks noGrp="1"/>
          </p:cNvSpPr>
          <p:nvPr>
            <p:ph idx="1"/>
          </p:nvPr>
        </p:nvSpPr>
        <p:spPr/>
        <p:txBody>
          <a:bodyPr>
            <a:normAutofit fontScale="92500" lnSpcReduction="10000"/>
          </a:bodyPr>
          <a:lstStyle/>
          <a:p>
            <a:r>
              <a:rPr lang="ar-EG" sz="3600" b="1" dirty="0" smtClean="0"/>
              <a:t>الدهون والذيوت</a:t>
            </a:r>
          </a:p>
          <a:p>
            <a:r>
              <a:rPr lang="ar-EG" sz="3600" b="1" dirty="0" smtClean="0"/>
              <a:t>الشموع</a:t>
            </a:r>
          </a:p>
          <a:p>
            <a:r>
              <a:rPr lang="ar-EG" sz="3600" b="1" dirty="0" smtClean="0"/>
              <a:t>الفوسفوليبيدات </a:t>
            </a:r>
          </a:p>
          <a:p>
            <a:r>
              <a:rPr lang="ar-EG" sz="3600" b="1" dirty="0" smtClean="0"/>
              <a:t>الجليكوليبيدات</a:t>
            </a:r>
          </a:p>
          <a:p>
            <a:r>
              <a:rPr lang="ar-EG" sz="3600" b="1" smtClean="0"/>
              <a:t>تتحلل بواسطه انزيم الليبيز الى احماض دهنيه وجيلسرول</a:t>
            </a:r>
            <a:endParaRPr lang="ar-EG" sz="3600" b="1" dirty="0" smtClean="0"/>
          </a:p>
          <a:p>
            <a:endParaRPr lang="ar-EG" sz="3600" b="1" dirty="0"/>
          </a:p>
        </p:txBody>
      </p:sp>
    </p:spTree>
    <p:extLst>
      <p:ext uri="{BB962C8B-B14F-4D97-AF65-F5344CB8AC3E}">
        <p14:creationId xmlns:p14="http://schemas.microsoft.com/office/powerpoint/2010/main" val="4015528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ل</a:t>
            </a:r>
            <a:r>
              <a:rPr lang="ar-EG" b="1" dirty="0"/>
              <a:t>ل</a:t>
            </a:r>
            <a:r>
              <a:rPr lang="ar-SA" b="1" dirty="0"/>
              <a:t>يبيدات والشموع </a:t>
            </a:r>
            <a:r>
              <a:rPr lang="en-US" b="1" dirty="0"/>
              <a:t>Lipids</a:t>
            </a:r>
            <a:r>
              <a:rPr lang="en-US" dirty="0"/>
              <a:t> </a:t>
            </a:r>
            <a:br>
              <a:rPr lang="en-US" dirty="0"/>
            </a:br>
            <a:endParaRPr lang="ar-EG" dirty="0"/>
          </a:p>
        </p:txBody>
      </p:sp>
      <p:sp>
        <p:nvSpPr>
          <p:cNvPr id="3" name="Content Placeholder 2"/>
          <p:cNvSpPr>
            <a:spLocks noGrp="1"/>
          </p:cNvSpPr>
          <p:nvPr>
            <p:ph idx="1"/>
          </p:nvPr>
        </p:nvSpPr>
        <p:spPr>
          <a:xfrm>
            <a:off x="1043492" y="1752600"/>
            <a:ext cx="6777317" cy="4080029"/>
          </a:xfrm>
        </p:spPr>
        <p:txBody>
          <a:bodyPr>
            <a:normAutofit fontScale="62500" lnSpcReduction="20000"/>
          </a:bodyPr>
          <a:lstStyle/>
          <a:p>
            <a:r>
              <a:rPr lang="ar-SA" sz="2900" b="1" dirty="0" smtClean="0"/>
              <a:t>االشموع </a:t>
            </a:r>
            <a:r>
              <a:rPr lang="ar-SA" sz="2900" b="1" dirty="0"/>
              <a:t>هي مواد تشبه المواد الدهنية إلا أنها تختلف عنها أن الشموع تحتوى على كحولات أحادية وثنائية الهيدروكسيل. </a:t>
            </a:r>
            <a:endParaRPr lang="en-US" sz="2900" b="1" dirty="0"/>
          </a:p>
          <a:p>
            <a:r>
              <a:rPr lang="ar-SA" sz="3600" b="1" dirty="0"/>
              <a:t>الأهمية التكنولوجية لليبيدات والشموع:- </a:t>
            </a:r>
            <a:endParaRPr lang="en-US" sz="3600" b="1" dirty="0"/>
          </a:p>
          <a:p>
            <a:pPr lvl="0"/>
            <a:r>
              <a:rPr lang="ar-SA" sz="2900" b="1" dirty="0"/>
              <a:t>يدخل الشمع فى تكوين الكيوتيكل على سطح الثمرة مما يعمل على تقليل النتح. </a:t>
            </a:r>
            <a:endParaRPr lang="en-US" sz="2900" b="1" dirty="0"/>
          </a:p>
          <a:p>
            <a:pPr lvl="0"/>
            <a:r>
              <a:rPr lang="ar-SA" sz="2900" b="1" dirty="0"/>
              <a:t>تكسب الشموع والليبيدات بريق ولمعان للثمار (البرقوق). </a:t>
            </a:r>
            <a:endParaRPr lang="en-US" sz="2900" b="1" dirty="0"/>
          </a:p>
          <a:p>
            <a:pPr lvl="0"/>
            <a:r>
              <a:rPr lang="ar-SA" sz="2900" b="1" dirty="0"/>
              <a:t>تزيد الليبيدات من سمك جلد الثمرة. </a:t>
            </a:r>
            <a:endParaRPr lang="en-US" sz="2900" b="1" dirty="0"/>
          </a:p>
          <a:p>
            <a:pPr lvl="0"/>
            <a:r>
              <a:rPr lang="ar-SA" sz="2900" b="1" dirty="0"/>
              <a:t>تلعب دوراً كبيراً فى تقليل فقد الثمار لمحتواها الداخلي من الماء أثناء التداول.  </a:t>
            </a:r>
            <a:endParaRPr lang="en-US" sz="2900" b="1" dirty="0"/>
          </a:p>
          <a:p>
            <a:pPr lvl="0"/>
            <a:r>
              <a:rPr lang="ar-SA" sz="2900" b="1" dirty="0"/>
              <a:t>تكسب الثمار لمعان وبريق كما فى بعض أصناف التفاح والبرقوق وبالتالي تحسن القيمة التصديرية لها. </a:t>
            </a:r>
            <a:endParaRPr lang="en-US" sz="2900" b="1" dirty="0"/>
          </a:p>
          <a:p>
            <a:pPr lvl="0"/>
            <a:r>
              <a:rPr lang="ar-SA" sz="2900" b="1" dirty="0"/>
              <a:t>تزيد من تحمل الثمار لعمليات الشحن والتداول والتصدير. </a:t>
            </a:r>
            <a:endParaRPr lang="en-US" sz="2900" b="1" dirty="0"/>
          </a:p>
          <a:p>
            <a:endParaRPr lang="ar-EG" sz="2900" b="1" dirty="0"/>
          </a:p>
        </p:txBody>
      </p:sp>
    </p:spTree>
    <p:extLst>
      <p:ext uri="{BB962C8B-B14F-4D97-AF65-F5344CB8AC3E}">
        <p14:creationId xmlns:p14="http://schemas.microsoft.com/office/powerpoint/2010/main" val="2157716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الاحماض العضويه والبروتينات </a:t>
            </a:r>
            <a:endParaRPr lang="ar-EG" b="1" dirty="0"/>
          </a:p>
        </p:txBody>
      </p:sp>
      <p:sp>
        <p:nvSpPr>
          <p:cNvPr id="3" name="Content Placeholder 2"/>
          <p:cNvSpPr>
            <a:spLocks noGrp="1"/>
          </p:cNvSpPr>
          <p:nvPr>
            <p:ph idx="1"/>
          </p:nvPr>
        </p:nvSpPr>
        <p:spPr/>
        <p:txBody>
          <a:bodyPr/>
          <a:lstStyle/>
          <a:p>
            <a:r>
              <a:rPr lang="ar-EG" dirty="0" smtClean="0"/>
              <a:t>الاحماض العضويه بصفه عامه هى الاحماض عديده الكربوكسيل </a:t>
            </a:r>
          </a:p>
          <a:p>
            <a:r>
              <a:rPr lang="ar-EG" dirty="0" smtClean="0"/>
              <a:t>الحاصلات البستانيه عموما فقيره فى محتواها من البروتينات الا انها ضروريه لانها </a:t>
            </a:r>
          </a:p>
          <a:p>
            <a:r>
              <a:rPr lang="ar-EG" dirty="0" smtClean="0"/>
              <a:t>1- تدخل فى تكوين السيتوبلازم</a:t>
            </a:r>
          </a:p>
          <a:p>
            <a:r>
              <a:rPr lang="ar-EG" dirty="0" smtClean="0"/>
              <a:t>2- الاحماض النوويه</a:t>
            </a:r>
          </a:p>
          <a:p>
            <a:r>
              <a:rPr lang="ar-EG" dirty="0" smtClean="0"/>
              <a:t>3- الانزيمات وكل مركبات الخليه الاخري</a:t>
            </a:r>
          </a:p>
          <a:p>
            <a:endParaRPr lang="ar-EG" dirty="0"/>
          </a:p>
        </p:txBody>
      </p:sp>
    </p:spTree>
    <p:extLst>
      <p:ext uri="{BB962C8B-B14F-4D97-AF65-F5344CB8AC3E}">
        <p14:creationId xmlns:p14="http://schemas.microsoft.com/office/powerpoint/2010/main" val="452603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5400" b="1" dirty="0" smtClean="0"/>
              <a:t>السيليلوز</a:t>
            </a:r>
            <a:endParaRPr lang="ar-EG" sz="5400" b="1" dirty="0"/>
          </a:p>
        </p:txBody>
      </p:sp>
      <p:sp>
        <p:nvSpPr>
          <p:cNvPr id="3" name="Content Placeholder 2"/>
          <p:cNvSpPr>
            <a:spLocks noGrp="1"/>
          </p:cNvSpPr>
          <p:nvPr>
            <p:ph idx="1"/>
          </p:nvPr>
        </p:nvSpPr>
        <p:spPr/>
        <p:txBody>
          <a:bodyPr/>
          <a:lstStyle/>
          <a:p>
            <a:r>
              <a:rPr lang="ar-EG" dirty="0" smtClean="0"/>
              <a:t>من المركبات عديده التسكر واكثر المواد انشارا فى النبات </a:t>
            </a:r>
          </a:p>
          <a:p>
            <a:r>
              <a:rPr lang="ar-EG" dirty="0" smtClean="0"/>
              <a:t>تتمون منه جدر الخلايا والانسجه الدعاميه للنبات</a:t>
            </a:r>
          </a:p>
          <a:p>
            <a:r>
              <a:rPr lang="ar-EG" dirty="0" smtClean="0"/>
              <a:t>توجد انزيمات متخصصه لتحليله مثل انزيم السيلوليز ويتحلل الى جزيئين من سكر الجلوكوز</a:t>
            </a:r>
            <a:endParaRPr lang="ar-EG" dirty="0"/>
          </a:p>
        </p:txBody>
      </p:sp>
    </p:spTree>
    <p:extLst>
      <p:ext uri="{BB962C8B-B14F-4D97-AF65-F5344CB8AC3E}">
        <p14:creationId xmlns:p14="http://schemas.microsoft.com/office/powerpoint/2010/main" val="1565068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5400" b="1" dirty="0" smtClean="0"/>
              <a:t>الصبغات النباتيه</a:t>
            </a:r>
            <a:endParaRPr lang="ar-EG" sz="5400" b="1" dirty="0"/>
          </a:p>
        </p:txBody>
      </p:sp>
      <p:sp>
        <p:nvSpPr>
          <p:cNvPr id="3" name="Content Placeholder 2"/>
          <p:cNvSpPr>
            <a:spLocks noGrp="1"/>
          </p:cNvSpPr>
          <p:nvPr>
            <p:ph idx="1"/>
          </p:nvPr>
        </p:nvSpPr>
        <p:spPr/>
        <p:txBody>
          <a:bodyPr>
            <a:normAutofit fontScale="92500" lnSpcReduction="20000"/>
          </a:bodyPr>
          <a:lstStyle/>
          <a:p>
            <a:r>
              <a:rPr lang="ar-EG" sz="3200" b="1" dirty="0" smtClean="0"/>
              <a:t>اولا : الغير الذائبه فى الماء</a:t>
            </a:r>
          </a:p>
          <a:p>
            <a:r>
              <a:rPr lang="ar-EG" b="1" dirty="0" smtClean="0"/>
              <a:t>الكلورفيلات</a:t>
            </a:r>
          </a:p>
          <a:p>
            <a:r>
              <a:rPr lang="ar-EG" b="1" dirty="0" smtClean="0"/>
              <a:t>الكاروتينات</a:t>
            </a:r>
          </a:p>
          <a:p>
            <a:r>
              <a:rPr lang="ar-EG" b="1" dirty="0" smtClean="0"/>
              <a:t>توجد هذه الصبغات فى البلاستيدات الخضراء</a:t>
            </a:r>
          </a:p>
          <a:p>
            <a:r>
              <a:rPr lang="ar-EG" sz="3600" b="1" dirty="0" smtClean="0"/>
              <a:t>ثانيا : الذائبه فى الماء</a:t>
            </a:r>
          </a:p>
          <a:p>
            <a:r>
              <a:rPr lang="ar-EG" sz="3600" b="1" dirty="0" smtClean="0"/>
              <a:t>الفلافونينات </a:t>
            </a:r>
          </a:p>
          <a:p>
            <a:r>
              <a:rPr lang="ar-EG" sz="3600" b="1" dirty="0" smtClean="0"/>
              <a:t>الانثوسيانينات</a:t>
            </a:r>
          </a:p>
          <a:p>
            <a:r>
              <a:rPr lang="ar-EG" sz="3000" b="1" dirty="0" smtClean="0"/>
              <a:t>توجد فى بروتوبلازم الخليه</a:t>
            </a:r>
            <a:endParaRPr lang="ar-EG" sz="3000" b="1" dirty="0"/>
          </a:p>
        </p:txBody>
      </p:sp>
    </p:spTree>
    <p:extLst>
      <p:ext uri="{BB962C8B-B14F-4D97-AF65-F5344CB8AC3E}">
        <p14:creationId xmlns:p14="http://schemas.microsoft.com/office/powerpoint/2010/main" val="1219352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EG" sz="4400" b="1" dirty="0" smtClean="0">
                <a:solidFill>
                  <a:schemeClr val="bg2">
                    <a:lumMod val="50000"/>
                  </a:schemeClr>
                </a:solidFill>
              </a:rPr>
              <a:t>انتقال المحاليل الغذائيه الى الثمار</a:t>
            </a:r>
            <a:endParaRPr lang="ar-EG" sz="4400" b="1" dirty="0">
              <a:solidFill>
                <a:schemeClr val="bg2">
                  <a:lumMod val="50000"/>
                </a:schemeClr>
              </a:solidFill>
            </a:endParaRPr>
          </a:p>
        </p:txBody>
      </p:sp>
      <p:sp>
        <p:nvSpPr>
          <p:cNvPr id="3" name="Content Placeholder 2"/>
          <p:cNvSpPr>
            <a:spLocks noGrp="1"/>
          </p:cNvSpPr>
          <p:nvPr>
            <p:ph idx="1"/>
          </p:nvPr>
        </p:nvSpPr>
        <p:spPr/>
        <p:txBody>
          <a:bodyPr>
            <a:normAutofit fontScale="92500"/>
          </a:bodyPr>
          <a:lstStyle/>
          <a:p>
            <a:pPr marL="0" indent="0">
              <a:buNone/>
            </a:pPr>
            <a:r>
              <a:rPr lang="ar-EG" sz="2800" b="1" dirty="0" smtClean="0"/>
              <a:t>تنتقل المحاليل الغذائيه المتكونه فى الاوراق الى الثمار عن طريق خاصيه الاندفاع بالضغط  ......</a:t>
            </a:r>
          </a:p>
          <a:p>
            <a:pPr marL="0" indent="0">
              <a:buNone/>
            </a:pPr>
            <a:r>
              <a:rPr lang="ar-EG" sz="2800" b="1" dirty="0" smtClean="0"/>
              <a:t>وعندها تما تستخدمها الثمار فى التنفس لانتاج الطاقه الازمه لنموها واما تخزنها كما هى او  فى صور معقده مثل النشا وبذلك يظل ضغط الثمار منخفض مما يسبب استمرار انقال المحاليل الغذائيه اليها </a:t>
            </a:r>
            <a:endParaRPr lang="ar-EG" sz="2800" b="1" dirty="0"/>
          </a:p>
        </p:txBody>
      </p:sp>
    </p:spTree>
    <p:extLst>
      <p:ext uri="{BB962C8B-B14F-4D97-AF65-F5344CB8AC3E}">
        <p14:creationId xmlns:p14="http://schemas.microsoft.com/office/powerpoint/2010/main" val="3613525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EG" b="1" dirty="0" smtClean="0"/>
              <a:t>اهميه دراسه التركيب الكيماوى للثمار</a:t>
            </a:r>
            <a:endParaRPr lang="ar-EG" b="1" dirty="0"/>
          </a:p>
        </p:txBody>
      </p:sp>
      <p:sp>
        <p:nvSpPr>
          <p:cNvPr id="3" name="Content Placeholder 2"/>
          <p:cNvSpPr>
            <a:spLocks noGrp="1"/>
          </p:cNvSpPr>
          <p:nvPr>
            <p:ph idx="1"/>
          </p:nvPr>
        </p:nvSpPr>
        <p:spPr/>
        <p:txBody>
          <a:bodyPr>
            <a:normAutofit fontScale="85000" lnSpcReduction="10000"/>
          </a:bodyPr>
          <a:lstStyle/>
          <a:p>
            <a:r>
              <a:rPr lang="ar-EG" sz="2800" b="1" dirty="0" smtClean="0"/>
              <a:t>ترجع اهميتها الى ارتباط معظم هذه المكونات ارتباطا وثيقا بصفات الجوده للثمار </a:t>
            </a:r>
          </a:p>
          <a:p>
            <a:r>
              <a:rPr lang="ar-EG" sz="2800" b="1" dirty="0" smtClean="0"/>
              <a:t>مثل ارتباط نسبه السكريات والنشا بالطعم</a:t>
            </a:r>
          </a:p>
          <a:p>
            <a:r>
              <a:rPr lang="ar-EG" sz="2800" b="1" dirty="0" smtClean="0"/>
              <a:t>وكميه المواد البكتينيه بالصلابه</a:t>
            </a:r>
          </a:p>
          <a:p>
            <a:r>
              <a:rPr lang="ar-EG" sz="2800" b="1" dirty="0" smtClean="0"/>
              <a:t>ونوع الصبغات النباتيه بلون الثمار</a:t>
            </a:r>
          </a:p>
          <a:p>
            <a:r>
              <a:rPr lang="ar-EG" sz="2800" b="1" dirty="0" smtClean="0"/>
              <a:t>وكميه المواد الفينوليه والتانين بالطعم القابض</a:t>
            </a:r>
          </a:p>
          <a:p>
            <a:r>
              <a:rPr lang="ar-EG" sz="2800" b="1" dirty="0" smtClean="0"/>
              <a:t>وكميه الاحماض العضويه بدرجه حموضه الثمار</a:t>
            </a:r>
          </a:p>
        </p:txBody>
      </p:sp>
    </p:spTree>
    <p:extLst>
      <p:ext uri="{BB962C8B-B14F-4D97-AF65-F5344CB8AC3E}">
        <p14:creationId xmlns:p14="http://schemas.microsoft.com/office/powerpoint/2010/main" val="1009301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6858000" cy="5257800"/>
          </a:xfrm>
        </p:spPr>
        <p:txBody>
          <a:bodyPr>
            <a:normAutofit/>
          </a:bodyPr>
          <a:lstStyle/>
          <a:p>
            <a:r>
              <a:rPr lang="ar-EG" sz="5400" b="1" dirty="0" smtClean="0">
                <a:solidFill>
                  <a:schemeClr val="bg2">
                    <a:lumMod val="50000"/>
                  </a:schemeClr>
                </a:solidFill>
              </a:rPr>
              <a:t>ملاحظه</a:t>
            </a:r>
          </a:p>
          <a:p>
            <a:r>
              <a:rPr lang="ar-EG" sz="3200" b="1" dirty="0" smtClean="0"/>
              <a:t>تؤثر الظروف التى تتعرض لها الحاصلات البستانيه بعد الحصاد على معدل حدوث التغيرات الكيماويه المختلفه داخل الثمار</a:t>
            </a:r>
          </a:p>
          <a:p>
            <a:r>
              <a:rPr lang="ar-EG" sz="3200" b="1" dirty="0" smtClean="0"/>
              <a:t>وبالتالى على الجوده</a:t>
            </a:r>
          </a:p>
          <a:p>
            <a:r>
              <a:rPr lang="ar-EG" sz="3200" b="1" dirty="0" smtClean="0"/>
              <a:t>وكذلك على مدى قابليتها للتخزين</a:t>
            </a:r>
          </a:p>
          <a:p>
            <a:endParaRPr lang="ar-EG" sz="3200" b="1" dirty="0"/>
          </a:p>
        </p:txBody>
      </p:sp>
    </p:spTree>
    <p:extLst>
      <p:ext uri="{BB962C8B-B14F-4D97-AF65-F5344CB8AC3E}">
        <p14:creationId xmlns:p14="http://schemas.microsoft.com/office/powerpoint/2010/main" val="3256366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1332464"/>
          </a:xfrm>
        </p:spPr>
        <p:txBody>
          <a:bodyPr/>
          <a:lstStyle/>
          <a:p>
            <a:r>
              <a:rPr lang="ar-EG" b="1" dirty="0" smtClean="0"/>
              <a:t>المكونات الكيماويه للثمره</a:t>
            </a:r>
            <a:endParaRPr lang="ar-EG" b="1" dirty="0"/>
          </a:p>
        </p:txBody>
      </p:sp>
      <p:sp>
        <p:nvSpPr>
          <p:cNvPr id="3" name="Content Placeholder 2"/>
          <p:cNvSpPr>
            <a:spLocks noGrp="1"/>
          </p:cNvSpPr>
          <p:nvPr>
            <p:ph idx="1"/>
          </p:nvPr>
        </p:nvSpPr>
        <p:spPr>
          <a:xfrm>
            <a:off x="1043492" y="2057400"/>
            <a:ext cx="6777317" cy="3775229"/>
          </a:xfrm>
        </p:spPr>
        <p:txBody>
          <a:bodyPr>
            <a:noAutofit/>
          </a:bodyPr>
          <a:lstStyle/>
          <a:p>
            <a:pPr marL="68580" indent="0">
              <a:buNone/>
            </a:pPr>
            <a:r>
              <a:rPr lang="ar-EG" sz="2800" b="1" dirty="0" smtClean="0"/>
              <a:t>1- الكربوهيدرات والاحماض العضويه</a:t>
            </a:r>
          </a:p>
          <a:p>
            <a:pPr marL="68580" indent="0">
              <a:buNone/>
            </a:pPr>
            <a:r>
              <a:rPr lang="ar-EG" sz="2800" b="1" dirty="0" smtClean="0"/>
              <a:t>2- المواد البكتينيه</a:t>
            </a:r>
          </a:p>
          <a:p>
            <a:pPr marL="68580" indent="0">
              <a:buNone/>
            </a:pPr>
            <a:r>
              <a:rPr lang="ar-EG" sz="2800" b="1" dirty="0" smtClean="0"/>
              <a:t>3- الصبغات النباتيه</a:t>
            </a:r>
          </a:p>
          <a:p>
            <a:pPr marL="68580" indent="0">
              <a:buNone/>
            </a:pPr>
            <a:r>
              <a:rPr lang="ar-EG" sz="2800" b="1" dirty="0" smtClean="0"/>
              <a:t>4- المركبات الفينوليه</a:t>
            </a:r>
          </a:p>
          <a:p>
            <a:pPr marL="68580" indent="0">
              <a:buNone/>
            </a:pPr>
            <a:r>
              <a:rPr lang="ar-EG" sz="2800" b="1" dirty="0" smtClean="0"/>
              <a:t>5- البروتينات ولاحماض الامينيه</a:t>
            </a:r>
          </a:p>
          <a:p>
            <a:pPr marL="68580" indent="0">
              <a:buNone/>
            </a:pPr>
            <a:r>
              <a:rPr lang="ar-EG" sz="2800" b="1" dirty="0" smtClean="0"/>
              <a:t>6- الليبيدات</a:t>
            </a:r>
          </a:p>
          <a:p>
            <a:pPr marL="68580" indent="0">
              <a:buNone/>
            </a:pPr>
            <a:r>
              <a:rPr lang="ar-EG" sz="2800" b="1" dirty="0" smtClean="0"/>
              <a:t>7- المركبات الطياره</a:t>
            </a:r>
          </a:p>
          <a:p>
            <a:pPr marL="68580" indent="0">
              <a:buNone/>
            </a:pPr>
            <a:r>
              <a:rPr lang="ar-EG" sz="2800" b="1" dirty="0" smtClean="0"/>
              <a:t>8- الانزيمات والاملاح المعدنيه والهرمونات والفيتامينات</a:t>
            </a:r>
            <a:endParaRPr lang="ar-EG" sz="2800" b="1" dirty="0"/>
          </a:p>
        </p:txBody>
      </p:sp>
    </p:spTree>
    <p:extLst>
      <p:ext uri="{BB962C8B-B14F-4D97-AF65-F5344CB8AC3E}">
        <p14:creationId xmlns:p14="http://schemas.microsoft.com/office/powerpoint/2010/main" val="1488489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dirty="0" smtClean="0"/>
              <a:t>اولا :</a:t>
            </a:r>
            <a:r>
              <a:rPr lang="ar-SA" b="1" dirty="0" smtClean="0"/>
              <a:t>الماء </a:t>
            </a:r>
            <a:r>
              <a:rPr lang="en-US" b="1" dirty="0"/>
              <a:t>Water</a:t>
            </a:r>
            <a:r>
              <a:rPr lang="en-US" dirty="0"/>
              <a:t> </a:t>
            </a:r>
            <a:br>
              <a:rPr lang="en-US" dirty="0"/>
            </a:br>
            <a:endParaRPr lang="ar-EG" dirty="0"/>
          </a:p>
        </p:txBody>
      </p:sp>
      <p:sp>
        <p:nvSpPr>
          <p:cNvPr id="3" name="Content Placeholder 2"/>
          <p:cNvSpPr>
            <a:spLocks noGrp="1"/>
          </p:cNvSpPr>
          <p:nvPr>
            <p:ph idx="1"/>
          </p:nvPr>
        </p:nvSpPr>
        <p:spPr>
          <a:xfrm>
            <a:off x="1043492" y="1676400"/>
            <a:ext cx="6777317" cy="4495800"/>
          </a:xfrm>
        </p:spPr>
        <p:txBody>
          <a:bodyPr>
            <a:noAutofit/>
          </a:bodyPr>
          <a:lstStyle/>
          <a:p>
            <a:r>
              <a:rPr lang="ar-SA" sz="1600" b="1" dirty="0" smtClean="0"/>
              <a:t>هو </a:t>
            </a:r>
            <a:r>
              <a:rPr lang="ar-SA" sz="1600" b="1" dirty="0"/>
              <a:t>المركب الأساسي كمكون لأجزاء النبات والثمرة وتتراوح نسبة الماء فى ثمار الفاكهة بين75 – 95 % ولكن ثمار النقل والبيكان (1.0 – 1.5</a:t>
            </a:r>
            <a:r>
              <a:rPr lang="ar-EG" sz="1600" b="1" dirty="0"/>
              <a:t>%</a:t>
            </a:r>
            <a:r>
              <a:rPr lang="ar-SA" sz="1600" b="1" dirty="0"/>
              <a:t> ). </a:t>
            </a:r>
            <a:endParaRPr lang="en-US" sz="1600" b="1" dirty="0"/>
          </a:p>
          <a:p>
            <a:r>
              <a:rPr lang="ar-SA" sz="2000" b="1" dirty="0"/>
              <a:t>الأهمية البيولوجية </a:t>
            </a:r>
            <a:r>
              <a:rPr lang="en-US" sz="2000" b="1" dirty="0"/>
              <a:t>   Biological Importance </a:t>
            </a:r>
          </a:p>
          <a:p>
            <a:r>
              <a:rPr lang="ar-SA" sz="1600" b="1" dirty="0"/>
              <a:t>1- جميع التفاعلات الحيوية التى تتم داخل الثمرة فى وجود وسط مائي . </a:t>
            </a:r>
            <a:endParaRPr lang="en-US" sz="1600" b="1" dirty="0"/>
          </a:p>
          <a:p>
            <a:r>
              <a:rPr lang="ar-SA" sz="1600" b="1" dirty="0"/>
              <a:t>2- يتم انتقال جميع المواد الغذائية من مكان لأخر داخل الأنسجة الحية فى وجود الماء. </a:t>
            </a:r>
            <a:endParaRPr lang="en-US" sz="1600" b="1" dirty="0"/>
          </a:p>
          <a:p>
            <a:r>
              <a:rPr lang="ar-SA" sz="1600" b="1" dirty="0"/>
              <a:t>3- تكتسب الخلايا صفة الامتلاء وتقوم بوظائفها نتيجة لوجود الماء. </a:t>
            </a:r>
            <a:endParaRPr lang="en-US" sz="1600" b="1" dirty="0"/>
          </a:p>
          <a:p>
            <a:r>
              <a:rPr lang="ar-SA" sz="2000" b="1" dirty="0"/>
              <a:t>الأهمية التكنولوجية </a:t>
            </a:r>
            <a:r>
              <a:rPr lang="en-US" sz="2000" b="1" dirty="0"/>
              <a:t>  Technological Importance </a:t>
            </a:r>
          </a:p>
          <a:p>
            <a:pPr lvl="0"/>
            <a:r>
              <a:rPr lang="ar-SA" sz="1600" b="1" dirty="0"/>
              <a:t>نتيجة أن الماء يمثل جزء أساسي من مكونات ووزن الثمرة وبالتالي فان فقده من أنسجة الثمرة يؤدى إلى: </a:t>
            </a:r>
            <a:endParaRPr lang="en-US" sz="1600" b="1" dirty="0"/>
          </a:p>
          <a:p>
            <a:pPr lvl="0"/>
            <a:r>
              <a:rPr lang="ar-SA" sz="1600" b="1" dirty="0"/>
              <a:t>قلة أو انخفاض وزن الثمرة. </a:t>
            </a:r>
            <a:endParaRPr lang="en-US" sz="1600" b="1" dirty="0"/>
          </a:p>
          <a:p>
            <a:pPr lvl="0"/>
            <a:r>
              <a:rPr lang="ar-SA" sz="1600" b="1" dirty="0"/>
              <a:t>إذا وصل الفقد فى الماء لأكثر من 50 % تبدأ مظاهر الكرمشة وتفقد الثمار مظهرها وقوامها وطزاجتها مما يؤثر على القيمة التجارية والاقتصادية.</a:t>
            </a:r>
            <a:endParaRPr lang="en-US" sz="1600" b="1" dirty="0"/>
          </a:p>
          <a:p>
            <a:endParaRPr lang="ar-EG" sz="1600" b="1" dirty="0"/>
          </a:p>
        </p:txBody>
      </p:sp>
    </p:spTree>
    <p:extLst>
      <p:ext uri="{BB962C8B-B14F-4D97-AF65-F5344CB8AC3E}">
        <p14:creationId xmlns:p14="http://schemas.microsoft.com/office/powerpoint/2010/main" val="2166480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5400" b="1" dirty="0" smtClean="0"/>
              <a:t>النشا والسكريات</a:t>
            </a:r>
            <a:endParaRPr lang="ar-EG" sz="5400" b="1" dirty="0"/>
          </a:p>
        </p:txBody>
      </p:sp>
      <p:sp>
        <p:nvSpPr>
          <p:cNvPr id="3" name="Content Placeholder 2"/>
          <p:cNvSpPr>
            <a:spLocks noGrp="1"/>
          </p:cNvSpPr>
          <p:nvPr>
            <p:ph idx="1"/>
          </p:nvPr>
        </p:nvSpPr>
        <p:spPr/>
        <p:txBody>
          <a:bodyPr/>
          <a:lstStyle/>
          <a:p>
            <a:r>
              <a:rPr lang="ar-EG" b="1" dirty="0" smtClean="0"/>
              <a:t>يتكون من عدد كبير من جزيئات الجلوكوز مرتبطه مع بعضها بروابط جليكوزيديه</a:t>
            </a:r>
          </a:p>
          <a:p>
            <a:r>
              <a:rPr lang="ar-EG" b="1" dirty="0" smtClean="0"/>
              <a:t>وتحدث عمليه تكون النشا وتحلل النشا فى الثمار فى نفس الوقت عاده 000</a:t>
            </a:r>
          </a:p>
          <a:p>
            <a:r>
              <a:rPr lang="ar-EG" b="1" dirty="0" smtClean="0"/>
              <a:t>وجد انه هناك علاقه بين مساحه سطح حبيبات النشا وسرعه تحلله </a:t>
            </a:r>
          </a:p>
          <a:p>
            <a:r>
              <a:rPr lang="ar-EG" b="1" dirty="0" smtClean="0"/>
              <a:t>يتحلل النشا الى مالتوز عن طريق انزيم الاميليز</a:t>
            </a:r>
          </a:p>
          <a:p>
            <a:endParaRPr lang="ar-EG" b="1" dirty="0"/>
          </a:p>
        </p:txBody>
      </p:sp>
    </p:spTree>
    <p:extLst>
      <p:ext uri="{BB962C8B-B14F-4D97-AF65-F5344CB8AC3E}">
        <p14:creationId xmlns:p14="http://schemas.microsoft.com/office/powerpoint/2010/main" val="368083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6000" b="1" dirty="0" smtClean="0"/>
              <a:t>ملاحظه </a:t>
            </a:r>
            <a:endParaRPr lang="ar-EG" sz="6000" b="1" dirty="0"/>
          </a:p>
        </p:txBody>
      </p:sp>
      <p:sp>
        <p:nvSpPr>
          <p:cNvPr id="3" name="Content Placeholder 2"/>
          <p:cNvSpPr>
            <a:spLocks noGrp="1"/>
          </p:cNvSpPr>
          <p:nvPr>
            <p:ph idx="1"/>
          </p:nvPr>
        </p:nvSpPr>
        <p:spPr>
          <a:xfrm>
            <a:off x="1043492" y="2057400"/>
            <a:ext cx="6777317" cy="4191000"/>
          </a:xfrm>
        </p:spPr>
        <p:txBody>
          <a:bodyPr>
            <a:noAutofit/>
          </a:bodyPr>
          <a:lstStyle/>
          <a:p>
            <a:r>
              <a:rPr lang="ar-EG" sz="2800" b="1" dirty="0" smtClean="0"/>
              <a:t>وجد ان السكريات العديده التى تدخل ضمن مكونات جدر الخلايا تستهلك فى عمليه التنفس وهذا يفسر التغير التشريحى لجدر خلايا الثمار عند فحصها حيث يقل سمكها مع تقدمها فى النج</a:t>
            </a:r>
          </a:p>
          <a:p>
            <a:r>
              <a:rPr lang="ar-EG" sz="2800" b="1" dirty="0" smtClean="0"/>
              <a:t>اما الجدر الملجننه مثل الخلايا الحجريه فى الكمثري فانها لا تتغير اثناء نضج الثمار</a:t>
            </a:r>
            <a:endParaRPr lang="ar-EG" sz="2800" b="1" dirty="0"/>
          </a:p>
        </p:txBody>
      </p:sp>
    </p:spTree>
    <p:extLst>
      <p:ext uri="{BB962C8B-B14F-4D97-AF65-F5344CB8AC3E}">
        <p14:creationId xmlns:p14="http://schemas.microsoft.com/office/powerpoint/2010/main" val="1468088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SA" b="1" dirty="0"/>
              <a:t>المواد البكتينية  </a:t>
            </a:r>
            <a:r>
              <a:rPr lang="en-US" dirty="0"/>
              <a:t/>
            </a:r>
            <a:br>
              <a:rPr lang="en-US" dirty="0"/>
            </a:br>
            <a:endParaRPr lang="ar-EG" dirty="0"/>
          </a:p>
        </p:txBody>
      </p:sp>
      <p:sp>
        <p:nvSpPr>
          <p:cNvPr id="3" name="Content Placeholder 2"/>
          <p:cNvSpPr>
            <a:spLocks noGrp="1"/>
          </p:cNvSpPr>
          <p:nvPr>
            <p:ph idx="1"/>
          </p:nvPr>
        </p:nvSpPr>
        <p:spPr>
          <a:xfrm>
            <a:off x="1043492" y="1600200"/>
            <a:ext cx="6777317" cy="4495800"/>
          </a:xfrm>
        </p:spPr>
        <p:txBody>
          <a:bodyPr>
            <a:normAutofit fontScale="62500" lnSpcReduction="20000"/>
          </a:bodyPr>
          <a:lstStyle/>
          <a:p>
            <a:r>
              <a:rPr lang="ar-SA" b="1" dirty="0" smtClean="0"/>
              <a:t>هي </a:t>
            </a:r>
            <a:r>
              <a:rPr lang="ar-SA" b="1" dirty="0"/>
              <a:t>مواد غروية ذات وزن جزيئي عالي وتشتق من حامض الجالاكتيورونيك. </a:t>
            </a:r>
            <a:endParaRPr lang="en-US" b="1" dirty="0"/>
          </a:p>
          <a:p>
            <a:r>
              <a:rPr lang="ar-SA" sz="3400" b="1" dirty="0"/>
              <a:t>الأهمية البيولوجية للمواد البكتينية:- </a:t>
            </a:r>
            <a:endParaRPr lang="en-US" sz="3400" b="1" dirty="0"/>
          </a:p>
          <a:p>
            <a:r>
              <a:rPr lang="ar-SA" b="1" dirty="0"/>
              <a:t>يعتبر تحول المواد البكتينية من صورة غير ذائبة إلى صورة ذائبة هي المسؤلة عن ظهور (ظاهرة التبحير) وتعتبر من ضمن المشاكل الأساسية كما فى البرتقال أبوسرة. </a:t>
            </a:r>
            <a:endParaRPr lang="en-US" b="1" dirty="0"/>
          </a:p>
          <a:p>
            <a:r>
              <a:rPr lang="ar-SA" b="1" dirty="0"/>
              <a:t> تحول المواد البكتينية من الصورة الغير ذائبة إلى الصورة الذائبة يحدث غالبا عند تقدم الثمار فى العمر مما يؤدى إلى زيادة نسبة التساقط. </a:t>
            </a:r>
            <a:endParaRPr lang="en-US" b="1" dirty="0"/>
          </a:p>
          <a:p>
            <a:r>
              <a:rPr lang="ar-EG" b="1" dirty="0"/>
              <a:t> </a:t>
            </a:r>
            <a:endParaRPr lang="en-US" b="1" dirty="0"/>
          </a:p>
          <a:p>
            <a:r>
              <a:rPr lang="ar-SA" sz="3400" b="1" dirty="0"/>
              <a:t>الأهمية التكنولوجية للمواد البكتينية:- </a:t>
            </a:r>
            <a:endParaRPr lang="en-US" sz="3400" b="1" dirty="0"/>
          </a:p>
          <a:p>
            <a:r>
              <a:rPr lang="ar-SA" b="1" dirty="0"/>
              <a:t>تلعب دور هام فى إكساب الثمار القوام والصلابة وهذا يرجع أساسا للمواد البكتينية الموجودة في صورة البروتوبكتين وبكتات وبكتينات الكالسيوم وتكون نسبتها عالية ثم تقل. ويعتبر ذلك دليل من دلائل اكتمال النمو والقطف وبالتالي تستخدم فى تحديد ميعاد القطف وأحد الأدلة المستخدمة لكفاءة إنضاج الثمار. كما أن المواد البكتينية لها أهمية خاصة فى صناعة المربات والمرملاد والجلي حيث يتوقف عليها الكثير من الخواص المطلوبة والقوام المرغوب. </a:t>
            </a:r>
            <a:endParaRPr lang="en-US" b="1" dirty="0"/>
          </a:p>
          <a:p>
            <a:endParaRPr lang="ar-EG" b="1" dirty="0"/>
          </a:p>
        </p:txBody>
      </p:sp>
    </p:spTree>
    <p:extLst>
      <p:ext uri="{BB962C8B-B14F-4D97-AF65-F5344CB8AC3E}">
        <p14:creationId xmlns:p14="http://schemas.microsoft.com/office/powerpoint/2010/main" val="27113333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239</TotalTime>
  <Words>655</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التركيب الكيماوى للثمار  </vt:lpstr>
      <vt:lpstr>انتقال المحاليل الغذائيه الى الثمار</vt:lpstr>
      <vt:lpstr>اهميه دراسه التركيب الكيماوى للثمار</vt:lpstr>
      <vt:lpstr>PowerPoint Presentation</vt:lpstr>
      <vt:lpstr>المكونات الكيماويه للثمره</vt:lpstr>
      <vt:lpstr>اولا :الماء Water  </vt:lpstr>
      <vt:lpstr>النشا والسكريات</vt:lpstr>
      <vt:lpstr>ملاحظه </vt:lpstr>
      <vt:lpstr>المواد البكتينية   </vt:lpstr>
      <vt:lpstr>الليبيدات</vt:lpstr>
      <vt:lpstr>لليبيدات والشموع Lipids  </vt:lpstr>
      <vt:lpstr>الاحماض العضويه والبروتينات </vt:lpstr>
      <vt:lpstr>السيليلوز</vt:lpstr>
      <vt:lpstr>الصبغات النباتيه</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المحاضره الثالثه </dc:title>
  <dc:creator>vistapro</dc:creator>
  <cp:lastModifiedBy>vistapro</cp:lastModifiedBy>
  <cp:revision>22</cp:revision>
  <dcterms:created xsi:type="dcterms:W3CDTF">2006-08-16T00:00:00Z</dcterms:created>
  <dcterms:modified xsi:type="dcterms:W3CDTF">2020-03-31T23:36:45Z</dcterms:modified>
</cp:coreProperties>
</file>