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2E5730F-9DCB-4745-8EC8-3481CF1B7A41}" type="datetimeFigureOut">
              <a:rPr lang="ar-EG" smtClean="0"/>
              <a:t>08/08/1441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35EAD8F-E066-4C7A-851D-A7E6B00C568E}" type="slidenum">
              <a:rPr lang="ar-EG" smtClean="0"/>
              <a:t>‹#›</a:t>
            </a:fld>
            <a:endParaRPr lang="ar-EG"/>
          </a:p>
        </p:txBody>
      </p:sp>
    </p:spTree>
    <p:extLst>
      <p:ext uri="{BB962C8B-B14F-4D97-AF65-F5344CB8AC3E}">
        <p14:creationId xmlns:p14="http://schemas.microsoft.com/office/powerpoint/2010/main" val="32662260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4/1/2020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4/1/2020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057400"/>
            <a:ext cx="3313355" cy="2353236"/>
          </a:xfrm>
        </p:spPr>
        <p:txBody>
          <a:bodyPr>
            <a:noAutofit/>
          </a:bodyPr>
          <a:lstStyle/>
          <a:p>
            <a:pPr algn="just"/>
            <a:r>
              <a:rPr lang="ar-EG" sz="5200" b="1" smtClean="0"/>
              <a:t>المحاضره </a:t>
            </a:r>
            <a:r>
              <a:rPr lang="ar-EG" sz="5200" b="1" smtClean="0"/>
              <a:t>الثانيه</a:t>
            </a:r>
            <a:r>
              <a:rPr lang="ar-EG" sz="5200" b="1" dirty="0" smtClean="0"/>
              <a:t>	</a:t>
            </a:r>
            <a:endParaRPr lang="ar-EG" sz="5200" b="1" dirty="0"/>
          </a:p>
        </p:txBody>
      </p:sp>
      <p:sp>
        <p:nvSpPr>
          <p:cNvPr id="3" name="Subtitle 2"/>
          <p:cNvSpPr>
            <a:spLocks noGrp="1"/>
          </p:cNvSpPr>
          <p:nvPr>
            <p:ph type="subTitle" idx="1"/>
          </p:nvPr>
        </p:nvSpPr>
        <p:spPr/>
        <p:txBody>
          <a:bodyPr>
            <a:normAutofit fontScale="70000" lnSpcReduction="20000"/>
          </a:bodyPr>
          <a:lstStyle/>
          <a:p>
            <a:r>
              <a:rPr lang="ar-EG" sz="6000" b="1" dirty="0" smtClean="0">
                <a:solidFill>
                  <a:schemeClr val="tx1"/>
                </a:solidFill>
              </a:rPr>
              <a:t>تحديد موعد قطف الثمار</a:t>
            </a:r>
            <a:endParaRPr lang="ar-EG" sz="6000" b="1" dirty="0">
              <a:solidFill>
                <a:schemeClr val="tx1"/>
              </a:solidFill>
            </a:endParaRPr>
          </a:p>
        </p:txBody>
      </p:sp>
    </p:spTree>
    <p:extLst>
      <p:ext uri="{BB962C8B-B14F-4D97-AF65-F5344CB8AC3E}">
        <p14:creationId xmlns:p14="http://schemas.microsoft.com/office/powerpoint/2010/main" val="1768693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اهم منظمات النمو المستخدمه للانضاج الثمار </a:t>
            </a:r>
            <a:endParaRPr lang="ar-EG" b="1" dirty="0"/>
          </a:p>
        </p:txBody>
      </p:sp>
      <p:sp>
        <p:nvSpPr>
          <p:cNvPr id="3" name="Content Placeholder 2"/>
          <p:cNvSpPr>
            <a:spLocks noGrp="1"/>
          </p:cNvSpPr>
          <p:nvPr>
            <p:ph idx="1"/>
          </p:nvPr>
        </p:nvSpPr>
        <p:spPr/>
        <p:txBody>
          <a:bodyPr>
            <a:normAutofit fontScale="92500" lnSpcReduction="10000"/>
          </a:bodyPr>
          <a:lstStyle/>
          <a:p>
            <a:r>
              <a:rPr lang="ar-EG" sz="3600" b="1" dirty="0" smtClean="0"/>
              <a:t>الايثيلين </a:t>
            </a:r>
          </a:p>
          <a:p>
            <a:r>
              <a:rPr lang="ar-EG" sz="3600" b="1" dirty="0" smtClean="0"/>
              <a:t>الاسيتيلين</a:t>
            </a:r>
          </a:p>
          <a:p>
            <a:r>
              <a:rPr lang="ar-EG" sz="3600" b="1" dirty="0" smtClean="0"/>
              <a:t>الماليك هيدرازايد</a:t>
            </a:r>
          </a:p>
          <a:p>
            <a:r>
              <a:rPr lang="en-US" sz="3600" b="1" dirty="0" smtClean="0"/>
              <a:t>N.A.A</a:t>
            </a:r>
          </a:p>
          <a:p>
            <a:r>
              <a:rPr lang="en-US" sz="3600" b="1" dirty="0" smtClean="0"/>
              <a:t>2,4.D</a:t>
            </a:r>
          </a:p>
          <a:p>
            <a:r>
              <a:rPr lang="en-US" sz="3600" b="1" dirty="0" smtClean="0"/>
              <a:t>2,4,5.T.P</a:t>
            </a:r>
            <a:endParaRPr lang="ar-EG" sz="3600" b="1" dirty="0"/>
          </a:p>
        </p:txBody>
      </p:sp>
    </p:spTree>
    <p:extLst>
      <p:ext uri="{BB962C8B-B14F-4D97-AF65-F5344CB8AC3E}">
        <p14:creationId xmlns:p14="http://schemas.microsoft.com/office/powerpoint/2010/main" val="2498738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تقسيم المحاصيل من حيث قابليتها للتلف: </a:t>
            </a:r>
            <a:endParaRPr lang="ar-EG" dirty="0"/>
          </a:p>
        </p:txBody>
      </p:sp>
      <p:sp>
        <p:nvSpPr>
          <p:cNvPr id="3" name="Content Placeholder 2"/>
          <p:cNvSpPr>
            <a:spLocks noGrp="1"/>
          </p:cNvSpPr>
          <p:nvPr>
            <p:ph idx="1"/>
          </p:nvPr>
        </p:nvSpPr>
        <p:spPr/>
        <p:txBody>
          <a:bodyPr>
            <a:normAutofit fontScale="92500" lnSpcReduction="20000"/>
          </a:bodyPr>
          <a:lstStyle/>
          <a:p>
            <a:r>
              <a:rPr lang="ar-EG" sz="3000" b="1" dirty="0" smtClean="0"/>
              <a:t>1- </a:t>
            </a:r>
            <a:r>
              <a:rPr lang="ar-SA" sz="3000" b="1" dirty="0" smtClean="0"/>
              <a:t>محاصيل </a:t>
            </a:r>
            <a:r>
              <a:rPr lang="ar-SA" sz="3000" b="1" dirty="0"/>
              <a:t>ذات سرعة تلف عالية بعد الحصاد: </a:t>
            </a:r>
            <a:r>
              <a:rPr lang="ar-EG" sz="3000" b="1" dirty="0" smtClean="0"/>
              <a:t> </a:t>
            </a:r>
          </a:p>
          <a:p>
            <a:r>
              <a:rPr lang="ar-SA" b="1" dirty="0" smtClean="0"/>
              <a:t>وتشمل </a:t>
            </a:r>
            <a:r>
              <a:rPr lang="ar-SA" b="1" dirty="0"/>
              <a:t>بعض ثمار الفاكهة الحساسة مثل التين الطازج والمشمش وبعض أصناف العنب والبلح الطازج وبعض الخضر مثل الطماطم والفراولة والخضر الورقية مثل الخس والسبانخ وكذلك أزهار القطف.  ولا تتجاوز مدة التداول والتخزين عدة ايام الى اسابيع حسب النوع والصنف ومستوى الاهتمام بالحصاد والتداول والتخزين. </a:t>
            </a:r>
            <a:endParaRPr lang="en-US" b="1" dirty="0"/>
          </a:p>
          <a:p>
            <a:endParaRPr lang="ar-EG" b="1" dirty="0"/>
          </a:p>
          <a:p>
            <a:pPr marL="68580" indent="0">
              <a:buNone/>
            </a:pPr>
            <a:r>
              <a:rPr lang="ar-EG" b="1" dirty="0" smtClean="0"/>
              <a:t> </a:t>
            </a:r>
            <a:endParaRPr lang="en-US" b="1" dirty="0"/>
          </a:p>
          <a:p>
            <a:endParaRPr lang="ar-EG" b="1" dirty="0"/>
          </a:p>
        </p:txBody>
      </p:sp>
    </p:spTree>
    <p:extLst>
      <p:ext uri="{BB962C8B-B14F-4D97-AF65-F5344CB8AC3E}">
        <p14:creationId xmlns:p14="http://schemas.microsoft.com/office/powerpoint/2010/main" val="2027235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1" y="1295400"/>
            <a:ext cx="6705600" cy="4270977"/>
          </a:xfrm>
        </p:spPr>
        <p:txBody>
          <a:bodyPr>
            <a:normAutofit fontScale="92500"/>
          </a:bodyPr>
          <a:lstStyle/>
          <a:p>
            <a:r>
              <a:rPr lang="ar-EG" sz="3000" b="1" dirty="0"/>
              <a:t>2- </a:t>
            </a:r>
            <a:r>
              <a:rPr lang="ar-SA" sz="3000" b="1" dirty="0"/>
              <a:t>محاصيل ذات سرعة تلف متوسطة بعد الحصاد: </a:t>
            </a:r>
            <a:endParaRPr lang="ar-EG" sz="3000" b="1" dirty="0" smtClean="0"/>
          </a:p>
          <a:p>
            <a:r>
              <a:rPr lang="ar-SA" b="1" dirty="0" smtClean="0"/>
              <a:t>تشمل </a:t>
            </a:r>
            <a:r>
              <a:rPr lang="ar-SA" b="1" dirty="0"/>
              <a:t>الكثير من محاصيل الفاكهة كالتفاح والكمثرى والعنب والموالح والخوخ والبرقوق والرمان والبلح نصف الجاف والزبدية والمانجو والزيتون وكثير من محاصيل الخضر الثمرية كالبطيخ والفاصوليا والبسلة واللوبيا وايضاً النباتات الطبية الورقية مثل النعناع والبرقوش والزهرية مثل البابونج. وتتراوح مدة التخزين من عدة اسابيع الى عدة شهور تبعا للنوع والصنف وطريقة الحصاد ونظم التداول والتخزين. </a:t>
            </a:r>
            <a:endParaRPr lang="en-US" b="1" dirty="0"/>
          </a:p>
          <a:p>
            <a:endParaRPr lang="ar-EG" b="1" dirty="0" smtClean="0"/>
          </a:p>
        </p:txBody>
      </p:sp>
    </p:spTree>
    <p:extLst>
      <p:ext uri="{BB962C8B-B14F-4D97-AF65-F5344CB8AC3E}">
        <p14:creationId xmlns:p14="http://schemas.microsoft.com/office/powerpoint/2010/main" val="2024635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71600"/>
            <a:ext cx="7033708" cy="4461029"/>
          </a:xfrm>
        </p:spPr>
        <p:txBody>
          <a:bodyPr>
            <a:normAutofit/>
          </a:bodyPr>
          <a:lstStyle/>
          <a:p>
            <a:r>
              <a:rPr lang="ar-SA" sz="2800" b="1" dirty="0"/>
              <a:t>3- محاصيل بطيئة التلف: </a:t>
            </a:r>
            <a:endParaRPr lang="ar-EG" sz="2800" b="1" dirty="0" smtClean="0"/>
          </a:p>
          <a:p>
            <a:r>
              <a:rPr lang="ar-SA" b="1" dirty="0" smtClean="0"/>
              <a:t>وتشمل </a:t>
            </a:r>
            <a:r>
              <a:rPr lang="ar-SA" b="1" dirty="0"/>
              <a:t>الثمار الجافة مثل بذور الخضر الجافة كالبسلة والفاصوليا واللوبيا ومحاصيل الخضر الجذرية والدرنية والبصلية وثمار النقل كالجوز والبقوليات الجافة والحبوب العطرية كالكراوية والشمر والبذور الزيتية كالجوجوبا. وتتراوح مدة التخزين لهذه المحاصيل بين عدة أشهر إلى عدة سنوات. </a:t>
            </a:r>
            <a:endParaRPr lang="en-US" b="1" dirty="0"/>
          </a:p>
          <a:p>
            <a:endParaRPr lang="ar-EG" b="1" dirty="0"/>
          </a:p>
        </p:txBody>
      </p:sp>
    </p:spTree>
    <p:extLst>
      <p:ext uri="{BB962C8B-B14F-4D97-AF65-F5344CB8AC3E}">
        <p14:creationId xmlns:p14="http://schemas.microsoft.com/office/powerpoint/2010/main" val="2657516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تحديد موعد قطف الثمار</a:t>
            </a:r>
            <a:endParaRPr lang="ar-EG" b="1" dirty="0"/>
          </a:p>
        </p:txBody>
      </p:sp>
      <p:sp>
        <p:nvSpPr>
          <p:cNvPr id="3" name="Content Placeholder 2"/>
          <p:cNvSpPr>
            <a:spLocks noGrp="1"/>
          </p:cNvSpPr>
          <p:nvPr>
            <p:ph idx="1"/>
          </p:nvPr>
        </p:nvSpPr>
        <p:spPr/>
        <p:txBody>
          <a:bodyPr/>
          <a:lstStyle/>
          <a:p>
            <a:r>
              <a:rPr lang="ar-EG" b="1" dirty="0" smtClean="0"/>
              <a:t>نوع الفاكهه وصنفها</a:t>
            </a:r>
          </a:p>
          <a:p>
            <a:r>
              <a:rPr lang="ar-EG" b="1" dirty="0" smtClean="0"/>
              <a:t>الظروف المناخيه السائده فى المنطقه</a:t>
            </a:r>
          </a:p>
          <a:p>
            <a:r>
              <a:rPr lang="ar-EG" b="1" dirty="0" smtClean="0"/>
              <a:t>العمليات الزراعيه والخدمه البتانيه</a:t>
            </a:r>
          </a:p>
          <a:p>
            <a:r>
              <a:rPr lang="ar-EG" b="1" dirty="0" smtClean="0"/>
              <a:t>طريقه التسويق ومسافات الشحن ووسائل النقل</a:t>
            </a:r>
          </a:p>
          <a:p>
            <a:r>
              <a:rPr lang="ar-EG" b="1" dirty="0" smtClean="0"/>
              <a:t>الرغبه فى تخزين الثمار والمده المتوقعه للتخزين</a:t>
            </a:r>
          </a:p>
          <a:p>
            <a:r>
              <a:rPr lang="ar-EG" b="1" dirty="0" smtClean="0"/>
              <a:t>حاله الاواق والطلب على الفاكهه</a:t>
            </a:r>
          </a:p>
          <a:p>
            <a:endParaRPr lang="ar-EG" b="1" dirty="0"/>
          </a:p>
        </p:txBody>
      </p:sp>
    </p:spTree>
    <p:extLst>
      <p:ext uri="{BB962C8B-B14F-4D97-AF65-F5344CB8AC3E}">
        <p14:creationId xmlns:p14="http://schemas.microsoft.com/office/powerpoint/2010/main" val="402291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اطوار نمو الثمار</a:t>
            </a:r>
            <a:endParaRPr lang="ar-EG" b="1" dirty="0"/>
          </a:p>
        </p:txBody>
      </p:sp>
      <p:sp>
        <p:nvSpPr>
          <p:cNvPr id="3" name="Content Placeholder 2"/>
          <p:cNvSpPr>
            <a:spLocks noGrp="1"/>
          </p:cNvSpPr>
          <p:nvPr>
            <p:ph idx="1"/>
          </p:nvPr>
        </p:nvSpPr>
        <p:spPr/>
        <p:txBody>
          <a:bodyPr>
            <a:normAutofit/>
          </a:bodyPr>
          <a:lstStyle/>
          <a:p>
            <a:r>
              <a:rPr lang="ar-EG" sz="2800" b="1" dirty="0" smtClean="0"/>
              <a:t>حاله الطفوله </a:t>
            </a:r>
            <a:r>
              <a:rPr lang="en-US" sz="2800" b="1" dirty="0" err="1" smtClean="0"/>
              <a:t>Juevenile</a:t>
            </a:r>
            <a:r>
              <a:rPr lang="en-US" sz="2800" b="1" dirty="0" smtClean="0"/>
              <a:t> )</a:t>
            </a:r>
            <a:r>
              <a:rPr lang="ar-EG" sz="2800" b="1" dirty="0" smtClean="0"/>
              <a:t> )</a:t>
            </a:r>
          </a:p>
          <a:p>
            <a:r>
              <a:rPr lang="ar-EG" sz="2800" b="1" dirty="0" smtClean="0"/>
              <a:t>حاله اكتمال النمو (البلوغ) ( </a:t>
            </a:r>
            <a:r>
              <a:rPr lang="en-US" sz="2800" b="1" dirty="0" smtClean="0"/>
              <a:t>Maturity</a:t>
            </a:r>
            <a:r>
              <a:rPr lang="ar-EG" sz="2800" b="1" dirty="0" smtClean="0"/>
              <a:t> )</a:t>
            </a:r>
          </a:p>
          <a:p>
            <a:r>
              <a:rPr lang="ar-EG" sz="2800" b="1" dirty="0" smtClean="0"/>
              <a:t>حاله النضج  ( </a:t>
            </a:r>
            <a:r>
              <a:rPr lang="en-US" sz="2800" b="1" dirty="0" smtClean="0"/>
              <a:t>Ripening</a:t>
            </a:r>
            <a:r>
              <a:rPr lang="ar-EG" sz="2800" b="1" dirty="0" smtClean="0"/>
              <a:t>)</a:t>
            </a:r>
          </a:p>
          <a:p>
            <a:pPr marL="68580" indent="0">
              <a:buNone/>
            </a:pPr>
            <a:r>
              <a:rPr lang="ar-EG" sz="2800" b="1" dirty="0"/>
              <a:t> </a:t>
            </a:r>
            <a:r>
              <a:rPr lang="ar-EG" sz="2800" b="1" dirty="0" smtClean="0"/>
              <a:t>                     1- النضج البستانى </a:t>
            </a:r>
          </a:p>
          <a:p>
            <a:pPr marL="68580" indent="0">
              <a:buNone/>
            </a:pPr>
            <a:r>
              <a:rPr lang="ar-EG" sz="2800" b="1" dirty="0"/>
              <a:t> </a:t>
            </a:r>
            <a:r>
              <a:rPr lang="ar-EG" sz="2800" b="1" dirty="0" smtClean="0"/>
              <a:t>                      2- النضج الفسيولوجى</a:t>
            </a:r>
          </a:p>
          <a:p>
            <a:r>
              <a:rPr lang="ar-EG" sz="2800" b="1" dirty="0" smtClean="0"/>
              <a:t>الانحلال</a:t>
            </a:r>
          </a:p>
          <a:p>
            <a:endParaRPr lang="ar-EG" sz="2800" b="1" dirty="0"/>
          </a:p>
        </p:txBody>
      </p:sp>
    </p:spTree>
    <p:extLst>
      <p:ext uri="{BB962C8B-B14F-4D97-AF65-F5344CB8AC3E}">
        <p14:creationId xmlns:p14="http://schemas.microsoft.com/office/powerpoint/2010/main" val="2770370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القطف وعلاقته بدرجه اكتمال النمو </a:t>
            </a:r>
            <a:endParaRPr lang="ar-EG" b="1" dirty="0"/>
          </a:p>
        </p:txBody>
      </p:sp>
      <p:sp>
        <p:nvSpPr>
          <p:cNvPr id="3" name="Content Placeholder 2"/>
          <p:cNvSpPr>
            <a:spLocks noGrp="1"/>
          </p:cNvSpPr>
          <p:nvPr>
            <p:ph idx="1"/>
          </p:nvPr>
        </p:nvSpPr>
        <p:spPr/>
        <p:txBody>
          <a:bodyPr>
            <a:normAutofit/>
          </a:bodyPr>
          <a:lstStyle/>
          <a:p>
            <a:r>
              <a:rPr lang="ar-EG" sz="3600" b="1" dirty="0" smtClean="0"/>
              <a:t> ثمار فجه </a:t>
            </a:r>
            <a:r>
              <a:rPr lang="en-US" sz="3600" b="1" dirty="0" smtClean="0"/>
              <a:t>Immature</a:t>
            </a:r>
            <a:endParaRPr lang="ar-EG" sz="3600" b="1" dirty="0" smtClean="0"/>
          </a:p>
          <a:p>
            <a:r>
              <a:rPr lang="ar-EG" sz="3600" b="1" dirty="0" smtClean="0"/>
              <a:t>ثمار مكتمله النمو </a:t>
            </a:r>
          </a:p>
          <a:p>
            <a:r>
              <a:rPr lang="ar-EG" sz="3600" b="1" dirty="0" smtClean="0"/>
              <a:t>ثمار ناضجه</a:t>
            </a:r>
          </a:p>
          <a:p>
            <a:endParaRPr lang="ar-EG" sz="3600" b="1" dirty="0"/>
          </a:p>
        </p:txBody>
      </p:sp>
    </p:spTree>
    <p:extLst>
      <p:ext uri="{BB962C8B-B14F-4D97-AF65-F5344CB8AC3E}">
        <p14:creationId xmlns:p14="http://schemas.microsoft.com/office/powerpoint/2010/main" val="3678301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اختلاف درجات اكتمال النمو للثمار من منطقه لاخري</a:t>
            </a:r>
            <a:endParaRPr lang="ar-EG" b="1" dirty="0"/>
          </a:p>
        </p:txBody>
      </p:sp>
      <p:sp>
        <p:nvSpPr>
          <p:cNvPr id="3" name="Content Placeholder 2"/>
          <p:cNvSpPr>
            <a:spLocks noGrp="1"/>
          </p:cNvSpPr>
          <p:nvPr>
            <p:ph idx="1"/>
          </p:nvPr>
        </p:nvSpPr>
        <p:spPr/>
        <p:txBody>
          <a:bodyPr/>
          <a:lstStyle/>
          <a:p>
            <a:pPr marL="68580" indent="0">
              <a:buNone/>
            </a:pPr>
            <a:r>
              <a:rPr lang="ar-EG" b="1" dirty="0" smtClean="0"/>
              <a:t>تتفاوت هذه الدرجه من بلد لاخر ومن منطقه لاخري داخل البلد الواحد </a:t>
            </a:r>
          </a:p>
          <a:p>
            <a:pPr marL="68580" indent="0">
              <a:buNone/>
            </a:pPr>
            <a:r>
              <a:rPr lang="ar-EG" b="1" dirty="0" smtClean="0"/>
              <a:t>وتختلف تبعا لذلك مواصفات اكتمال النو سواء المواصفات النظريه</a:t>
            </a:r>
          </a:p>
          <a:p>
            <a:pPr marL="68580" indent="0">
              <a:buNone/>
            </a:pPr>
            <a:r>
              <a:rPr lang="ar-EG" b="1" dirty="0" smtClean="0"/>
              <a:t>( الشكل-الصلابه- اللون – الطعم- الحجم- سمك القشره )</a:t>
            </a:r>
          </a:p>
          <a:p>
            <a:pPr marL="68580" indent="0">
              <a:buNone/>
            </a:pPr>
            <a:r>
              <a:rPr lang="ar-EG" b="1" dirty="0" smtClean="0"/>
              <a:t>او المواصفات الكيميائيه </a:t>
            </a:r>
          </a:p>
        </p:txBody>
      </p:sp>
    </p:spTree>
    <p:extLst>
      <p:ext uri="{BB962C8B-B14F-4D97-AF65-F5344CB8AC3E}">
        <p14:creationId xmlns:p14="http://schemas.microsoft.com/office/powerpoint/2010/main" val="230142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كيفيه تحديد درجه اكتمال النمو فى الثمار</a:t>
            </a:r>
            <a:endParaRPr lang="ar-EG" b="1" dirty="0"/>
          </a:p>
        </p:txBody>
      </p:sp>
      <p:sp>
        <p:nvSpPr>
          <p:cNvPr id="3" name="Content Placeholder 2"/>
          <p:cNvSpPr>
            <a:spLocks noGrp="1"/>
          </p:cNvSpPr>
          <p:nvPr>
            <p:ph idx="1"/>
          </p:nvPr>
        </p:nvSpPr>
        <p:spPr/>
        <p:txBody>
          <a:bodyPr>
            <a:normAutofit/>
          </a:bodyPr>
          <a:lstStyle/>
          <a:p>
            <a:r>
              <a:rPr lang="ar-EG" sz="2800" b="1" dirty="0" smtClean="0"/>
              <a:t>حجم الثمره </a:t>
            </a:r>
          </a:p>
          <a:p>
            <a:r>
              <a:rPr lang="ar-EG" sz="2800" b="1" dirty="0" smtClean="0"/>
              <a:t>شكل الثمره</a:t>
            </a:r>
          </a:p>
          <a:p>
            <a:r>
              <a:rPr lang="ar-EG" sz="2800" b="1" dirty="0" smtClean="0"/>
              <a:t>لون الثمره</a:t>
            </a:r>
          </a:p>
          <a:p>
            <a:r>
              <a:rPr lang="ar-EG" sz="2800" b="1" dirty="0" smtClean="0"/>
              <a:t>سهوله انفصال اللحم عن البذور</a:t>
            </a:r>
          </a:p>
          <a:p>
            <a:r>
              <a:rPr lang="ar-EG" sz="2800" b="1" dirty="0" smtClean="0"/>
              <a:t>انفصال الثمره من الاشجار</a:t>
            </a:r>
          </a:p>
          <a:p>
            <a:r>
              <a:rPr lang="ar-EG" sz="2800" b="1" dirty="0" smtClean="0"/>
              <a:t>حساب عدد الايام من الازهار</a:t>
            </a:r>
            <a:endParaRPr lang="ar-EG" sz="2800" b="1" dirty="0"/>
          </a:p>
        </p:txBody>
      </p:sp>
    </p:spTree>
    <p:extLst>
      <p:ext uri="{BB962C8B-B14F-4D97-AF65-F5344CB8AC3E}">
        <p14:creationId xmlns:p14="http://schemas.microsoft.com/office/powerpoint/2010/main" val="351885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7033708" cy="4689629"/>
          </a:xfrm>
        </p:spPr>
        <p:txBody>
          <a:bodyPr>
            <a:normAutofit/>
          </a:bodyPr>
          <a:lstStyle/>
          <a:p>
            <a:r>
              <a:rPr lang="ar-EG" sz="2800" b="1" dirty="0" smtClean="0"/>
              <a:t>دراسه درجه ليونه الثمار</a:t>
            </a:r>
          </a:p>
          <a:p>
            <a:r>
              <a:rPr lang="ar-EG" sz="2800" b="1" dirty="0" smtClean="0"/>
              <a:t>نسبه العصير الى مكونات الثمره</a:t>
            </a:r>
          </a:p>
          <a:p>
            <a:r>
              <a:rPr lang="ar-EG" sz="2800" b="1" dirty="0" smtClean="0"/>
              <a:t>تغيرات الوزن النوعى</a:t>
            </a:r>
          </a:p>
          <a:p>
            <a:r>
              <a:rPr lang="ar-EG" sz="2800" b="1" dirty="0" smtClean="0"/>
              <a:t>التغير فى الاحماض العضويه</a:t>
            </a:r>
          </a:p>
          <a:p>
            <a:r>
              <a:rPr lang="ar-EG" sz="2800" b="1" dirty="0" smtClean="0"/>
              <a:t>تغيرات التانين</a:t>
            </a:r>
          </a:p>
          <a:p>
            <a:r>
              <a:rPr lang="ar-EG" sz="2800" b="1" dirty="0" smtClean="0"/>
              <a:t>تغيرات الطعم والنكهه</a:t>
            </a:r>
          </a:p>
          <a:p>
            <a:r>
              <a:rPr lang="ar-EG" sz="2800" b="1" dirty="0" smtClean="0"/>
              <a:t>اكتمال تكوين البذور</a:t>
            </a:r>
          </a:p>
          <a:p>
            <a:endParaRPr lang="ar-EG" sz="2800" b="1" dirty="0"/>
          </a:p>
        </p:txBody>
      </p:sp>
    </p:spTree>
    <p:extLst>
      <p:ext uri="{BB962C8B-B14F-4D97-AF65-F5344CB8AC3E}">
        <p14:creationId xmlns:p14="http://schemas.microsoft.com/office/powerpoint/2010/main" val="255321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7315200" cy="5562600"/>
          </a:xfrm>
        </p:spPr>
        <p:txBody>
          <a:bodyPr/>
          <a:lstStyle/>
          <a:p>
            <a:pPr lvl="0">
              <a:buClr>
                <a:srgbClr val="94C600"/>
              </a:buClr>
            </a:pPr>
            <a:r>
              <a:rPr lang="ar-EG" sz="2800" b="1" dirty="0" smtClean="0">
                <a:solidFill>
                  <a:srgbClr val="3E3D2D"/>
                </a:solidFill>
              </a:rPr>
              <a:t>انفصال الاغلفه الثمريه من حول الثمره</a:t>
            </a:r>
          </a:p>
          <a:p>
            <a:pPr lvl="0">
              <a:buClr>
                <a:srgbClr val="94C600"/>
              </a:buClr>
            </a:pPr>
            <a:r>
              <a:rPr lang="ar-EG" sz="2800" b="1" dirty="0" smtClean="0">
                <a:solidFill>
                  <a:srgbClr val="3E3D2D"/>
                </a:solidFill>
              </a:rPr>
              <a:t>سرعه التنفس</a:t>
            </a:r>
          </a:p>
          <a:p>
            <a:pPr lvl="0">
              <a:buClr>
                <a:srgbClr val="94C600"/>
              </a:buClr>
            </a:pPr>
            <a:r>
              <a:rPr lang="ar-EG" sz="2800" b="1" dirty="0" smtClean="0">
                <a:solidFill>
                  <a:srgbClr val="3E3D2D"/>
                </a:solidFill>
              </a:rPr>
              <a:t>مقدار الماده الجافه والرماد ونسبه الرطوبه</a:t>
            </a:r>
          </a:p>
          <a:p>
            <a:pPr lvl="0">
              <a:buClr>
                <a:srgbClr val="94C600"/>
              </a:buClr>
            </a:pPr>
            <a:r>
              <a:rPr lang="ar-EG" sz="2800" b="1" dirty="0" smtClean="0">
                <a:solidFill>
                  <a:srgbClr val="3E3D2D"/>
                </a:solidFill>
              </a:rPr>
              <a:t>دراسه </a:t>
            </a:r>
            <a:r>
              <a:rPr lang="ar-EG" sz="2800" b="1" dirty="0">
                <a:solidFill>
                  <a:srgbClr val="3E3D2D"/>
                </a:solidFill>
              </a:rPr>
              <a:t>بعض </a:t>
            </a:r>
            <a:r>
              <a:rPr lang="ar-EG" sz="2800" b="1" dirty="0" smtClean="0">
                <a:solidFill>
                  <a:srgbClr val="3E3D2D"/>
                </a:solidFill>
              </a:rPr>
              <a:t>التغيرات </a:t>
            </a:r>
            <a:r>
              <a:rPr lang="ar-EG" sz="2800" b="1" dirty="0">
                <a:solidFill>
                  <a:srgbClr val="3E3D2D"/>
                </a:solidFill>
              </a:rPr>
              <a:t>الكيماويه للثمار </a:t>
            </a:r>
            <a:endParaRPr lang="ar-EG" sz="2800" b="1" dirty="0" smtClean="0">
              <a:solidFill>
                <a:srgbClr val="3E3D2D"/>
              </a:solidFill>
            </a:endParaRPr>
          </a:p>
          <a:p>
            <a:pPr marL="68580" lvl="0" indent="0">
              <a:buClr>
                <a:srgbClr val="94C600"/>
              </a:buClr>
              <a:buNone/>
            </a:pPr>
            <a:r>
              <a:rPr lang="ar-EG" sz="2800" b="1" dirty="0">
                <a:solidFill>
                  <a:srgbClr val="3E3D2D"/>
                </a:solidFill>
              </a:rPr>
              <a:t> </a:t>
            </a:r>
            <a:r>
              <a:rPr lang="ar-EG" sz="2800" b="1" dirty="0" smtClean="0">
                <a:solidFill>
                  <a:srgbClr val="3E3D2D"/>
                </a:solidFill>
              </a:rPr>
              <a:t>    نسبه الحموضه</a:t>
            </a:r>
          </a:p>
          <a:p>
            <a:pPr marL="68580" lvl="0" indent="0">
              <a:buClr>
                <a:srgbClr val="94C600"/>
              </a:buClr>
              <a:buNone/>
            </a:pPr>
            <a:r>
              <a:rPr lang="ar-EG" sz="2800" b="1" dirty="0">
                <a:solidFill>
                  <a:srgbClr val="3E3D2D"/>
                </a:solidFill>
              </a:rPr>
              <a:t> </a:t>
            </a:r>
            <a:r>
              <a:rPr lang="ar-EG" sz="2800" b="1" dirty="0" smtClean="0">
                <a:solidFill>
                  <a:srgbClr val="3E3D2D"/>
                </a:solidFill>
              </a:rPr>
              <a:t>     تقدير السكريات والنشا</a:t>
            </a:r>
          </a:p>
          <a:p>
            <a:pPr marL="68580" lvl="0" indent="0">
              <a:buClr>
                <a:srgbClr val="94C600"/>
              </a:buClr>
              <a:buNone/>
            </a:pPr>
            <a:r>
              <a:rPr lang="ar-EG" sz="2800" b="1" dirty="0">
                <a:solidFill>
                  <a:srgbClr val="3E3D2D"/>
                </a:solidFill>
              </a:rPr>
              <a:t> </a:t>
            </a:r>
            <a:r>
              <a:rPr lang="ar-EG" sz="2800" b="1" dirty="0" smtClean="0">
                <a:solidFill>
                  <a:srgbClr val="3E3D2D"/>
                </a:solidFill>
              </a:rPr>
              <a:t>      نسبه فيتامين ج والفيتامينات الاخري</a:t>
            </a:r>
          </a:p>
          <a:p>
            <a:pPr marL="68580" lvl="0" indent="0">
              <a:buClr>
                <a:srgbClr val="94C600"/>
              </a:buClr>
              <a:buNone/>
            </a:pPr>
            <a:r>
              <a:rPr lang="ar-EG" sz="2800" b="1" dirty="0">
                <a:solidFill>
                  <a:srgbClr val="3E3D2D"/>
                </a:solidFill>
              </a:rPr>
              <a:t> </a:t>
            </a:r>
            <a:r>
              <a:rPr lang="ar-EG" sz="2800" b="1" dirty="0" smtClean="0">
                <a:solidFill>
                  <a:srgbClr val="3E3D2D"/>
                </a:solidFill>
              </a:rPr>
              <a:t>        نسبه الزيت فى الثمره</a:t>
            </a:r>
          </a:p>
          <a:p>
            <a:pPr marL="68580" lvl="0" indent="0">
              <a:buClr>
                <a:srgbClr val="94C600"/>
              </a:buClr>
              <a:buNone/>
            </a:pPr>
            <a:r>
              <a:rPr lang="ar-EG" sz="2800" b="1">
                <a:solidFill>
                  <a:srgbClr val="3E3D2D"/>
                </a:solidFill>
              </a:rPr>
              <a:t> </a:t>
            </a:r>
            <a:r>
              <a:rPr lang="ar-EG" sz="2800" b="1" smtClean="0">
                <a:solidFill>
                  <a:srgbClr val="3E3D2D"/>
                </a:solidFill>
              </a:rPr>
              <a:t>          نسبه </a:t>
            </a:r>
            <a:r>
              <a:rPr lang="ar-EG" sz="2800" b="1" dirty="0" smtClean="0">
                <a:solidFill>
                  <a:srgbClr val="3E3D2D"/>
                </a:solidFill>
              </a:rPr>
              <a:t>السكريات الى الحامض</a:t>
            </a:r>
          </a:p>
          <a:p>
            <a:pPr marL="68580" lvl="0" indent="0">
              <a:buClr>
                <a:srgbClr val="94C600"/>
              </a:buClr>
              <a:buNone/>
            </a:pPr>
            <a:r>
              <a:rPr lang="ar-EG" sz="2800" b="1" dirty="0">
                <a:solidFill>
                  <a:srgbClr val="3E3D2D"/>
                </a:solidFill>
              </a:rPr>
              <a:t> </a:t>
            </a:r>
            <a:r>
              <a:rPr lang="ar-EG" sz="2800" b="1" dirty="0" smtClean="0">
                <a:solidFill>
                  <a:srgbClr val="3E3D2D"/>
                </a:solidFill>
              </a:rPr>
              <a:t>       </a:t>
            </a:r>
            <a:endParaRPr lang="ar-EG" sz="2800" b="1" dirty="0">
              <a:solidFill>
                <a:srgbClr val="3E3D2D"/>
              </a:solidFill>
            </a:endParaRPr>
          </a:p>
        </p:txBody>
      </p:sp>
    </p:spTree>
    <p:extLst>
      <p:ext uri="{BB962C8B-B14F-4D97-AF65-F5344CB8AC3E}">
        <p14:creationId xmlns:p14="http://schemas.microsoft.com/office/powerpoint/2010/main" val="78373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العوامل التى تؤثر على نضج الثمار</a:t>
            </a:r>
            <a:endParaRPr lang="ar-EG" b="1" dirty="0"/>
          </a:p>
        </p:txBody>
      </p:sp>
      <p:sp>
        <p:nvSpPr>
          <p:cNvPr id="3" name="Content Placeholder 2"/>
          <p:cNvSpPr>
            <a:spLocks noGrp="1"/>
          </p:cNvSpPr>
          <p:nvPr>
            <p:ph idx="1"/>
          </p:nvPr>
        </p:nvSpPr>
        <p:spPr/>
        <p:txBody>
          <a:bodyPr/>
          <a:lstStyle/>
          <a:p>
            <a:r>
              <a:rPr lang="ar-EG" b="1" dirty="0" smtClean="0"/>
              <a:t>اولا: العوامل الثمريه</a:t>
            </a:r>
          </a:p>
          <a:p>
            <a:r>
              <a:rPr lang="ar-EG" b="1" dirty="0" smtClean="0"/>
              <a:t> ثانيا: العوامل الجويه</a:t>
            </a:r>
          </a:p>
          <a:p>
            <a:r>
              <a:rPr lang="ar-EG" b="1" dirty="0" smtClean="0"/>
              <a:t>ثالثا : عوامل التربه</a:t>
            </a:r>
          </a:p>
          <a:p>
            <a:r>
              <a:rPr lang="ar-EG" b="1" dirty="0" smtClean="0"/>
              <a:t>رابعا: العوامل الزراعيه </a:t>
            </a:r>
          </a:p>
          <a:p>
            <a:r>
              <a:rPr lang="ar-EG" b="1" dirty="0" smtClean="0"/>
              <a:t>خامسا: عوامل الانضاج</a:t>
            </a:r>
          </a:p>
          <a:p>
            <a:r>
              <a:rPr lang="ar-EG" b="1" smtClean="0"/>
              <a:t>سادسا: منظمات النمو</a:t>
            </a:r>
            <a:endParaRPr lang="ar-EG" b="1" dirty="0"/>
          </a:p>
        </p:txBody>
      </p:sp>
    </p:spTree>
    <p:extLst>
      <p:ext uri="{BB962C8B-B14F-4D97-AF65-F5344CB8AC3E}">
        <p14:creationId xmlns:p14="http://schemas.microsoft.com/office/powerpoint/2010/main" val="2902472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10858</TotalTime>
  <Words>437</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المحاضره الثانيه </vt:lpstr>
      <vt:lpstr>تحديد موعد قطف الثمار</vt:lpstr>
      <vt:lpstr>اطوار نمو الثمار</vt:lpstr>
      <vt:lpstr>القطف وعلاقته بدرجه اكتمال النمو </vt:lpstr>
      <vt:lpstr>اختلاف درجات اكتمال النمو للثمار من منطقه لاخري</vt:lpstr>
      <vt:lpstr>كيفيه تحديد درجه اكتمال النمو فى الثمار</vt:lpstr>
      <vt:lpstr>PowerPoint Presentation</vt:lpstr>
      <vt:lpstr>PowerPoint Presentation</vt:lpstr>
      <vt:lpstr>العوامل التى تؤثر على نضج الثمار</vt:lpstr>
      <vt:lpstr>اهم منظمات النمو المستخدمه للانضاج الثمار </vt:lpstr>
      <vt:lpstr>تقسيم المحاصيل من حيث قابليتها للتلف: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المحاضره الثانيه  </dc:title>
  <dc:creator>vistapro</dc:creator>
  <cp:lastModifiedBy>vistapro</cp:lastModifiedBy>
  <cp:revision>28</cp:revision>
  <dcterms:created xsi:type="dcterms:W3CDTF">2006-08-16T00:00:00Z</dcterms:created>
  <dcterms:modified xsi:type="dcterms:W3CDTF">2020-03-31T23:35:49Z</dcterms:modified>
</cp:coreProperties>
</file>