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Nuni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D07C44B-3C52-498A-8E39-3C1632247362}">
  <a:tblStyle styleId="{AD07C44B-3C52-498A-8E39-3C163224736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Nunito-regular.fntdata"/><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Nunito-italic.fntdata"/><Relationship Id="rId14" Type="http://schemas.openxmlformats.org/officeDocument/2006/relationships/font" Target="fonts/Nunito-bold.fntdata"/><Relationship Id="rId16" Type="http://schemas.openxmlformats.org/officeDocument/2006/relationships/font" Target="fonts/Nuni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1ef648624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1ef648624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1ef648624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1ef64862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1ef648624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1ef648624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1ef648624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1ef648624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1ef648624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1ef648624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s://ar.wikipedia.org/wiki/%D9%86%D8%AD%D9%84_%D8%A7%D9%84%D8%B9%D8%B3%D9%84" TargetMode="External"/><Relationship Id="rId4" Type="http://schemas.openxmlformats.org/officeDocument/2006/relationships/hyperlink" Target="https://ar.wikipedia.org/wiki/%D9%8A%D9%88%D9%8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93758" y="1666600"/>
            <a:ext cx="8520600" cy="2052600"/>
          </a:xfrm>
          <a:prstGeom prst="rect">
            <a:avLst/>
          </a:prstGeom>
          <a:solidFill>
            <a:srgbClr val="6D9EEB"/>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85200C"/>
                </a:solidFill>
              </a:rPr>
              <a:t> أمراض الحضنة </a:t>
            </a:r>
            <a:endParaRPr b="1">
              <a:solidFill>
                <a:srgbClr val="85200C"/>
              </a:solidFill>
            </a:endParaRPr>
          </a:p>
          <a:p>
            <a:pPr indent="0" lvl="0" marL="0" rtl="0" algn="ctr">
              <a:spcBef>
                <a:spcPts val="0"/>
              </a:spcBef>
              <a:spcAft>
                <a:spcPts val="0"/>
              </a:spcAft>
              <a:buNone/>
            </a:pPr>
            <a:r>
              <a:rPr b="1" lang="en" sz="3000">
                <a:solidFill>
                  <a:srgbClr val="20124D"/>
                </a:solidFill>
                <a:latin typeface="Times New Roman"/>
                <a:ea typeface="Times New Roman"/>
                <a:cs typeface="Times New Roman"/>
                <a:sym typeface="Times New Roman"/>
              </a:rPr>
              <a:t>المحاضرة الثالثة</a:t>
            </a:r>
            <a:endParaRPr b="1" sz="3000">
              <a:solidFill>
                <a:srgbClr val="20124D"/>
              </a:solidFill>
              <a:latin typeface="Times New Roman"/>
              <a:ea typeface="Times New Roman"/>
              <a:cs typeface="Times New Roman"/>
              <a:sym typeface="Times New Roman"/>
            </a:endParaRPr>
          </a:p>
          <a:p>
            <a:pPr indent="0" lvl="0" marL="0" rtl="0" algn="ctr">
              <a:spcBef>
                <a:spcPts val="0"/>
              </a:spcBef>
              <a:spcAft>
                <a:spcPts val="0"/>
              </a:spcAft>
              <a:buNone/>
            </a:pPr>
            <a:r>
              <a:rPr b="1" lang="en">
                <a:solidFill>
                  <a:srgbClr val="85200C"/>
                </a:solidFill>
              </a:rPr>
              <a:t>مرض تعفن الحضنة الامريكي</a:t>
            </a:r>
            <a:endParaRPr b="1">
              <a:solidFill>
                <a:srgbClr val="85200C"/>
              </a:solidFill>
            </a:endParaRPr>
          </a:p>
          <a:p>
            <a:pPr indent="0" lvl="0" marL="0" rtl="0" algn="ctr">
              <a:spcBef>
                <a:spcPts val="0"/>
              </a:spcBef>
              <a:spcAft>
                <a:spcPts val="0"/>
              </a:spcAft>
              <a:buNone/>
            </a:pPr>
            <a:r>
              <a:rPr b="1" lang="en">
                <a:solidFill>
                  <a:srgbClr val="85200C"/>
                </a:solidFill>
              </a:rPr>
              <a:t>وتعفن الحضنة الاوربي </a:t>
            </a:r>
            <a:endParaRPr b="1">
              <a:solidFill>
                <a:srgbClr val="85200C"/>
              </a:solidFill>
            </a:endParaRPr>
          </a:p>
        </p:txBody>
      </p:sp>
      <p:sp>
        <p:nvSpPr>
          <p:cNvPr id="129" name="Google Shape;129;p13"/>
          <p:cNvSpPr txBox="1"/>
          <p:nvPr>
            <p:ph idx="1" type="subTitle"/>
          </p:nvPr>
        </p:nvSpPr>
        <p:spPr>
          <a:xfrm>
            <a:off x="393750" y="-1707100"/>
            <a:ext cx="8520600" cy="21192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sz="3000">
                <a:solidFill>
                  <a:srgbClr val="20124D"/>
                </a:solidFill>
                <a:latin typeface="Times New Roman"/>
                <a:ea typeface="Times New Roman"/>
                <a:cs typeface="Times New Roman"/>
                <a:sym typeface="Times New Roman"/>
              </a:rPr>
              <a:t>       برنامج وقاية وأمراض النبات المستوي الرابع</a:t>
            </a:r>
            <a:endParaRPr b="1" sz="3000">
              <a:solidFill>
                <a:srgbClr val="20124D"/>
              </a:solidFill>
              <a:latin typeface="Times New Roman"/>
              <a:ea typeface="Times New Roman"/>
              <a:cs typeface="Times New Roman"/>
              <a:sym typeface="Times New Roman"/>
            </a:endParaRPr>
          </a:p>
          <a:p>
            <a:pPr indent="0" lvl="0" marL="0" rtl="1" algn="ctr">
              <a:spcBef>
                <a:spcPts val="0"/>
              </a:spcBef>
              <a:spcAft>
                <a:spcPts val="0"/>
              </a:spcAft>
              <a:buNone/>
            </a:pPr>
            <a:r>
              <a:rPr b="1" lang="en" sz="3000">
                <a:solidFill>
                  <a:srgbClr val="20124D"/>
                </a:solidFill>
                <a:latin typeface="Times New Roman"/>
                <a:ea typeface="Times New Roman"/>
                <a:cs typeface="Times New Roman"/>
                <a:sym typeface="Times New Roman"/>
              </a:rPr>
              <a:t>  (تخصص حشرات)  </a:t>
            </a:r>
            <a:endParaRPr b="1" sz="3000">
              <a:solidFill>
                <a:srgbClr val="20124D"/>
              </a:solidFill>
              <a:latin typeface="Times New Roman"/>
              <a:ea typeface="Times New Roman"/>
              <a:cs typeface="Times New Roman"/>
              <a:sym typeface="Times New Roman"/>
            </a:endParaRPr>
          </a:p>
          <a:p>
            <a:pPr indent="0" lvl="0" marL="0" rtl="0" algn="ctr">
              <a:spcBef>
                <a:spcPts val="0"/>
              </a:spcBef>
              <a:spcAft>
                <a:spcPts val="0"/>
              </a:spcAft>
              <a:buNone/>
            </a:pPr>
            <a:r>
              <a:rPr b="1" lang="en" sz="3000">
                <a:solidFill>
                  <a:srgbClr val="4C1130"/>
                </a:solidFill>
                <a:latin typeface="Times New Roman"/>
                <a:ea typeface="Times New Roman"/>
                <a:cs typeface="Times New Roman"/>
                <a:sym typeface="Times New Roman"/>
              </a:rPr>
              <a:t>د /محمد مرتضي عبدالسمبع </a:t>
            </a:r>
            <a:endParaRPr b="1" sz="3000">
              <a:solidFill>
                <a:srgbClr val="4C1130"/>
              </a:solidFill>
              <a:latin typeface="Times New Roman"/>
              <a:ea typeface="Times New Roman"/>
              <a:cs typeface="Times New Roman"/>
              <a:sym typeface="Times New Roman"/>
            </a:endParaRPr>
          </a:p>
          <a:p>
            <a:pPr indent="0" lvl="0" marL="0" rtl="0" algn="ctr">
              <a:spcBef>
                <a:spcPts val="0"/>
              </a:spcBef>
              <a:spcAft>
                <a:spcPts val="0"/>
              </a:spcAft>
              <a:buNone/>
            </a:pPr>
            <a:r>
              <a:rPr b="1" lang="en" sz="3000">
                <a:solidFill>
                  <a:srgbClr val="20124D"/>
                </a:solidFill>
                <a:latin typeface="Times New Roman"/>
                <a:ea typeface="Times New Roman"/>
                <a:cs typeface="Times New Roman"/>
                <a:sym typeface="Times New Roman"/>
              </a:rPr>
              <a:t>قسم وقاية النبات </a:t>
            </a:r>
            <a:endParaRPr b="1" sz="3000">
              <a:solidFill>
                <a:srgbClr val="20124D"/>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405625"/>
            <a:ext cx="7505700" cy="203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800">
                <a:solidFill>
                  <a:srgbClr val="85200C"/>
                </a:solidFill>
              </a:rPr>
              <a:t>مرض تعفن الحضنة الامريكي</a:t>
            </a:r>
            <a:endParaRPr b="1" sz="3800">
              <a:solidFill>
                <a:srgbClr val="85200C"/>
              </a:solidFill>
            </a:endParaRPr>
          </a:p>
          <a:p>
            <a:pPr indent="0" lvl="0" marL="0" rtl="0" algn="ctr">
              <a:spcBef>
                <a:spcPts val="0"/>
              </a:spcBef>
              <a:spcAft>
                <a:spcPts val="0"/>
              </a:spcAft>
              <a:buNone/>
            </a:pPr>
            <a:r>
              <a:rPr b="1" lang="en" sz="2400">
                <a:solidFill>
                  <a:srgbClr val="FF0000"/>
                </a:solidFill>
                <a:highlight>
                  <a:srgbClr val="FFFFFF"/>
                </a:highlight>
                <a:latin typeface="Arial"/>
                <a:ea typeface="Arial"/>
                <a:cs typeface="Arial"/>
                <a:sym typeface="Arial"/>
              </a:rPr>
              <a:t>American foulbrood (AFB)</a:t>
            </a:r>
            <a:endParaRPr b="1" sz="3800">
              <a:solidFill>
                <a:srgbClr val="85200C"/>
              </a:solidFill>
            </a:endParaRPr>
          </a:p>
          <a:p>
            <a:pPr indent="0" lvl="0" marL="0" rtl="0" algn="r">
              <a:spcBef>
                <a:spcPts val="0"/>
              </a:spcBef>
              <a:spcAft>
                <a:spcPts val="0"/>
              </a:spcAft>
              <a:buNone/>
            </a:pPr>
            <a:r>
              <a:rPr b="1" lang="en" sz="1800">
                <a:solidFill>
                  <a:srgbClr val="1C4587"/>
                </a:solidFill>
                <a:highlight>
                  <a:srgbClr val="FFFFFF"/>
                </a:highlight>
                <a:latin typeface="Arial"/>
                <a:ea typeface="Arial"/>
                <a:cs typeface="Arial"/>
                <a:sym typeface="Arial"/>
              </a:rPr>
              <a:t>يعتبر مرض تعفن الحضنة الأمريكي أحد أشد الأمراض المعدية أهمية في مجال تربية النحل لصعوبة علاجه والتخلص منه وللأضرار الكبيرة التي يسببها </a:t>
            </a:r>
            <a:endParaRPr b="1" sz="1800">
              <a:solidFill>
                <a:srgbClr val="1C4587"/>
              </a:solidFill>
              <a:highlight>
                <a:srgbClr val="FFFFFF"/>
              </a:highlight>
              <a:latin typeface="Arial"/>
              <a:ea typeface="Arial"/>
              <a:cs typeface="Arial"/>
              <a:sym typeface="Arial"/>
            </a:endParaRPr>
          </a:p>
          <a:p>
            <a:pPr indent="0" lvl="0" marL="0" rtl="1" algn="r">
              <a:spcBef>
                <a:spcPts val="0"/>
              </a:spcBef>
              <a:spcAft>
                <a:spcPts val="0"/>
              </a:spcAft>
              <a:buNone/>
            </a:pPr>
            <a:r>
              <a:rPr b="1" lang="en" sz="1800">
                <a:solidFill>
                  <a:srgbClr val="1C4587"/>
                </a:solidFill>
                <a:highlight>
                  <a:srgbClr val="FFFFFF"/>
                </a:highlight>
                <a:latin typeface="Arial"/>
                <a:ea typeface="Arial"/>
                <a:cs typeface="Arial"/>
                <a:sym typeface="Arial"/>
              </a:rPr>
              <a:t>تسبب المرض بكتريا  </a:t>
            </a:r>
            <a:r>
              <a:rPr lang="en" sz="1400">
                <a:solidFill>
                  <a:srgbClr val="000000"/>
                </a:solidFill>
                <a:highlight>
                  <a:srgbClr val="FFDEAD"/>
                </a:highlight>
                <a:latin typeface="Arial"/>
                <a:ea typeface="Arial"/>
                <a:cs typeface="Arial"/>
                <a:sym typeface="Arial"/>
              </a:rPr>
              <a:t> </a:t>
            </a:r>
            <a:r>
              <a:rPr i="1" lang="en" sz="1800">
                <a:solidFill>
                  <a:srgbClr val="000000"/>
                </a:solidFill>
                <a:highlight>
                  <a:srgbClr val="FFDEAD"/>
                </a:highlight>
                <a:latin typeface="Arial"/>
                <a:ea typeface="Arial"/>
                <a:cs typeface="Arial"/>
                <a:sym typeface="Arial"/>
              </a:rPr>
              <a:t>Bacillus larvae</a:t>
            </a:r>
            <a:r>
              <a:rPr b="1" lang="en" sz="1800">
                <a:solidFill>
                  <a:srgbClr val="1C4587"/>
                </a:solidFill>
                <a:highlight>
                  <a:srgbClr val="FFFFFF"/>
                </a:highlight>
                <a:latin typeface="Arial"/>
                <a:ea typeface="Arial"/>
                <a:cs typeface="Arial"/>
                <a:sym typeface="Arial"/>
              </a:rPr>
              <a:t> </a:t>
            </a:r>
            <a:r>
              <a:rPr lang="en" sz="1400">
                <a:solidFill>
                  <a:srgbClr val="000000"/>
                </a:solidFill>
                <a:highlight>
                  <a:srgbClr val="FFDEAD"/>
                </a:highlight>
                <a:latin typeface="Arial"/>
                <a:ea typeface="Arial"/>
                <a:cs typeface="Arial"/>
                <a:sym typeface="Arial"/>
              </a:rPr>
              <a:t>    </a:t>
            </a:r>
            <a:r>
              <a:rPr b="1" lang="en" sz="1800">
                <a:solidFill>
                  <a:srgbClr val="1C4587"/>
                </a:solidFill>
                <a:highlight>
                  <a:srgbClr val="FFFFFF"/>
                </a:highlight>
                <a:latin typeface="Arial"/>
                <a:ea typeface="Arial"/>
                <a:cs typeface="Arial"/>
                <a:sym typeface="Arial"/>
              </a:rPr>
              <a:t>   </a:t>
            </a:r>
            <a:endParaRPr b="1" sz="1800">
              <a:solidFill>
                <a:srgbClr val="1C4587"/>
              </a:solidFill>
              <a:highlight>
                <a:srgbClr val="FFFFFF"/>
              </a:highlight>
            </a:endParaRPr>
          </a:p>
          <a:p>
            <a:pPr indent="0" lvl="0" marL="0" rtl="0" algn="l">
              <a:spcBef>
                <a:spcPts val="0"/>
              </a:spcBef>
              <a:spcAft>
                <a:spcPts val="0"/>
              </a:spcAft>
              <a:buNone/>
            </a:pPr>
            <a:r>
              <a:t/>
            </a:r>
            <a:endParaRPr/>
          </a:p>
        </p:txBody>
      </p:sp>
      <p:sp>
        <p:nvSpPr>
          <p:cNvPr id="135" name="Google Shape;135;p1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b="1" sz="1800">
              <a:solidFill>
                <a:srgbClr val="000000"/>
              </a:solidFill>
              <a:highlight>
                <a:srgbClr val="FFDEAD"/>
              </a:highlight>
              <a:latin typeface="Arial"/>
              <a:ea typeface="Arial"/>
              <a:cs typeface="Arial"/>
              <a:sym typeface="Arial"/>
            </a:endParaRPr>
          </a:p>
          <a:p>
            <a:pPr indent="0" lvl="0" marL="0" rtl="1" algn="r">
              <a:spcBef>
                <a:spcPts val="1600"/>
              </a:spcBef>
              <a:spcAft>
                <a:spcPts val="0"/>
              </a:spcAft>
              <a:buNone/>
            </a:pPr>
            <a:r>
              <a:rPr b="1" lang="en" sz="1800">
                <a:solidFill>
                  <a:srgbClr val="000000"/>
                </a:solidFill>
                <a:highlight>
                  <a:srgbClr val="FFDEAD"/>
                </a:highlight>
                <a:latin typeface="Arial"/>
                <a:ea typeface="Arial"/>
                <a:cs typeface="Arial"/>
                <a:sym typeface="Arial"/>
              </a:rPr>
              <a:t>مظهر الحضنة عند الإصابة بتعفن الحضنة الأمريكي</a:t>
            </a:r>
            <a:endParaRPr b="1" sz="1800">
              <a:solidFill>
                <a:srgbClr val="000000"/>
              </a:solidFill>
              <a:highlight>
                <a:srgbClr val="FFDEAD"/>
              </a:highlight>
              <a:latin typeface="Arial"/>
              <a:ea typeface="Arial"/>
              <a:cs typeface="Arial"/>
              <a:sym typeface="Arial"/>
            </a:endParaRPr>
          </a:p>
          <a:p>
            <a:pPr indent="0" lvl="0" marL="0" rtl="0" algn="l">
              <a:spcBef>
                <a:spcPts val="1600"/>
              </a:spcBef>
              <a:spcAft>
                <a:spcPts val="0"/>
              </a:spcAft>
              <a:buNone/>
            </a:pPr>
            <a:r>
              <a:t/>
            </a:r>
            <a:endParaRPr sz="1800">
              <a:solidFill>
                <a:srgbClr val="000000"/>
              </a:solidFill>
              <a:highlight>
                <a:srgbClr val="FFDEAD"/>
              </a:highlight>
              <a:latin typeface="Arial"/>
              <a:ea typeface="Arial"/>
              <a:cs typeface="Arial"/>
              <a:sym typeface="Arial"/>
            </a:endParaRPr>
          </a:p>
          <a:p>
            <a:pPr indent="0" lvl="0" marL="0" rtl="1" algn="r">
              <a:spcBef>
                <a:spcPts val="0"/>
              </a:spcBef>
              <a:spcAft>
                <a:spcPts val="1600"/>
              </a:spcAft>
              <a:buNone/>
            </a:pPr>
            <a:r>
              <a:t/>
            </a:r>
            <a:endParaRPr sz="1800"/>
          </a:p>
        </p:txBody>
      </p:sp>
      <p:pic>
        <p:nvPicPr>
          <p:cNvPr id="136" name="Google Shape;136;p14"/>
          <p:cNvPicPr preferRelativeResize="0"/>
          <p:nvPr/>
        </p:nvPicPr>
        <p:blipFill>
          <a:blip r:embed="rId3">
            <a:alphaModFix/>
          </a:blip>
          <a:stretch>
            <a:fillRect/>
          </a:stretch>
        </p:blipFill>
        <p:spPr>
          <a:xfrm>
            <a:off x="678300" y="3370100"/>
            <a:ext cx="3010501" cy="2521650"/>
          </a:xfrm>
          <a:prstGeom prst="rect">
            <a:avLst/>
          </a:prstGeom>
          <a:noFill/>
          <a:ln>
            <a:noFill/>
          </a:ln>
        </p:spPr>
      </p:pic>
      <p:pic>
        <p:nvPicPr>
          <p:cNvPr id="137" name="Google Shape;137;p14"/>
          <p:cNvPicPr preferRelativeResize="0"/>
          <p:nvPr/>
        </p:nvPicPr>
        <p:blipFill>
          <a:blip r:embed="rId4">
            <a:alphaModFix/>
          </a:blip>
          <a:stretch>
            <a:fillRect/>
          </a:stretch>
        </p:blipFill>
        <p:spPr>
          <a:xfrm>
            <a:off x="4988100" y="3208200"/>
            <a:ext cx="3223725" cy="2648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5"/>
          <p:cNvSpPr txBox="1"/>
          <p:nvPr>
            <p:ph type="title"/>
          </p:nvPr>
        </p:nvSpPr>
        <p:spPr>
          <a:xfrm>
            <a:off x="971300" y="2972750"/>
            <a:ext cx="8241300" cy="1677600"/>
          </a:xfrm>
          <a:prstGeom prst="rect">
            <a:avLst/>
          </a:prstGeom>
        </p:spPr>
        <p:txBody>
          <a:bodyPr anchorCtr="0" anchor="t" bIns="91425" lIns="91425" spcFirstLastPara="1" rIns="91425" wrap="square" tIns="91425">
            <a:noAutofit/>
          </a:bodyPr>
          <a:lstStyle/>
          <a:p>
            <a:pPr indent="0" lvl="0" marL="0" rtl="1" algn="just">
              <a:spcBef>
                <a:spcPts val="0"/>
              </a:spcBef>
              <a:spcAft>
                <a:spcPts val="0"/>
              </a:spcAft>
              <a:buNone/>
            </a:pPr>
            <a:r>
              <a:rPr b="1" lang="en" sz="2400">
                <a:solidFill>
                  <a:srgbClr val="4C1130"/>
                </a:solidFill>
                <a:highlight>
                  <a:srgbClr val="FFDEAD"/>
                </a:highlight>
                <a:latin typeface="Arial"/>
                <a:ea typeface="Arial"/>
                <a:cs typeface="Arial"/>
                <a:sym typeface="Arial"/>
              </a:rPr>
              <a:t>أهم العقاقير المستخدمة في علاج تعفن الحضنة الأمريكي هي </a:t>
            </a:r>
            <a:r>
              <a:rPr b="1" lang="en" sz="2400">
                <a:solidFill>
                  <a:srgbClr val="073763"/>
                </a:solidFill>
                <a:highlight>
                  <a:srgbClr val="FFDEAD"/>
                </a:highlight>
                <a:latin typeface="Arial"/>
                <a:ea typeface="Arial"/>
                <a:cs typeface="Arial"/>
                <a:sym typeface="Arial"/>
              </a:rPr>
              <a:t>الأوكسي تترا سيكلين</a:t>
            </a:r>
            <a:r>
              <a:rPr b="1" lang="en" sz="2400">
                <a:solidFill>
                  <a:srgbClr val="4C1130"/>
                </a:solidFill>
                <a:highlight>
                  <a:srgbClr val="FFDEAD"/>
                </a:highlight>
                <a:latin typeface="Arial"/>
                <a:ea typeface="Arial"/>
                <a:cs typeface="Arial"/>
                <a:sym typeface="Arial"/>
              </a:rPr>
              <a:t> Oxytetracycline HCL (التيرامايسين) (Terrmycine وبدرجة أقل الستربتومايسين والسلفا وكذلك </a:t>
            </a:r>
            <a:r>
              <a:rPr b="1" lang="en" sz="2400">
                <a:solidFill>
                  <a:srgbClr val="5B0F00"/>
                </a:solidFill>
                <a:highlight>
                  <a:srgbClr val="FFFFFF"/>
                </a:highlight>
                <a:latin typeface="Arial"/>
                <a:ea typeface="Arial"/>
                <a:cs typeface="Arial"/>
                <a:sym typeface="Arial"/>
              </a:rPr>
              <a:t>استخدام المضاد الحيوي </a:t>
            </a:r>
            <a:r>
              <a:rPr b="1" lang="en" sz="2400">
                <a:solidFill>
                  <a:srgbClr val="073763"/>
                </a:solidFill>
                <a:highlight>
                  <a:srgbClr val="FFFFFF"/>
                </a:highlight>
                <a:latin typeface="Arial"/>
                <a:ea typeface="Arial"/>
                <a:cs typeface="Arial"/>
                <a:sym typeface="Arial"/>
              </a:rPr>
              <a:t>التيلوزين</a:t>
            </a:r>
            <a:r>
              <a:rPr b="1" lang="en" sz="2400">
                <a:solidFill>
                  <a:srgbClr val="5B0F00"/>
                </a:solidFill>
                <a:highlight>
                  <a:srgbClr val="FFDEAD"/>
                </a:highlight>
                <a:latin typeface="Arial"/>
                <a:ea typeface="Arial"/>
                <a:cs typeface="Arial"/>
                <a:sym typeface="Arial"/>
              </a:rPr>
              <a:t>.</a:t>
            </a:r>
            <a:r>
              <a:rPr b="1" lang="en" sz="2400">
                <a:solidFill>
                  <a:srgbClr val="4C1130"/>
                </a:solidFill>
                <a:highlight>
                  <a:srgbClr val="FFDEAD"/>
                </a:highlight>
                <a:latin typeface="Arial"/>
                <a:ea typeface="Arial"/>
                <a:cs typeface="Arial"/>
                <a:sym typeface="Arial"/>
              </a:rPr>
              <a:t> هذه العقارات ممنوع استخدامهما في الاتحاد الأوروبي ومسموح استخدام التيتراسيكلين فقط في الولايات المتحدة.</a:t>
            </a:r>
            <a:endParaRPr b="1" sz="2400">
              <a:solidFill>
                <a:srgbClr val="4C1130"/>
              </a:solidFill>
            </a:endParaRPr>
          </a:p>
        </p:txBody>
      </p:sp>
      <p:sp>
        <p:nvSpPr>
          <p:cNvPr id="143" name="Google Shape;143;p15"/>
          <p:cNvSpPr txBox="1"/>
          <p:nvPr>
            <p:ph idx="1" type="body"/>
          </p:nvPr>
        </p:nvSpPr>
        <p:spPr>
          <a:xfrm>
            <a:off x="1098775" y="514250"/>
            <a:ext cx="7505700" cy="245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0000"/>
                </a:solidFill>
                <a:highlight>
                  <a:srgbClr val="FFFFFF"/>
                </a:highlight>
                <a:latin typeface="Arial"/>
                <a:ea typeface="Arial"/>
                <a:cs typeface="Arial"/>
                <a:sym typeface="Arial"/>
              </a:rPr>
              <a:t>أهم أعراض الإصابة</a:t>
            </a:r>
            <a:endParaRPr b="1" sz="1800">
              <a:solidFill>
                <a:srgbClr val="FF0000"/>
              </a:solidFill>
              <a:highlight>
                <a:srgbClr val="FFFFFF"/>
              </a:highlight>
              <a:latin typeface="Arial"/>
              <a:ea typeface="Arial"/>
              <a:cs typeface="Arial"/>
              <a:sym typeface="Arial"/>
            </a:endParaRPr>
          </a:p>
          <a:p>
            <a:pPr indent="0" lvl="0" marL="0" rtl="0" algn="r">
              <a:spcBef>
                <a:spcPts val="1600"/>
              </a:spcBef>
              <a:spcAft>
                <a:spcPts val="0"/>
              </a:spcAft>
              <a:buNone/>
            </a:pPr>
            <a:r>
              <a:rPr b="1" lang="en" sz="1800">
                <a:solidFill>
                  <a:srgbClr val="003E61"/>
                </a:solidFill>
                <a:highlight>
                  <a:srgbClr val="FFFFFF"/>
                </a:highlight>
                <a:latin typeface="Arial"/>
                <a:ea typeface="Arial"/>
                <a:cs typeface="Arial"/>
                <a:sym typeface="Arial"/>
              </a:rPr>
              <a:t>وجود حضنه غير منتظمة مع أغطية شمعية منخفضة ومثقبة </a:t>
            </a:r>
            <a:endParaRPr b="1" sz="1800">
              <a:solidFill>
                <a:srgbClr val="003E61"/>
              </a:solidFill>
              <a:highlight>
                <a:srgbClr val="FFFFFF"/>
              </a:highlight>
              <a:latin typeface="Arial"/>
              <a:ea typeface="Arial"/>
              <a:cs typeface="Arial"/>
              <a:sym typeface="Arial"/>
            </a:endParaRPr>
          </a:p>
          <a:p>
            <a:pPr indent="0" lvl="0" marL="0" rtl="0" algn="r">
              <a:spcBef>
                <a:spcPts val="1600"/>
              </a:spcBef>
              <a:spcAft>
                <a:spcPts val="0"/>
              </a:spcAft>
              <a:buNone/>
            </a:pPr>
            <a:r>
              <a:rPr b="1" lang="en" sz="1800">
                <a:solidFill>
                  <a:srgbClr val="003E61"/>
                </a:solidFill>
                <a:highlight>
                  <a:srgbClr val="FFFFFF"/>
                </a:highlight>
                <a:latin typeface="Arial"/>
                <a:ea typeface="Arial"/>
                <a:cs typeface="Arial"/>
                <a:sym typeface="Arial"/>
              </a:rPr>
              <a:t>اليرقات الميتة يكون قوامها لزج ويصعب على النحل إزالتها</a:t>
            </a:r>
            <a:endParaRPr b="1" sz="1800">
              <a:solidFill>
                <a:srgbClr val="003E61"/>
              </a:solidFill>
              <a:highlight>
                <a:srgbClr val="FFFFFF"/>
              </a:highlight>
              <a:latin typeface="Arial"/>
              <a:ea typeface="Arial"/>
              <a:cs typeface="Arial"/>
              <a:sym typeface="Arial"/>
            </a:endParaRPr>
          </a:p>
          <a:p>
            <a:pPr indent="0" lvl="0" marL="0" rtl="0" algn="r">
              <a:spcBef>
                <a:spcPts val="1600"/>
              </a:spcBef>
              <a:spcAft>
                <a:spcPts val="0"/>
              </a:spcAft>
              <a:buNone/>
            </a:pPr>
            <a:r>
              <a:rPr b="1" lang="en" sz="1800">
                <a:solidFill>
                  <a:srgbClr val="003E61"/>
                </a:solidFill>
                <a:highlight>
                  <a:srgbClr val="FFFFFF"/>
                </a:highlight>
                <a:latin typeface="Arial"/>
                <a:ea typeface="Arial"/>
                <a:cs typeface="Arial"/>
                <a:sym typeface="Arial"/>
              </a:rPr>
              <a:t>عادة ما يحدث موت اليرقات والعذارى بعد تغطية العين السداسية</a:t>
            </a:r>
            <a:endParaRPr b="1" sz="1800">
              <a:solidFill>
                <a:srgbClr val="003E61"/>
              </a:solidFill>
              <a:highlight>
                <a:srgbClr val="FFFFFF"/>
              </a:highlight>
              <a:latin typeface="Arial"/>
              <a:ea typeface="Arial"/>
              <a:cs typeface="Arial"/>
              <a:sym typeface="Arial"/>
            </a:endParaRPr>
          </a:p>
          <a:p>
            <a:pPr indent="0" lvl="0" marL="0" rtl="0" algn="r">
              <a:spcBef>
                <a:spcPts val="1600"/>
              </a:spcBef>
              <a:spcAft>
                <a:spcPts val="0"/>
              </a:spcAft>
              <a:buNone/>
            </a:pPr>
            <a:r>
              <a:rPr b="1" lang="en" sz="1800">
                <a:solidFill>
                  <a:srgbClr val="003E61"/>
                </a:solidFill>
                <a:highlight>
                  <a:srgbClr val="FFFFFF"/>
                </a:highlight>
                <a:latin typeface="Arial"/>
                <a:ea typeface="Arial"/>
                <a:cs typeface="Arial"/>
                <a:sym typeface="Arial"/>
              </a:rPr>
              <a:t>ظهور رائحة كريهة تشبه رائحة السمك المتحلل أو رائحه الغراء القديم وذلك في الحضنة المصابة</a:t>
            </a:r>
            <a:r>
              <a:rPr b="1" lang="en" sz="1650">
                <a:solidFill>
                  <a:srgbClr val="003E61"/>
                </a:solidFill>
                <a:highlight>
                  <a:srgbClr val="FFFFFF"/>
                </a:highlight>
                <a:latin typeface="Arial"/>
                <a:ea typeface="Arial"/>
                <a:cs typeface="Arial"/>
                <a:sym typeface="Arial"/>
              </a:rPr>
              <a:t>..</a:t>
            </a:r>
            <a:endParaRPr b="1" sz="1650">
              <a:solidFill>
                <a:srgbClr val="FF0000"/>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6"/>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txBox="1"/>
          <p:nvPr/>
        </p:nvSpPr>
        <p:spPr>
          <a:xfrm>
            <a:off x="485650" y="264900"/>
            <a:ext cx="8548200" cy="3384900"/>
          </a:xfrm>
          <a:prstGeom prst="rect">
            <a:avLst/>
          </a:prstGeom>
          <a:noFill/>
          <a:ln>
            <a:noFill/>
          </a:ln>
        </p:spPr>
        <p:txBody>
          <a:bodyPr anchorCtr="0" anchor="t" bIns="91425" lIns="91425" spcFirstLastPara="1" rIns="91425" wrap="square" tIns="91425">
            <a:noAutofit/>
          </a:bodyPr>
          <a:lstStyle/>
          <a:p>
            <a:pPr indent="0" lvl="0" marL="0" rtl="1" algn="r">
              <a:lnSpc>
                <a:spcPct val="160000"/>
              </a:lnSpc>
              <a:spcBef>
                <a:spcPts val="2400"/>
              </a:spcBef>
              <a:spcAft>
                <a:spcPts val="0"/>
              </a:spcAft>
              <a:buNone/>
            </a:pPr>
            <a:r>
              <a:rPr b="1" lang="en" sz="2300"/>
              <a:t>تعفن الحضنة الأوروبي </a:t>
            </a:r>
            <a:endParaRPr b="1" sz="2300"/>
          </a:p>
          <a:p>
            <a:pPr indent="0" lvl="0" marL="0" rtl="1" algn="just">
              <a:lnSpc>
                <a:spcPct val="160000"/>
              </a:lnSpc>
              <a:spcBef>
                <a:spcPts val="2400"/>
              </a:spcBef>
              <a:spcAft>
                <a:spcPts val="0"/>
              </a:spcAft>
              <a:buNone/>
            </a:pPr>
            <a:r>
              <a:rPr b="1" lang="en" sz="1800">
                <a:solidFill>
                  <a:srgbClr val="4C1130"/>
                </a:solidFill>
                <a:latin typeface="Times New Roman"/>
                <a:ea typeface="Times New Roman"/>
                <a:cs typeface="Times New Roman"/>
                <a:sym typeface="Times New Roman"/>
              </a:rPr>
              <a:t>يصيب هذا المرض الحضنة الصغيرة </a:t>
            </a:r>
            <a:r>
              <a:rPr b="1" lang="en" sz="1800">
                <a:solidFill>
                  <a:srgbClr val="4C1130"/>
                </a:solidFill>
                <a:uFill>
                  <a:noFill/>
                </a:uFill>
                <a:latin typeface="Times New Roman"/>
                <a:ea typeface="Times New Roman"/>
                <a:cs typeface="Times New Roman"/>
                <a:sym typeface="Times New Roman"/>
                <a:hlinkClick r:id="rId3"/>
              </a:rPr>
              <a:t>لنحل العسل</a:t>
            </a:r>
            <a:r>
              <a:rPr b="1" lang="en" sz="1800">
                <a:solidFill>
                  <a:srgbClr val="4C1130"/>
                </a:solidFill>
                <a:latin typeface="Times New Roman"/>
                <a:ea typeface="Times New Roman"/>
                <a:cs typeface="Times New Roman"/>
                <a:sym typeface="Times New Roman"/>
              </a:rPr>
              <a:t> ويؤدي إلى قتلها وهي بعمر 2 - 4 </a:t>
            </a:r>
            <a:r>
              <a:rPr b="1" lang="en" sz="1800">
                <a:solidFill>
                  <a:srgbClr val="4C1130"/>
                </a:solidFill>
                <a:uFill>
                  <a:noFill/>
                </a:uFill>
                <a:latin typeface="Times New Roman"/>
                <a:ea typeface="Times New Roman"/>
                <a:cs typeface="Times New Roman"/>
                <a:sym typeface="Times New Roman"/>
                <a:hlinkClick r:id="rId4"/>
              </a:rPr>
              <a:t>يوم</a:t>
            </a:r>
            <a:r>
              <a:rPr b="1" lang="en" sz="1800">
                <a:solidFill>
                  <a:srgbClr val="4C1130"/>
                </a:solidFill>
                <a:latin typeface="Times New Roman"/>
                <a:ea typeface="Times New Roman"/>
                <a:cs typeface="Times New Roman"/>
                <a:sym typeface="Times New Roman"/>
              </a:rPr>
              <a:t> حيث يتحول لون اليرقة من الأبيض إلي اللون الأبيض المصفر فالأصفر ثم البني ثم الرمادي إلي أن تتحول اليرقة إلي كتلة غير لزجة , المسبب للمرض هو بكتيريا عضوية تسمي Bacillus Pluton ويصل الميكروب إلي معدة اليرقة عن طريق الغذاء الملوث حيث يتكاتر ويفرز سمومه التي تسبب موت اليرقة خلال ثلاثة أيام علي أكثر وتظهر رائحة الخميرة أو العجينة المتخمرة في رائحة الخلية</a:t>
            </a:r>
            <a:r>
              <a:rPr b="1" lang="en" sz="1800">
                <a:solidFill>
                  <a:srgbClr val="4C1130"/>
                </a:solidFill>
                <a:latin typeface="Times New Roman"/>
                <a:ea typeface="Times New Roman"/>
                <a:cs typeface="Times New Roman"/>
                <a:sym typeface="Times New Roman"/>
              </a:rPr>
              <a:t>    </a:t>
            </a:r>
            <a:r>
              <a:rPr b="1" lang="en" sz="2300"/>
              <a:t> </a:t>
            </a:r>
            <a:endParaRPr b="1" sz="2300"/>
          </a:p>
          <a:p>
            <a:pPr indent="0" lvl="0" marL="0" rtl="0" algn="l">
              <a:lnSpc>
                <a:spcPct val="115000"/>
              </a:lnSpc>
              <a:spcBef>
                <a:spcPts val="600"/>
              </a:spcBef>
              <a:spcAft>
                <a:spcPts val="0"/>
              </a:spcAft>
              <a:buNone/>
            </a:pPr>
            <a:r>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solidFill>
                  <a:srgbClr val="0C343D"/>
                </a:solidFill>
                <a:latin typeface="Times New Roman"/>
                <a:ea typeface="Times New Roman"/>
                <a:cs typeface="Times New Roman"/>
                <a:sym typeface="Times New Roman"/>
              </a:rPr>
              <a:t>مقارنة تعفن الحضنة الأوروبي مع تعفن الحضنة الأمريكي</a:t>
            </a:r>
            <a:endParaRPr>
              <a:solidFill>
                <a:srgbClr val="0C343D"/>
              </a:solidFill>
              <a:latin typeface="Times New Roman"/>
              <a:ea typeface="Times New Roman"/>
              <a:cs typeface="Times New Roman"/>
              <a:sym typeface="Times New Roman"/>
            </a:endParaRPr>
          </a:p>
        </p:txBody>
      </p:sp>
      <p:sp>
        <p:nvSpPr>
          <p:cNvPr id="155" name="Google Shape;155;p17"/>
          <p:cNvSpPr txBox="1"/>
          <p:nvPr>
            <p:ph idx="1" type="body"/>
          </p:nvPr>
        </p:nvSpPr>
        <p:spPr>
          <a:xfrm>
            <a:off x="745575" y="1800200"/>
            <a:ext cx="7505700" cy="2458500"/>
          </a:xfrm>
          <a:prstGeom prst="rect">
            <a:avLst/>
          </a:prstGeom>
        </p:spPr>
        <p:txBody>
          <a:bodyPr anchorCtr="0" anchor="t" bIns="91425" lIns="91425" spcFirstLastPara="1" rIns="91425" wrap="square" tIns="91425">
            <a:noAutofit/>
          </a:bodyPr>
          <a:lstStyle/>
          <a:p>
            <a:pPr indent="0" lvl="0" marL="0" rtl="1" algn="r">
              <a:spcBef>
                <a:spcPts val="0"/>
              </a:spcBef>
              <a:spcAft>
                <a:spcPts val="1600"/>
              </a:spcAft>
              <a:buNone/>
            </a:pPr>
            <a:r>
              <a:t/>
            </a:r>
            <a:endParaRPr sz="1800"/>
          </a:p>
        </p:txBody>
      </p:sp>
      <p:graphicFrame>
        <p:nvGraphicFramePr>
          <p:cNvPr id="156" name="Google Shape;156;p17"/>
          <p:cNvGraphicFramePr/>
          <p:nvPr/>
        </p:nvGraphicFramePr>
        <p:xfrm>
          <a:off x="-346237" y="1800200"/>
          <a:ext cx="3000000" cy="3000000"/>
        </p:xfrm>
        <a:graphic>
          <a:graphicData uri="http://schemas.openxmlformats.org/drawingml/2006/table">
            <a:tbl>
              <a:tblPr>
                <a:noFill/>
                <a:tableStyleId>{AD07C44B-3C52-498A-8E39-3C1632247362}</a:tableStyleId>
              </a:tblPr>
              <a:tblGrid>
                <a:gridCol w="3416200"/>
                <a:gridCol w="3607500"/>
                <a:gridCol w="2650925"/>
              </a:tblGrid>
              <a:tr h="255825">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مرض تعفن الحضنة الأمريكي</a:t>
                      </a:r>
                      <a:endParaRPr b="1" sz="1800">
                        <a:latin typeface="Times New Roman"/>
                        <a:ea typeface="Times New Roman"/>
                        <a:cs typeface="Times New Roman"/>
                        <a:sym typeface="Times New Roman"/>
                      </a:endParaRPr>
                    </a:p>
                    <a:p>
                      <a:pPr indent="0" lvl="0" marL="0" rtl="1" algn="r">
                        <a:spcBef>
                          <a:spcPts val="0"/>
                        </a:spcBef>
                        <a:spcAft>
                          <a:spcPts val="0"/>
                        </a:spcAft>
                        <a:buNone/>
                      </a:pPr>
                      <a:r>
                        <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lnSpc>
                          <a:spcPct val="115000"/>
                        </a:lnSpc>
                        <a:spcBef>
                          <a:spcPts val="0"/>
                        </a:spcBef>
                        <a:spcAft>
                          <a:spcPts val="0"/>
                        </a:spcAft>
                        <a:buNone/>
                      </a:pPr>
                      <a:r>
                        <a:rPr b="1" lang="en" sz="1800">
                          <a:latin typeface="Times New Roman"/>
                          <a:ea typeface="Times New Roman"/>
                          <a:cs typeface="Times New Roman"/>
                          <a:sym typeface="Times New Roman"/>
                        </a:rPr>
                        <a:t>مرض تعفن الحضنة الأوروبي</a:t>
                      </a:r>
                      <a:endParaRPr b="1" sz="1800">
                        <a:latin typeface="Times New Roman"/>
                        <a:ea typeface="Times New Roman"/>
                        <a:cs typeface="Times New Roman"/>
                        <a:sym typeface="Times New Roman"/>
                      </a:endParaRPr>
                    </a:p>
                    <a:p>
                      <a:pPr indent="0" lvl="0" marL="0" rtl="1" algn="r">
                        <a:lnSpc>
                          <a:spcPct val="115000"/>
                        </a:lnSpc>
                        <a:spcBef>
                          <a:spcPts val="0"/>
                        </a:spcBef>
                        <a:spcAft>
                          <a:spcPts val="0"/>
                        </a:spcAft>
                        <a:buNone/>
                      </a:pPr>
                      <a:r>
                        <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نوع المقارنة </a:t>
                      </a:r>
                      <a:endParaRPr b="1" sz="1800">
                        <a:latin typeface="Times New Roman"/>
                        <a:ea typeface="Times New Roman"/>
                        <a:cs typeface="Times New Roman"/>
                        <a:sym typeface="Times New Roman"/>
                      </a:endParaRPr>
                    </a:p>
                  </a:txBody>
                  <a:tcPr marT="91425" marB="91425" marR="91425" marL="91425"/>
                </a:tc>
              </a:tr>
              <a:tr h="255825">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Bacillus Larvae</a:t>
                      </a:r>
                      <a:endParaRPr b="1" sz="1800">
                        <a:latin typeface="Times New Roman"/>
                        <a:ea typeface="Times New Roman"/>
                        <a:cs typeface="Times New Roman"/>
                        <a:sym typeface="Times New Roman"/>
                      </a:endParaRPr>
                    </a:p>
                    <a:p>
                      <a:pPr indent="0" lvl="0" marL="0" rtl="1" algn="r">
                        <a:spcBef>
                          <a:spcPts val="0"/>
                        </a:spcBef>
                        <a:spcAft>
                          <a:spcPts val="0"/>
                        </a:spcAft>
                        <a:buNone/>
                      </a:pPr>
                      <a:r>
                        <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Bacillus Pluton</a:t>
                      </a:r>
                      <a:endParaRPr b="1" sz="1800">
                        <a:latin typeface="Times New Roman"/>
                        <a:ea typeface="Times New Roman"/>
                        <a:cs typeface="Times New Roman"/>
                        <a:sym typeface="Times New Roman"/>
                      </a:endParaRPr>
                    </a:p>
                    <a:p>
                      <a:pPr indent="0" lvl="0" marL="0" rtl="1" algn="r">
                        <a:spcBef>
                          <a:spcPts val="0"/>
                        </a:spcBef>
                        <a:spcAft>
                          <a:spcPts val="0"/>
                        </a:spcAft>
                        <a:buNone/>
                      </a:pPr>
                      <a:r>
                        <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المسبب</a:t>
                      </a:r>
                      <a:endParaRPr b="1" sz="1800">
                        <a:latin typeface="Times New Roman"/>
                        <a:ea typeface="Times New Roman"/>
                        <a:cs typeface="Times New Roman"/>
                        <a:sym typeface="Times New Roman"/>
                      </a:endParaRPr>
                    </a:p>
                  </a:txBody>
                  <a:tcPr marT="91425" marB="91425" marR="91425" marL="91425"/>
                </a:tc>
              </a:tr>
              <a:tr h="255825">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الاطوار الأخيرة لليرقات والأولي في العذاري</a:t>
                      </a:r>
                      <a:endParaRPr b="1" sz="1800">
                        <a:latin typeface="Times New Roman"/>
                        <a:ea typeface="Times New Roman"/>
                        <a:cs typeface="Times New Roman"/>
                        <a:sym typeface="Times New Roman"/>
                      </a:endParaRPr>
                    </a:p>
                    <a:p>
                      <a:pPr indent="0" lvl="0" marL="0" rtl="1" algn="r">
                        <a:spcBef>
                          <a:spcPts val="0"/>
                        </a:spcBef>
                        <a:spcAft>
                          <a:spcPts val="0"/>
                        </a:spcAft>
                        <a:buNone/>
                      </a:pPr>
                      <a:r>
                        <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الاطوار الأولي في اليرقات والأطوار الأخيرة في العذاري</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عمر اليرقات وقت النفوق</a:t>
                      </a:r>
                      <a:endParaRPr b="1" sz="1800">
                        <a:latin typeface="Times New Roman"/>
                        <a:ea typeface="Times New Roman"/>
                        <a:cs typeface="Times New Roman"/>
                        <a:sym typeface="Times New Roman"/>
                      </a:endParaRPr>
                    </a:p>
                  </a:txBody>
                  <a:tcPr marT="91425" marB="91425" marR="91425" marL="91425"/>
                </a:tc>
              </a:tr>
              <a:tr h="255825">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تظهر الإصابة بعد بدء النحل بالتغطية علي اليرقات</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تظهر الإصابة قبل التغطية</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التغطية</a:t>
                      </a:r>
                      <a:endParaRPr b="1" sz="1800">
                        <a:latin typeface="Times New Roman"/>
                        <a:ea typeface="Times New Roman"/>
                        <a:cs typeface="Times New Roman"/>
                        <a:sym typeface="Times New Roman"/>
                      </a:endParaRPr>
                    </a:p>
                  </a:txBody>
                  <a:tcPr marT="91425" marB="91425" marR="91425" marL="91425"/>
                </a:tc>
              </a:tr>
              <a:tr h="255825">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توجد أغطية كثيرة متقبة وغائرة</a:t>
                      </a:r>
                      <a:endParaRPr b="1" sz="1800">
                        <a:latin typeface="Times New Roman"/>
                        <a:ea typeface="Times New Roman"/>
                        <a:cs typeface="Times New Roman"/>
                        <a:sym typeface="Times New Roman"/>
                      </a:endParaRPr>
                    </a:p>
                    <a:p>
                      <a:pPr indent="0" lvl="0" marL="0" rtl="1" algn="r">
                        <a:spcBef>
                          <a:spcPts val="0"/>
                        </a:spcBef>
                        <a:spcAft>
                          <a:spcPts val="0"/>
                        </a:spcAft>
                        <a:buNone/>
                      </a:pPr>
                      <a:r>
                        <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توجد أغطية قليلة</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شكل الأغطية وسلامته</a:t>
                      </a:r>
                      <a:endParaRPr b="1" sz="1800">
                        <a:latin typeface="Times New Roman"/>
                        <a:ea typeface="Times New Roman"/>
                        <a:cs typeface="Times New Roman"/>
                        <a:sym typeface="Times New Roman"/>
                      </a:endParaRPr>
                    </a:p>
                  </a:txBody>
                  <a:tcPr marT="91425" marB="91425" marR="91425" marL="91425"/>
                </a:tc>
              </a:tr>
              <a:tr h="255825">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مائية ثم لزجة</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الحضنة مائية ثم تتحول إلى قشور ,إذا شكت محتوياتها بإبرة أو عود ثقاب لا تمط محتويات اليرقة</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الحضنة وشدة إلتصاقها عند رفعها</a:t>
                      </a:r>
                      <a:endParaRPr b="1" sz="1800">
                        <a:latin typeface="Times New Roman"/>
                        <a:ea typeface="Times New Roman"/>
                        <a:cs typeface="Times New Roman"/>
                        <a:sym typeface="Times New Roman"/>
                      </a:endParaRPr>
                    </a:p>
                  </a:txBody>
                  <a:tcPr marT="91425" marB="91425" marR="91425" marL="91425"/>
                </a:tc>
              </a:tr>
              <a:tr h="255825">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تشبه رائحة الغراء الفاسد</a:t>
                      </a:r>
                      <a:endParaRPr b="1" sz="1800">
                        <a:latin typeface="Times New Roman"/>
                        <a:ea typeface="Times New Roman"/>
                        <a:cs typeface="Times New Roman"/>
                        <a:sym typeface="Times New Roman"/>
                      </a:endParaRPr>
                    </a:p>
                    <a:p>
                      <a:pPr indent="0" lvl="0" marL="0" rtl="1" algn="r">
                        <a:spcBef>
                          <a:spcPts val="0"/>
                        </a:spcBef>
                        <a:spcAft>
                          <a:spcPts val="0"/>
                        </a:spcAft>
                        <a:buNone/>
                      </a:pPr>
                      <a:r>
                        <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تشبه رائحة الخميرة الفاسده</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	الرائحة</a:t>
                      </a:r>
                      <a:endParaRPr b="1" sz="1800">
                        <a:latin typeface="Times New Roman"/>
                        <a:ea typeface="Times New Roman"/>
                        <a:cs typeface="Times New Roman"/>
                        <a:sym typeface="Times New Roman"/>
                      </a:endParaRPr>
                    </a:p>
                  </a:txBody>
                  <a:tcPr marT="91425" marB="91425" marR="91425" marL="91425"/>
                </a:tc>
              </a:tr>
              <a:tr h="255825">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مرض وبائي وهو أخطر الأمراض التي تصيب الحضنة وتطبق عليه إجرائات الحجر الصحي الزراعي</a:t>
                      </a:r>
                      <a:endParaRPr b="1" sz="1800">
                        <a:latin typeface="Times New Roman"/>
                        <a:ea typeface="Times New Roman"/>
                        <a:cs typeface="Times New Roman"/>
                        <a:sym typeface="Times New Roman"/>
                      </a:endParaRPr>
                    </a:p>
                    <a:p>
                      <a:pPr indent="0" lvl="0" marL="0" rtl="1" algn="r">
                        <a:spcBef>
                          <a:spcPts val="0"/>
                        </a:spcBef>
                        <a:spcAft>
                          <a:spcPts val="0"/>
                        </a:spcAft>
                        <a:buNone/>
                      </a:pPr>
                      <a:r>
                        <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مرض معدي ولكنه غير مميت للطائفة وممكن معالجته بالمضادات الحيوية	</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الخطورة</a:t>
                      </a:r>
                      <a:endParaRPr b="1" sz="1800">
                        <a:latin typeface="Times New Roman"/>
                        <a:ea typeface="Times New Roman"/>
                        <a:cs typeface="Times New Roman"/>
                        <a:sym typeface="Times New Roman"/>
                      </a:endParaRPr>
                    </a:p>
                  </a:txBody>
                  <a:tcPr marT="91425" marB="91425" marR="91425" marL="91425"/>
                </a:tc>
              </a:tr>
              <a:tr h="255825">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المضادات الحيوية وتعقيم الخلايا </a:t>
                      </a:r>
                      <a:endParaRPr b="1" sz="1800">
                        <a:latin typeface="Times New Roman"/>
                        <a:ea typeface="Times New Roman"/>
                        <a:cs typeface="Times New Roman"/>
                        <a:sym typeface="Times New Roman"/>
                      </a:endParaRPr>
                    </a:p>
                    <a:p>
                      <a:pPr indent="0" lvl="0" marL="0" rtl="1" algn="r">
                        <a:spcBef>
                          <a:spcPts val="0"/>
                        </a:spcBef>
                        <a:spcAft>
                          <a:spcPts val="0"/>
                        </a:spcAft>
                        <a:buNone/>
                      </a:pPr>
                      <a:r>
                        <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المضادات الحيوية </a:t>
                      </a:r>
                      <a:endParaRPr b="1" sz="1800">
                        <a:latin typeface="Times New Roman"/>
                        <a:ea typeface="Times New Roman"/>
                        <a:cs typeface="Times New Roman"/>
                        <a:sym typeface="Times New Roman"/>
                      </a:endParaRPr>
                    </a:p>
                  </a:txBody>
                  <a:tcPr marT="91425" marB="91425" marR="91425" marL="91425"/>
                </a:tc>
                <a:tc>
                  <a:txBody>
                    <a:bodyPr/>
                    <a:lstStyle/>
                    <a:p>
                      <a:pPr indent="0" lvl="0" marL="0" rtl="1" algn="r">
                        <a:spcBef>
                          <a:spcPts val="0"/>
                        </a:spcBef>
                        <a:spcAft>
                          <a:spcPts val="0"/>
                        </a:spcAft>
                        <a:buNone/>
                      </a:pPr>
                      <a:r>
                        <a:rPr b="1" lang="en" sz="1800">
                          <a:latin typeface="Times New Roman"/>
                          <a:ea typeface="Times New Roman"/>
                          <a:cs typeface="Times New Roman"/>
                          <a:sym typeface="Times New Roman"/>
                        </a:rPr>
                        <a:t>العلاج </a:t>
                      </a:r>
                      <a:endParaRPr b="1" sz="1800">
                        <a:latin typeface="Times New Roman"/>
                        <a:ea typeface="Times New Roman"/>
                        <a:cs typeface="Times New Roman"/>
                        <a:sym typeface="Times New Roman"/>
                      </a:endParaRPr>
                    </a:p>
                  </a:txBody>
                  <a:tcPr marT="91425" marB="91425" marR="91425" marL="91425"/>
                </a:tc>
              </a:tr>
              <a:tr h="396200">
                <a:tc>
                  <a:txBody>
                    <a:bodyPr/>
                    <a:lstStyle/>
                    <a:p>
                      <a:pPr indent="0" lvl="0" marL="0" rtl="1" algn="r">
                        <a:spcBef>
                          <a:spcPts val="0"/>
                        </a:spcBef>
                        <a:spcAft>
                          <a:spcPts val="0"/>
                        </a:spcAft>
                        <a:buNone/>
                      </a:pPr>
                      <a:r>
                        <a:t/>
                      </a:r>
                      <a:endParaRPr/>
                    </a:p>
                  </a:txBody>
                  <a:tcPr marT="91425" marB="91425" marR="91425" marL="91425"/>
                </a:tc>
                <a:tc>
                  <a:txBody>
                    <a:bodyPr/>
                    <a:lstStyle/>
                    <a:p>
                      <a:pPr indent="0" lvl="0" marL="0" rtl="1" algn="r">
                        <a:spcBef>
                          <a:spcPts val="0"/>
                        </a:spcBef>
                        <a:spcAft>
                          <a:spcPts val="0"/>
                        </a:spcAft>
                        <a:buNone/>
                      </a:pPr>
                      <a:r>
                        <a:t/>
                      </a:r>
                      <a:endParaRPr/>
                    </a:p>
                  </a:txBody>
                  <a:tcPr marT="91425" marB="91425" marR="91425" marL="91425"/>
                </a:tc>
                <a:tc>
                  <a:txBody>
                    <a:bodyPr/>
                    <a:lstStyle/>
                    <a:p>
                      <a:pPr indent="0" lvl="0" marL="0" rtl="1" algn="r">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1" algn="ctr">
              <a:spcBef>
                <a:spcPts val="0"/>
              </a:spcBef>
              <a:spcAft>
                <a:spcPts val="1600"/>
              </a:spcAft>
              <a:buNone/>
            </a:pPr>
            <a:r>
              <a:rPr b="1" lang="en" sz="3000">
                <a:solidFill>
                  <a:srgbClr val="1C4587"/>
                </a:solidFill>
              </a:rPr>
              <a:t> مع خالص أمنياتي ب</a:t>
            </a:r>
            <a:r>
              <a:rPr b="1" lang="en" sz="3000">
                <a:solidFill>
                  <a:srgbClr val="1C4587"/>
                </a:solidFill>
              </a:rPr>
              <a:t>مزيد من التوفيق والنجاح </a:t>
            </a:r>
            <a:endParaRPr b="1" sz="3000">
              <a:solidFill>
                <a:srgbClr val="1C4587"/>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