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91BF43B-DF81-422F-9068-7673D342E8C1}" type="datetimeFigureOut">
              <a:rPr lang="ar-EG" smtClean="0"/>
              <a:t>08/08/1441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D32C8ED-1544-4F0E-84A7-04EA9890A113}" type="slidenum">
              <a:rPr lang="ar-EG" smtClean="0"/>
              <a:t>‹#›</a:t>
            </a:fld>
            <a:endParaRPr lang="ar-EG"/>
          </a:p>
        </p:txBody>
      </p:sp>
    </p:spTree>
    <p:extLst>
      <p:ext uri="{BB962C8B-B14F-4D97-AF65-F5344CB8AC3E}">
        <p14:creationId xmlns:p14="http://schemas.microsoft.com/office/powerpoint/2010/main" val="9468948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935EAD8F-E066-4C7A-851D-A7E6B00C568E}" type="slidenum">
              <a:rPr lang="ar-EG" smtClean="0"/>
              <a:t>18</a:t>
            </a:fld>
            <a:endParaRPr lang="ar-EG"/>
          </a:p>
        </p:txBody>
      </p:sp>
    </p:spTree>
    <p:extLst>
      <p:ext uri="{BB962C8B-B14F-4D97-AF65-F5344CB8AC3E}">
        <p14:creationId xmlns:p14="http://schemas.microsoft.com/office/powerpoint/2010/main" val="2747559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4/1/2020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4/1/2020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898775"/>
          </a:xfrm>
        </p:spPr>
        <p:txBody>
          <a:bodyPr>
            <a:normAutofit/>
          </a:bodyPr>
          <a:lstStyle/>
          <a:p>
            <a:r>
              <a:rPr lang="ar-EG" sz="6000" b="1" dirty="0">
                <a:solidFill>
                  <a:schemeClr val="tx1"/>
                </a:solidFill>
              </a:rPr>
              <a:t>العوامل  البيولوجيه المتعلقة بتدهور الثمار بعد القطف</a:t>
            </a:r>
            <a:endParaRPr lang="ar-EG" sz="6000" dirty="0">
              <a:solidFill>
                <a:schemeClr val="tx1"/>
              </a:solidFill>
            </a:endParaRPr>
          </a:p>
        </p:txBody>
      </p:sp>
    </p:spTree>
    <p:extLst>
      <p:ext uri="{BB962C8B-B14F-4D97-AF65-F5344CB8AC3E}">
        <p14:creationId xmlns:p14="http://schemas.microsoft.com/office/powerpoint/2010/main" val="387846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ثانيا</a:t>
            </a:r>
            <a:r>
              <a:rPr lang="ar-EG" b="1" dirty="0"/>
              <a:t>- إنتاج</a:t>
            </a:r>
            <a:r>
              <a:rPr lang="ar-SA" b="1" dirty="0"/>
              <a:t> الإيثيلين:</a:t>
            </a:r>
            <a:r>
              <a:rPr lang="en-US" b="1" dirty="0"/>
              <a:t>Ethylene </a:t>
            </a:r>
            <a:r>
              <a:rPr lang="en-US" b="1" dirty="0" smtClean="0"/>
              <a:t>Production</a:t>
            </a:r>
            <a:r>
              <a:rPr lang="ar-EG" b="1" dirty="0" smtClean="0"/>
              <a:t>  </a:t>
            </a:r>
            <a:endParaRPr lang="ar-EG" b="1" dirty="0"/>
          </a:p>
        </p:txBody>
      </p:sp>
      <p:sp>
        <p:nvSpPr>
          <p:cNvPr id="3" name="Content Placeholder 2"/>
          <p:cNvSpPr>
            <a:spLocks noGrp="1"/>
          </p:cNvSpPr>
          <p:nvPr>
            <p:ph idx="1"/>
          </p:nvPr>
        </p:nvSpPr>
        <p:spPr>
          <a:xfrm>
            <a:off x="1066800" y="2362200"/>
            <a:ext cx="6777317" cy="3508977"/>
          </a:xfrm>
        </p:spPr>
        <p:txBody>
          <a:bodyPr>
            <a:normAutofit fontScale="85000" lnSpcReduction="20000"/>
          </a:bodyPr>
          <a:lstStyle/>
          <a:p>
            <a:r>
              <a:rPr lang="ar-EG" b="1" dirty="0" smtClean="0"/>
              <a:t>غاز الإيثيلين هو ناتج طبيعي لعمليات التمثيل الغذائي في النبات وينتج من كل الأجزاء النباتية الحية</a:t>
            </a:r>
            <a:endParaRPr lang="en-US" b="1" dirty="0" smtClean="0"/>
          </a:p>
          <a:p>
            <a:r>
              <a:rPr lang="ar-EG" b="1" dirty="0" smtClean="0"/>
              <a:t>وهو </a:t>
            </a:r>
            <a:r>
              <a:rPr lang="ar-EG" b="1" dirty="0"/>
              <a:t>هرمون النضح الطبيعي للثمار، وهو أيضاً هرمون الشيخوخة لما له من أثر بالغ في دفع النباتات أو العضو النباتي (الثمرة البستانية) للدخول في طور الشيخوخة.</a:t>
            </a:r>
            <a:endParaRPr lang="en-US" b="1" dirty="0"/>
          </a:p>
          <a:p>
            <a:r>
              <a:rPr lang="ar-EG" b="1" dirty="0"/>
              <a:t>  ويعتبر غاز الإيثيلين أحد أهم عوامل تدهور الحاصلات البستانية بعد حصادها لما له من أثر شديد الفعالية ولو بتركيزات ضئيلة جداً أقل من 0.1 جزء في المليون. </a:t>
            </a:r>
            <a:endParaRPr lang="en-US" b="1" dirty="0"/>
          </a:p>
          <a:p>
            <a:r>
              <a:rPr lang="ar-EG" b="1" dirty="0"/>
              <a:t>وتزداد معدلات إنتاج الثمار للإيثلين كلما اتجهت نحو اكتمال النمو والنضج وكذلك عند استقرار درجة الحرارة ما بين 20-25 م وعند الإصابة بالأمراض أو الحشرات.</a:t>
            </a:r>
            <a:endParaRPr lang="en-US" b="1" dirty="0"/>
          </a:p>
          <a:p>
            <a:endParaRPr lang="ar-EG" b="1" dirty="0"/>
          </a:p>
        </p:txBody>
      </p:sp>
    </p:spTree>
    <p:extLst>
      <p:ext uri="{BB962C8B-B14F-4D97-AF65-F5344CB8AC3E}">
        <p14:creationId xmlns:p14="http://schemas.microsoft.com/office/powerpoint/2010/main" val="315493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fontScale="77500" lnSpcReduction="20000"/>
          </a:bodyPr>
          <a:lstStyle/>
          <a:p>
            <a:r>
              <a:rPr lang="ar-EG" b="1" dirty="0"/>
              <a:t>فهم إنتاج هذا الغاز مهم جدا في مجال خلط المحاصيل أثناء الشحن أو التخزين حيث لا يجب الخلط بين محاصيل منتجة لكميات كبيرة من الغاز وأخرى حساسة له.</a:t>
            </a:r>
            <a:endParaRPr lang="en-US" b="1" dirty="0"/>
          </a:p>
          <a:p>
            <a:r>
              <a:rPr lang="ar-EG" b="1" dirty="0"/>
              <a:t>ويجب معرفة أن هذا الغاز له تأثيرات مرغوبة وأخرى غير مرغوبة</a:t>
            </a:r>
            <a:endParaRPr lang="en-US" b="1" dirty="0"/>
          </a:p>
          <a:p>
            <a:r>
              <a:rPr lang="ar-EG" b="1" dirty="0"/>
              <a:t>*المرغوبة على سبيل المثال إنضاج الثمار في الوقت المناسب في حالة الثمار القابلة للإنضاج بعد الحصاد (مثل الموز والمانجو والكاكي)  كذلك تحسين مظهر بعض الثمار الأخرى مثل إزالة اللون الأخضر من الموالح وإظهار اللون البرتقالي بها.</a:t>
            </a:r>
            <a:endParaRPr lang="en-US" b="1" dirty="0"/>
          </a:p>
          <a:p>
            <a:r>
              <a:rPr lang="ar-EG" b="1" dirty="0"/>
              <a:t>*التأثيرات الغير مرغوبة تتمثل في الإنضاج في غير الموعد المرغوب (أثناء الشحن والتخزين) وإزالة اللون الأخضر من المحاصيل الورقية أو الثمرية مثل الخيار أو تساقط الأوراق وانفصالها مثل الأوراق الخارجية للقرنبيط أو عدم اكتمال تفتح الأزهار القرنفل والورد أو تكوين الطعم المر في الجزر أو البقع الصدأية في الخس وهكذا</a:t>
            </a:r>
            <a:endParaRPr lang="en-US" b="1" dirty="0"/>
          </a:p>
          <a:p>
            <a:r>
              <a:rPr lang="ar-EG" b="1" dirty="0"/>
              <a:t>*يجب الإلمام التام بامكانية استخدام الغاز في الأغراض المرغوبة وكذلك عمليات التخلص منه في حالة عدم الرغبة في وجوده في جو المخزن أو الشحن</a:t>
            </a:r>
            <a:endParaRPr lang="en-US" b="1" dirty="0"/>
          </a:p>
          <a:p>
            <a:endParaRPr lang="ar-EG" b="1" dirty="0"/>
          </a:p>
        </p:txBody>
      </p:sp>
    </p:spTree>
    <p:extLst>
      <p:ext uri="{BB962C8B-B14F-4D97-AF65-F5344CB8AC3E}">
        <p14:creationId xmlns:p14="http://schemas.microsoft.com/office/powerpoint/2010/main" val="3985521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normAutofit fontScale="90000"/>
          </a:bodyPr>
          <a:lstStyle/>
          <a:p>
            <a:r>
              <a:rPr lang="ar-EG" b="1" dirty="0"/>
              <a:t>وتقسم الحاصلات البستانية تبعاً لإنتاج غاز الإيثيلين إلى:</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2737313"/>
              </p:ext>
            </p:extLst>
          </p:nvPr>
        </p:nvGraphicFramePr>
        <p:xfrm>
          <a:off x="1219200" y="2057401"/>
          <a:ext cx="6408511" cy="4343400"/>
        </p:xfrm>
        <a:graphic>
          <a:graphicData uri="http://schemas.openxmlformats.org/drawingml/2006/table">
            <a:tbl>
              <a:tblPr rtl="1" firstRow="1" firstCol="1" bandRow="1">
                <a:tableStyleId>{5C22544A-7EE6-4342-B048-85BDC9FD1C3A}</a:tableStyleId>
              </a:tblPr>
              <a:tblGrid>
                <a:gridCol w="2674711"/>
                <a:gridCol w="3733800"/>
              </a:tblGrid>
              <a:tr h="1048871">
                <a:tc>
                  <a:txBody>
                    <a:bodyPr/>
                    <a:lstStyle/>
                    <a:p>
                      <a:pPr algn="just" rtl="1">
                        <a:lnSpc>
                          <a:spcPct val="115000"/>
                        </a:lnSpc>
                        <a:spcAft>
                          <a:spcPts val="0"/>
                        </a:spcAft>
                      </a:pPr>
                      <a:r>
                        <a:rPr lang="ar-EG" sz="1600" kern="1200" dirty="0">
                          <a:effectLst>
                            <a:outerShdw blurRad="50800" dist="38100" dir="2700000" algn="tl">
                              <a:srgbClr val="000000">
                                <a:alpha val="40000"/>
                              </a:srgbClr>
                            </a:outerShdw>
                          </a:effectLst>
                        </a:rPr>
                        <a:t>محاصيل منتجة للإيثيلين</a:t>
                      </a:r>
                      <a:endParaRPr lang="en-US" sz="1100" dirty="0">
                        <a:effectLst/>
                        <a:latin typeface="Calibri"/>
                        <a:ea typeface="Calibri"/>
                        <a:cs typeface="Arial"/>
                      </a:endParaRPr>
                    </a:p>
                  </a:txBody>
                  <a:tcPr anchor="ctr"/>
                </a:tc>
                <a:tc>
                  <a:txBody>
                    <a:bodyPr/>
                    <a:lstStyle/>
                    <a:p>
                      <a:pPr algn="just" rtl="1">
                        <a:lnSpc>
                          <a:spcPct val="115000"/>
                        </a:lnSpc>
                        <a:spcAft>
                          <a:spcPts val="0"/>
                        </a:spcAft>
                      </a:pPr>
                      <a:r>
                        <a:rPr lang="ar-EG" sz="1600" kern="1200">
                          <a:effectLst>
                            <a:outerShdw blurRad="50800" dist="38100" dir="2700000" algn="tl">
                              <a:srgbClr val="000000">
                                <a:alpha val="40000"/>
                              </a:srgbClr>
                            </a:outerShdw>
                          </a:effectLst>
                        </a:rPr>
                        <a:t>محاصيل حساسة لغاز الإيثيلين</a:t>
                      </a:r>
                      <a:endParaRPr lang="en-US" sz="1100">
                        <a:effectLst/>
                        <a:latin typeface="Calibri"/>
                        <a:ea typeface="Calibri"/>
                        <a:cs typeface="Arial"/>
                      </a:endParaRPr>
                    </a:p>
                  </a:txBody>
                  <a:tcPr anchor="ctr"/>
                </a:tc>
              </a:tr>
              <a:tr h="3294529">
                <a:tc>
                  <a:txBody>
                    <a:bodyPr/>
                    <a:lstStyle/>
                    <a:p>
                      <a:pPr algn="just" rtl="1">
                        <a:lnSpc>
                          <a:spcPct val="115000"/>
                        </a:lnSpc>
                        <a:spcAft>
                          <a:spcPts val="0"/>
                        </a:spcAft>
                      </a:pPr>
                      <a:r>
                        <a:rPr lang="ar-EG" sz="1600" b="1" kern="1200" dirty="0">
                          <a:effectLst>
                            <a:outerShdw blurRad="50800" dist="38100" dir="2700000" algn="tl">
                              <a:srgbClr val="000000">
                                <a:alpha val="40000"/>
                              </a:srgbClr>
                            </a:outerShdw>
                          </a:effectLst>
                        </a:rPr>
                        <a:t>التفاح- المشمش- الموز خلال النضج- الكنتالوب- التين العادي- الجوافة-المانجو- الخوخ-الكمثرى-البرقوق-الطماطم </a:t>
                      </a:r>
                      <a:endParaRPr lang="en-US" sz="1100" b="1" dirty="0">
                        <a:effectLst/>
                        <a:latin typeface="Calibri"/>
                        <a:ea typeface="Calibri"/>
                        <a:cs typeface="Arial"/>
                      </a:endParaRPr>
                    </a:p>
                  </a:txBody>
                  <a:tcPr/>
                </a:tc>
                <a:tc>
                  <a:txBody>
                    <a:bodyPr/>
                    <a:lstStyle/>
                    <a:p>
                      <a:pPr algn="just" rtl="1">
                        <a:lnSpc>
                          <a:spcPct val="115000"/>
                        </a:lnSpc>
                        <a:spcAft>
                          <a:spcPts val="0"/>
                        </a:spcAft>
                      </a:pPr>
                      <a:r>
                        <a:rPr lang="ar-EG" sz="1600" b="1" kern="1200" dirty="0">
                          <a:effectLst>
                            <a:outerShdw blurRad="50800" dist="38100" dir="2700000" algn="tl">
                              <a:srgbClr val="000000">
                                <a:alpha val="40000"/>
                              </a:srgbClr>
                            </a:outerShdw>
                          </a:effectLst>
                        </a:rPr>
                        <a:t>الموز غير الناضج- البروكلي- الكرنب- الجزر- القرنبيط- الخيار- أزهار القطف- الباذنجان- المحاصيل الورقية- الفلفل- نباتات الزينة- الكوسة- البطيخ- البطاطا </a:t>
                      </a:r>
                      <a:endParaRPr lang="en-US" sz="1100" b="1" dirty="0">
                        <a:effectLst/>
                        <a:latin typeface="Calibri"/>
                        <a:ea typeface="Calibri"/>
                        <a:cs typeface="Arial"/>
                      </a:endParaRPr>
                    </a:p>
                  </a:txBody>
                  <a:tcPr/>
                </a:tc>
              </a:tr>
            </a:tbl>
          </a:graphicData>
        </a:graphic>
      </p:graphicFrame>
    </p:spTree>
    <p:extLst>
      <p:ext uri="{BB962C8B-B14F-4D97-AF65-F5344CB8AC3E}">
        <p14:creationId xmlns:p14="http://schemas.microsoft.com/office/powerpoint/2010/main" val="3895274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6777317" cy="5105400"/>
          </a:xfrm>
        </p:spPr>
        <p:txBody>
          <a:bodyPr>
            <a:normAutofit fontScale="62500" lnSpcReduction="20000"/>
          </a:bodyPr>
          <a:lstStyle/>
          <a:p>
            <a:r>
              <a:rPr lang="ar-EG" sz="4500" b="1" dirty="0" smtClean="0">
                <a:solidFill>
                  <a:schemeClr val="bg2">
                    <a:lumMod val="50000"/>
                  </a:schemeClr>
                </a:solidFill>
              </a:rPr>
              <a:t>ثالثا : </a:t>
            </a:r>
            <a:r>
              <a:rPr lang="ar-EG" sz="4500" b="1" dirty="0">
                <a:solidFill>
                  <a:schemeClr val="bg2">
                    <a:lumMod val="50000"/>
                  </a:schemeClr>
                </a:solidFill>
              </a:rPr>
              <a:t>التغير في التركيب </a:t>
            </a:r>
            <a:r>
              <a:rPr lang="en-US" sz="4500" b="1" dirty="0">
                <a:solidFill>
                  <a:schemeClr val="bg2">
                    <a:lumMod val="50000"/>
                  </a:schemeClr>
                </a:solidFill>
              </a:rPr>
              <a:t>Compositional </a:t>
            </a:r>
            <a:r>
              <a:rPr lang="en-US" sz="4500" b="1" dirty="0" smtClean="0">
                <a:solidFill>
                  <a:schemeClr val="bg2">
                    <a:lumMod val="50000"/>
                  </a:schemeClr>
                </a:solidFill>
              </a:rPr>
              <a:t>changes</a:t>
            </a:r>
            <a:endParaRPr lang="ar-EG" sz="4500" b="1" dirty="0" smtClean="0">
              <a:solidFill>
                <a:schemeClr val="bg2">
                  <a:lumMod val="50000"/>
                </a:schemeClr>
              </a:solidFill>
            </a:endParaRPr>
          </a:p>
          <a:p>
            <a:pPr marL="68580" indent="0">
              <a:buNone/>
            </a:pPr>
            <a:endParaRPr lang="ar-EG" sz="3000" b="1" dirty="0" smtClean="0"/>
          </a:p>
          <a:p>
            <a:r>
              <a:rPr lang="ar-EG" sz="3200" b="1" dirty="0"/>
              <a:t>الحاصلات البستانية أنسجة حية بعد </a:t>
            </a:r>
            <a:r>
              <a:rPr lang="ar-EG" sz="3200" b="1" dirty="0" smtClean="0"/>
              <a:t>الحصاد</a:t>
            </a:r>
          </a:p>
          <a:p>
            <a:pPr marL="68580" indent="0">
              <a:buNone/>
            </a:pPr>
            <a:endParaRPr lang="en-US" sz="3200" b="1" dirty="0"/>
          </a:p>
          <a:p>
            <a:r>
              <a:rPr lang="ar-EG" sz="3200" b="1" dirty="0"/>
              <a:t>لذلك فهي عرضة للعديد من التغيرات خلال هذه الفتره ونجد أن معظم هذه التغيرات غير مرغوبه من وجهة نظر المستهلك ومن هذه التغيرات</a:t>
            </a:r>
            <a:endParaRPr lang="en-US" sz="3200" b="1" dirty="0"/>
          </a:p>
          <a:p>
            <a:r>
              <a:rPr lang="ar-EG" sz="3200" b="1" dirty="0"/>
              <a:t>1- فقد الكلوروفيل مرغوب في بعض الثمار(الموالح) وغير مرغوب في حالة الخضر الورقية والخيار مثلا.</a:t>
            </a:r>
            <a:endParaRPr lang="en-US" sz="3200" b="1" dirty="0"/>
          </a:p>
          <a:p>
            <a:r>
              <a:rPr lang="ar-EG" sz="3200" b="1" dirty="0"/>
              <a:t>2- ظهور الكاروتين واللون الأصفر أو البرتقالي مطلوب في ثمار المشمش والخوخ والموالح واللون الأحمر في الطماطم يرجع لصبغة الليكوبين ولهذه الألوان فوائد صحية وقيمة غذائية.</a:t>
            </a:r>
            <a:endParaRPr lang="en-US" sz="3200" b="1" dirty="0"/>
          </a:p>
          <a:p>
            <a:r>
              <a:rPr lang="ar-EG" sz="3200" b="1" dirty="0"/>
              <a:t>3- ظهور الأنثوسيانينات كصبغات حمراء أو زرقاء مهمة في كثير من المحاصيل مثل التفاح الأحمر والفراولة.</a:t>
            </a:r>
            <a:endParaRPr lang="en-US" sz="3200" b="1" dirty="0"/>
          </a:p>
          <a:p>
            <a:pPr marL="68580" indent="0">
              <a:buNone/>
            </a:pPr>
            <a:endParaRPr lang="en-US" b="1" dirty="0"/>
          </a:p>
        </p:txBody>
      </p:sp>
    </p:spTree>
    <p:extLst>
      <p:ext uri="{BB962C8B-B14F-4D97-AF65-F5344CB8AC3E}">
        <p14:creationId xmlns:p14="http://schemas.microsoft.com/office/powerpoint/2010/main" val="1678177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486400"/>
          </a:xfrm>
        </p:spPr>
        <p:txBody>
          <a:bodyPr>
            <a:normAutofit fontScale="85000" lnSpcReduction="10000"/>
          </a:bodyPr>
          <a:lstStyle/>
          <a:p>
            <a:r>
              <a:rPr lang="ar-EG" b="1" dirty="0"/>
              <a:t>4- قد يكون التغير في الأنثوسينينات والفينولات غير مرغوبة في حالة تكون ألوان بنية في أنسجة بعض الثمار</a:t>
            </a:r>
            <a:endParaRPr lang="en-US" b="1" dirty="0"/>
          </a:p>
          <a:p>
            <a:r>
              <a:rPr lang="ar-EG" b="1" dirty="0"/>
              <a:t>5- تحول النشا إلى سكريات مطلوب في بعض الثمار ولكن غير مرغوب في درنات البطاطس الموجهة لعمل الشيبسي مثلا وكذلك تحول السكر إلى نشا في البسلة والذرة السكرية غير مرغوب كما أن تحول السكريات والنشا إلى ثاني أكسيد الكربون والماء أثناء عملية التنفس غير مرغوب وتحول المواد البكتينية والسكريات العديدة إلى مواد أبسط يؤدي لانخفاض صلابة الأنسجة وزيادة تعرضها للأضرار الميكانيكية</a:t>
            </a:r>
            <a:endParaRPr lang="en-US" b="1" dirty="0"/>
          </a:p>
          <a:p>
            <a:r>
              <a:rPr lang="ar-EG" b="1" dirty="0"/>
              <a:t>6- فهم فقد فيتامين ج مهم جدا من الناحية الغذائية ولذلك فإن التغير في حد ذاته لابد وأن يتحدد ما إذا كان مرغوبا أو غير مرغوب حسب المحصول وظروف حدوث التغير وتوقيت حدوثه وهكذا.</a:t>
            </a:r>
            <a:endParaRPr lang="en-US" b="1" dirty="0"/>
          </a:p>
          <a:p>
            <a:r>
              <a:rPr lang="ar-EG" b="1" dirty="0"/>
              <a:t>7- هدم البكتين وعديدات التسكر وينتج عنه طراوة الثمار وبذلك يزيد تعرضها للأضرار الميكانيكية وإذا زادت طراوة الثمار تصبح غير صالحة.</a:t>
            </a:r>
            <a:endParaRPr lang="en-US" b="1" dirty="0"/>
          </a:p>
          <a:p>
            <a:endParaRPr lang="en-US" b="1" dirty="0"/>
          </a:p>
          <a:p>
            <a:endParaRPr lang="ar-EG" b="1" dirty="0"/>
          </a:p>
        </p:txBody>
      </p:sp>
    </p:spTree>
    <p:extLst>
      <p:ext uri="{BB962C8B-B14F-4D97-AF65-F5344CB8AC3E}">
        <p14:creationId xmlns:p14="http://schemas.microsoft.com/office/powerpoint/2010/main" val="982891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71600"/>
            <a:ext cx="6777317" cy="4461029"/>
          </a:xfrm>
        </p:spPr>
        <p:txBody>
          <a:bodyPr>
            <a:normAutofit/>
          </a:bodyPr>
          <a:lstStyle/>
          <a:p>
            <a:r>
              <a:rPr lang="ar-EG" sz="3000" b="1" dirty="0" smtClean="0">
                <a:solidFill>
                  <a:schemeClr val="bg2">
                    <a:lumMod val="50000"/>
                  </a:schemeClr>
                </a:solidFill>
              </a:rPr>
              <a:t> رابعا-النمو </a:t>
            </a:r>
            <a:r>
              <a:rPr lang="ar-EG" sz="3000" b="1" dirty="0">
                <a:solidFill>
                  <a:schemeClr val="bg2">
                    <a:lumMod val="50000"/>
                  </a:schemeClr>
                </a:solidFill>
              </a:rPr>
              <a:t>والتطور </a:t>
            </a:r>
            <a:r>
              <a:rPr lang="en-US" sz="3000" b="1" dirty="0">
                <a:solidFill>
                  <a:schemeClr val="bg2">
                    <a:lumMod val="50000"/>
                  </a:schemeClr>
                </a:solidFill>
              </a:rPr>
              <a:t>Growth and development</a:t>
            </a:r>
          </a:p>
          <a:p>
            <a:r>
              <a:rPr lang="ar-EG" b="1" dirty="0"/>
              <a:t>- عمليات التزريع في البطاطس والبصل والثوم وبعض المحاصيل الجذرية تؤدي إلى انخفاض قيمتها الإستهلاكية وتسرع من تدهورها. </a:t>
            </a:r>
            <a:endParaRPr lang="en-US" b="1" dirty="0"/>
          </a:p>
          <a:p>
            <a:r>
              <a:rPr lang="ar-EG" b="1" dirty="0"/>
              <a:t>- نمو وانحناء مهاميز الأسبرجس بعد القطف إذا وضعت في وضع أفقي يقلل من قيمتها</a:t>
            </a:r>
            <a:endParaRPr lang="en-US" b="1" dirty="0"/>
          </a:p>
          <a:p>
            <a:r>
              <a:rPr lang="ar-EG" b="1" dirty="0"/>
              <a:t>- إنبات البذور داخل ثمار الفلفل والطماطم يؤدي لانخفاض جودتها</a:t>
            </a:r>
            <a:endParaRPr lang="en-US" b="1" dirty="0"/>
          </a:p>
          <a:p>
            <a:endParaRPr lang="ar-EG" dirty="0"/>
          </a:p>
        </p:txBody>
      </p:sp>
    </p:spTree>
    <p:extLst>
      <p:ext uri="{BB962C8B-B14F-4D97-AF65-F5344CB8AC3E}">
        <p14:creationId xmlns:p14="http://schemas.microsoft.com/office/powerpoint/2010/main" val="2989344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6777317" cy="5486400"/>
          </a:xfrm>
        </p:spPr>
        <p:txBody>
          <a:bodyPr>
            <a:normAutofit fontScale="62500" lnSpcReduction="20000"/>
          </a:bodyPr>
          <a:lstStyle/>
          <a:p>
            <a:r>
              <a:rPr lang="ar-EG" sz="4500" b="1" dirty="0">
                <a:solidFill>
                  <a:schemeClr val="bg2">
                    <a:lumMod val="50000"/>
                  </a:schemeClr>
                </a:solidFill>
              </a:rPr>
              <a:t>5</a:t>
            </a:r>
            <a:r>
              <a:rPr lang="ar-EG" sz="4500" b="1" dirty="0" smtClean="0">
                <a:solidFill>
                  <a:schemeClr val="bg2">
                    <a:lumMod val="50000"/>
                  </a:schemeClr>
                </a:solidFill>
              </a:rPr>
              <a:t>- </a:t>
            </a:r>
            <a:r>
              <a:rPr lang="ar-EG" sz="4500" b="1" dirty="0">
                <a:solidFill>
                  <a:schemeClr val="bg2">
                    <a:lumMod val="50000"/>
                  </a:schemeClr>
                </a:solidFill>
              </a:rPr>
              <a:t>النتح أو </a:t>
            </a:r>
            <a:r>
              <a:rPr lang="ar-SA" sz="4500" b="1" dirty="0">
                <a:solidFill>
                  <a:schemeClr val="bg2">
                    <a:lumMod val="50000"/>
                  </a:schemeClr>
                </a:solidFill>
              </a:rPr>
              <a:t>فقد الماء:</a:t>
            </a:r>
            <a:r>
              <a:rPr lang="en-US" sz="4500" b="1" dirty="0">
                <a:solidFill>
                  <a:schemeClr val="bg2">
                    <a:lumMod val="50000"/>
                  </a:schemeClr>
                </a:solidFill>
              </a:rPr>
              <a:t>Transpiration or water loss</a:t>
            </a:r>
          </a:p>
          <a:p>
            <a:r>
              <a:rPr lang="ar-EG" sz="3200" b="1" dirty="0"/>
              <a:t>فقد الماء يؤدي لتدهور الحاصلات البستانية بعد القطف يحدث فقد في الوزن وتأثير على الجودة مثل الكرمشة والذبول ويؤثر على القوام والليونة والقيمة الغذائية</a:t>
            </a:r>
            <a:endParaRPr lang="en-US" sz="3200" b="1" dirty="0"/>
          </a:p>
          <a:p>
            <a:r>
              <a:rPr lang="ar-EG" sz="3200" b="1" dirty="0"/>
              <a:t>يتأثر معدل فقد الثمار البستانية للماء بعد حصادها بالعديد من العوامل الداخلية الخاصة بالمحصول مثل تركيب الثمار الظاهري أو المورفولجي وتركيبها التشريحي ونسبة وزن الثمار إلى مساحة سطحها. حيث يزداد معدل فقد الثمار البستانية للماء بزيادة نسبة مساحة سطحها إلى وزنها في محاصيل الخضر الورقية والزهرية وكذلك عمر الثمار الفسيولوجي عند الحصاد (الثمار التي تحصد قبل اكتمال نموها أكثر فقداً للماء عند الثمار التي تحصد مكتملة النمو أو ناضجة). وتؤثر العوامل الخارجية أيضاً على معدل فقد الثمار البستانية للماء مثل مستوى الرطوبة النسبية حول الثمار بعد الحصاد وأثناء التخزين وسرعة حركة الهواء حول الثمار والضغط الجوي ودرجة الحرارة وغيرها.</a:t>
            </a:r>
            <a:endParaRPr lang="en-US" sz="3200" b="1" dirty="0"/>
          </a:p>
          <a:p>
            <a:endParaRPr lang="ar-EG" b="1" dirty="0"/>
          </a:p>
          <a:p>
            <a:endParaRPr lang="ar-EG" b="1" dirty="0"/>
          </a:p>
        </p:txBody>
      </p:sp>
    </p:spTree>
    <p:extLst>
      <p:ext uri="{BB962C8B-B14F-4D97-AF65-F5344CB8AC3E}">
        <p14:creationId xmlns:p14="http://schemas.microsoft.com/office/powerpoint/2010/main" val="253325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6777317" cy="4080029"/>
          </a:xfrm>
        </p:spPr>
        <p:txBody>
          <a:bodyPr/>
          <a:lstStyle/>
          <a:p>
            <a:r>
              <a:rPr lang="ar-EG" b="1" dirty="0"/>
              <a:t>ويمكن التحكم في فقد الثمار البستانية للماء بعد حصادها عن طريق رفع الرطوبة النسبية في المخازن بالإضافة إلى تشميع أو تغليف الثمار أو التعبئة في عبوات مبطنة بالأغشية البلاستيكية الرقيقة (البولي إيثيلين) أو بالورق المزبد وكذلك بالتحكم في سرعة حركة الرياح حول الثمار بالمخزن.</a:t>
            </a:r>
          </a:p>
          <a:p>
            <a:endParaRPr lang="ar-EG" dirty="0"/>
          </a:p>
        </p:txBody>
      </p:sp>
    </p:spTree>
    <p:extLst>
      <p:ext uri="{BB962C8B-B14F-4D97-AF65-F5344CB8AC3E}">
        <p14:creationId xmlns:p14="http://schemas.microsoft.com/office/powerpoint/2010/main" val="3006742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normAutofit fontScale="32500" lnSpcReduction="20000"/>
          </a:bodyPr>
          <a:lstStyle/>
          <a:p>
            <a:r>
              <a:rPr lang="ar-EG" sz="9800" b="1" dirty="0" smtClean="0">
                <a:solidFill>
                  <a:schemeClr val="bg2">
                    <a:lumMod val="50000"/>
                  </a:schemeClr>
                </a:solidFill>
              </a:rPr>
              <a:t>سادسا- </a:t>
            </a:r>
            <a:r>
              <a:rPr lang="ar-EG" sz="9800" b="1" dirty="0">
                <a:solidFill>
                  <a:schemeClr val="bg2">
                    <a:lumMod val="50000"/>
                  </a:schemeClr>
                </a:solidFill>
              </a:rPr>
              <a:t>التدهور الفسيولوجي </a:t>
            </a:r>
            <a:r>
              <a:rPr lang="en-US" sz="9800" b="1" dirty="0">
                <a:solidFill>
                  <a:schemeClr val="bg2">
                    <a:lumMod val="50000"/>
                  </a:schemeClr>
                </a:solidFill>
              </a:rPr>
              <a:t>Physiological breakdown </a:t>
            </a:r>
          </a:p>
          <a:p>
            <a:r>
              <a:rPr lang="ar-EG" sz="8000" b="1" dirty="0"/>
              <a:t>أحد عوامل التدهور الداخلية وهي التي لا تنشأ عن أي مسبب فطري أو بكتيري أو فيروسي ولكن تنشأ من تعريض الثمار لعوامل غير ملائمة قبل أو بعد الحصاد، مثل عدم الاتزان الغذائي قبل الحصاد بسبب نقص عنصر الكالسيوم يسبب مرض عفن الطرف لثمار الطماطم أو النقر المرة في التفاح . ولذلك فالتغذية بعنصر الكالسيوم قبل الحصاد أو المعاملة به بعد الحصاد يقلل من فرصة تعرض الثمار لمثل هذه الأضرار ويزيد من مقدرتها التخزينية</a:t>
            </a:r>
            <a:r>
              <a:rPr lang="ar-EG" sz="8000" b="1" dirty="0" smtClean="0"/>
              <a:t>.</a:t>
            </a:r>
            <a:endParaRPr lang="en-US" sz="8000" b="1" dirty="0"/>
          </a:p>
        </p:txBody>
      </p:sp>
    </p:spTree>
    <p:extLst>
      <p:ext uri="{BB962C8B-B14F-4D97-AF65-F5344CB8AC3E}">
        <p14:creationId xmlns:p14="http://schemas.microsoft.com/office/powerpoint/2010/main" val="1385438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fontScale="92500"/>
          </a:bodyPr>
          <a:lstStyle/>
          <a:p>
            <a:r>
              <a:rPr lang="ar-EG" b="1" dirty="0"/>
              <a:t>تتعرض الثمار البستانية للعديد من الأضرار الفسيولوجية نتيجة سوء ظروف التخزين بعد الحصاد مثل أضرار التجمد </a:t>
            </a:r>
            <a:r>
              <a:rPr lang="en-US" b="1" dirty="0"/>
              <a:t>Freezing injury</a:t>
            </a:r>
            <a:r>
              <a:rPr lang="ar-EG" b="1" dirty="0"/>
              <a:t> وأضرار البرودة </a:t>
            </a:r>
            <a:r>
              <a:rPr lang="en-US" b="1" dirty="0"/>
              <a:t>Chilling injury</a:t>
            </a:r>
            <a:r>
              <a:rPr lang="ar-EG" b="1" dirty="0"/>
              <a:t> وأضرار الحرارة المرتفعة</a:t>
            </a:r>
            <a:r>
              <a:rPr lang="en-US" b="1" dirty="0"/>
              <a:t> Heat injury</a:t>
            </a:r>
            <a:r>
              <a:rPr lang="ar-EG" b="1" dirty="0"/>
              <a:t>. هذا بالإضافة إلى العديد من الأضرار الفسيولوجية الأخرى التي يسببها عدم اتزان نسب الغازات في الجو الهوائي المحيط بالثمار مثل أضرار نقص الأكسجين (يسبب القلب المجوف في البطاطس) أو زيادة الإيثيلين (التزريع والتجذير للعديد من الحاصلات البستانية الاخرى).</a:t>
            </a:r>
            <a:endParaRPr lang="en-US" b="1" dirty="0"/>
          </a:p>
          <a:p>
            <a:r>
              <a:rPr lang="ar-EG" b="1" dirty="0"/>
              <a:t>لتفادي مثل هذه الأضرار الفسيولوجية يجب أن يبدأ الاهتمام بالعمليات الزراعية قبل الحصاد مروراً بالحصاد والتداول وانتهاء بظروف التخزين المثلى.</a:t>
            </a:r>
            <a:endParaRPr lang="en-US" b="1" dirty="0"/>
          </a:p>
          <a:p>
            <a:endParaRPr lang="ar-EG" dirty="0"/>
          </a:p>
        </p:txBody>
      </p:sp>
    </p:spTree>
    <p:extLst>
      <p:ext uri="{BB962C8B-B14F-4D97-AF65-F5344CB8AC3E}">
        <p14:creationId xmlns:p14="http://schemas.microsoft.com/office/powerpoint/2010/main" val="2250277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t>العوامل </a:t>
            </a:r>
            <a:r>
              <a:rPr lang="ar-EG" b="1" dirty="0" smtClean="0"/>
              <a:t> البيولوجيه المتعلقة </a:t>
            </a:r>
            <a:r>
              <a:rPr lang="ar-EG" b="1" dirty="0"/>
              <a:t>بتدهور الثمار بعد </a:t>
            </a:r>
            <a:r>
              <a:rPr lang="ar-EG" b="1" dirty="0" smtClean="0"/>
              <a:t>القطف</a:t>
            </a:r>
            <a:endParaRPr lang="ar-EG" dirty="0"/>
          </a:p>
        </p:txBody>
      </p:sp>
      <p:sp>
        <p:nvSpPr>
          <p:cNvPr id="3" name="Content Placeholder 2"/>
          <p:cNvSpPr>
            <a:spLocks noGrp="1"/>
          </p:cNvSpPr>
          <p:nvPr>
            <p:ph idx="1"/>
          </p:nvPr>
        </p:nvSpPr>
        <p:spPr/>
        <p:txBody>
          <a:bodyPr>
            <a:noAutofit/>
          </a:bodyPr>
          <a:lstStyle/>
          <a:p>
            <a:r>
              <a:rPr lang="ar-EG" sz="2200" b="1" dirty="0" smtClean="0"/>
              <a:t>1- </a:t>
            </a:r>
            <a:r>
              <a:rPr lang="ar-EG" sz="2200" b="1" dirty="0"/>
              <a:t>التنفس </a:t>
            </a:r>
            <a:r>
              <a:rPr lang="en-US" sz="2200" b="1" dirty="0"/>
              <a:t>Respiration</a:t>
            </a:r>
            <a:r>
              <a:rPr lang="ar-EG" sz="2200" b="1" dirty="0"/>
              <a:t>                                </a:t>
            </a:r>
            <a:endParaRPr lang="en-US" sz="2200" b="1" dirty="0"/>
          </a:p>
          <a:p>
            <a:r>
              <a:rPr lang="ar-EG" sz="2200" b="1" dirty="0"/>
              <a:t>2- إنتاج الإيثيلين </a:t>
            </a:r>
            <a:r>
              <a:rPr lang="en-US" sz="2200" b="1" dirty="0"/>
              <a:t> Ethylene production</a:t>
            </a:r>
          </a:p>
          <a:p>
            <a:r>
              <a:rPr lang="ar-EG" sz="2200" b="1" dirty="0"/>
              <a:t>3- التغير في التركيب </a:t>
            </a:r>
            <a:r>
              <a:rPr lang="en-US" sz="2200" b="1" dirty="0"/>
              <a:t>Compositional changes </a:t>
            </a:r>
          </a:p>
          <a:p>
            <a:r>
              <a:rPr lang="ar-EG" sz="2200" b="1" dirty="0"/>
              <a:t>4- النمو والتطور </a:t>
            </a:r>
            <a:r>
              <a:rPr lang="en-US" sz="2200" b="1" dirty="0"/>
              <a:t>Growth and development </a:t>
            </a:r>
          </a:p>
          <a:p>
            <a:r>
              <a:rPr lang="ar-EG" sz="2200" b="1" dirty="0"/>
              <a:t>5- النتح أو فقد الماء </a:t>
            </a:r>
            <a:r>
              <a:rPr lang="en-US" sz="2200" b="1" dirty="0"/>
              <a:t>Transpiration or water loss </a:t>
            </a:r>
          </a:p>
          <a:p>
            <a:r>
              <a:rPr lang="ar-EG" sz="2200" b="1" dirty="0"/>
              <a:t>6- التدهور الفسيولوجي </a:t>
            </a:r>
            <a:r>
              <a:rPr lang="en-US" sz="2200" b="1" dirty="0"/>
              <a:t>Physiological breakdown</a:t>
            </a:r>
          </a:p>
          <a:p>
            <a:r>
              <a:rPr lang="ar-EG" sz="2200" b="1" dirty="0"/>
              <a:t>7- الأضرار الطبيعية </a:t>
            </a:r>
            <a:r>
              <a:rPr lang="en-US" sz="2200" b="1" dirty="0"/>
              <a:t>Physical damage </a:t>
            </a:r>
            <a:r>
              <a:rPr lang="ar-EG" sz="2200" b="1" dirty="0"/>
              <a:t>    </a:t>
            </a:r>
            <a:endParaRPr lang="en-US" sz="2200" b="1" dirty="0"/>
          </a:p>
          <a:p>
            <a:r>
              <a:rPr lang="ar-EG" sz="2200" b="1" dirty="0"/>
              <a:t>8- التدهور المرضي </a:t>
            </a:r>
            <a:r>
              <a:rPr lang="en-US" sz="2200" b="1" dirty="0"/>
              <a:t> Pathological breakdown </a:t>
            </a:r>
          </a:p>
          <a:p>
            <a:endParaRPr lang="ar-EG" sz="2200" b="1" dirty="0"/>
          </a:p>
        </p:txBody>
      </p:sp>
    </p:spTree>
    <p:extLst>
      <p:ext uri="{BB962C8B-B14F-4D97-AF65-F5344CB8AC3E}">
        <p14:creationId xmlns:p14="http://schemas.microsoft.com/office/powerpoint/2010/main" val="3209259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533400"/>
            <a:ext cx="6777317" cy="5299229"/>
          </a:xfrm>
        </p:spPr>
        <p:txBody>
          <a:bodyPr>
            <a:normAutofit fontScale="92500" lnSpcReduction="10000"/>
          </a:bodyPr>
          <a:lstStyle/>
          <a:p>
            <a:r>
              <a:rPr lang="ar-EG" sz="3500" b="1" dirty="0">
                <a:solidFill>
                  <a:schemeClr val="bg2">
                    <a:lumMod val="50000"/>
                  </a:schemeClr>
                </a:solidFill>
              </a:rPr>
              <a:t>7- </a:t>
            </a:r>
            <a:r>
              <a:rPr lang="ar-SA" sz="3500" b="1" dirty="0">
                <a:solidFill>
                  <a:schemeClr val="bg2">
                    <a:lumMod val="50000"/>
                  </a:schemeClr>
                </a:solidFill>
              </a:rPr>
              <a:t>الأضرار</a:t>
            </a:r>
            <a:r>
              <a:rPr lang="ar-EG" sz="3500" b="1" dirty="0">
                <a:solidFill>
                  <a:schemeClr val="bg2">
                    <a:lumMod val="50000"/>
                  </a:schemeClr>
                </a:solidFill>
              </a:rPr>
              <a:t>الطبيعية أو </a:t>
            </a:r>
            <a:r>
              <a:rPr lang="ar-SA" sz="3500" b="1" dirty="0">
                <a:solidFill>
                  <a:schemeClr val="bg2">
                    <a:lumMod val="50000"/>
                  </a:schemeClr>
                </a:solidFill>
              </a:rPr>
              <a:t>الميكانيكية:</a:t>
            </a:r>
            <a:r>
              <a:rPr lang="en-US" sz="3500" b="1" dirty="0">
                <a:solidFill>
                  <a:schemeClr val="bg2">
                    <a:lumMod val="50000"/>
                  </a:schemeClr>
                </a:solidFill>
              </a:rPr>
              <a:t> Physical damage </a:t>
            </a:r>
          </a:p>
          <a:p>
            <a:r>
              <a:rPr lang="ar-EG" b="1" dirty="0"/>
              <a:t>تتعرض الثمار البستانية أثناء الحصاد والتداول والتعبئة والنقل للتجريح والخدش والسقوط من ارتفاعات مختلفة.</a:t>
            </a:r>
            <a:endParaRPr lang="en-US" b="1" dirty="0"/>
          </a:p>
          <a:p>
            <a:r>
              <a:rPr lang="ar-EG" b="1" dirty="0"/>
              <a:t>تؤدي مثل هذه الأضرار الميكانيكية إلى التأثير على المظهر كما تؤدي إلى زيادة إنتاج الإيثيلين مما يؤدي إلى اندفاع الثمار الى الشيخوخة مع تدهور الجودة. </a:t>
            </a:r>
            <a:endParaRPr lang="en-US" b="1" dirty="0"/>
          </a:p>
          <a:p>
            <a:r>
              <a:rPr lang="ar-EG" b="1" dirty="0"/>
              <a:t>ويصاحب ذلك أيضاً ارتفاع في معدل تنفس الثمار وارتفاع في معدل فقدانها لرطوبتها الداخلية.</a:t>
            </a:r>
            <a:endParaRPr lang="en-US" b="1" dirty="0"/>
          </a:p>
          <a:p>
            <a:r>
              <a:rPr lang="ar-EG" b="1" dirty="0"/>
              <a:t>كما تؤدي الأضرار الميكانيكية السطحية إلى إتاحة الفرصة لنمو العديد من الفطريات والبكتريا مما يزيد من نسبة تعفن الثمار أثناء التسويق أو التخزين وبالتالي ارتفاع نسبة التالف كماً ونوعاً.</a:t>
            </a:r>
            <a:endParaRPr lang="en-US" b="1" dirty="0"/>
          </a:p>
          <a:p>
            <a:endParaRPr lang="ar-EG" b="1" dirty="0"/>
          </a:p>
          <a:p>
            <a:endParaRPr lang="ar-EG" b="1" dirty="0"/>
          </a:p>
        </p:txBody>
      </p:sp>
    </p:spTree>
    <p:extLst>
      <p:ext uri="{BB962C8B-B14F-4D97-AF65-F5344CB8AC3E}">
        <p14:creationId xmlns:p14="http://schemas.microsoft.com/office/powerpoint/2010/main" val="1619695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fontScale="77500" lnSpcReduction="20000"/>
          </a:bodyPr>
          <a:lstStyle/>
          <a:p>
            <a:r>
              <a:rPr lang="ar-EG" sz="3100" b="1" dirty="0">
                <a:solidFill>
                  <a:schemeClr val="bg2">
                    <a:lumMod val="50000"/>
                  </a:schemeClr>
                </a:solidFill>
              </a:rPr>
              <a:t>8- </a:t>
            </a:r>
            <a:r>
              <a:rPr lang="ar-SA" sz="3100" b="1" dirty="0">
                <a:solidFill>
                  <a:schemeClr val="bg2">
                    <a:lumMod val="50000"/>
                  </a:schemeClr>
                </a:solidFill>
              </a:rPr>
              <a:t>الإصابات المرضية:</a:t>
            </a:r>
            <a:r>
              <a:rPr lang="en-US" sz="3100" b="1" dirty="0">
                <a:solidFill>
                  <a:schemeClr val="bg2">
                    <a:lumMod val="50000"/>
                  </a:schemeClr>
                </a:solidFill>
              </a:rPr>
              <a:t> Pathological breakdown </a:t>
            </a:r>
          </a:p>
          <a:p>
            <a:r>
              <a:rPr lang="ar-EG" b="1" dirty="0"/>
              <a:t>تعتبر الإصابات المرضية أحد أهم عوامل تدهور الحاصلات البستانية بعد حصادها، وتنشأ من نشاط الفطريات والبكتريا خاصة عند ارتفاع نسبة التجريح الميكانيكي وعدم التطهير أو التبريد السريع وعدم العناية بالتخزين المبرد. </a:t>
            </a:r>
            <a:endParaRPr lang="en-US" b="1" dirty="0"/>
          </a:p>
          <a:p>
            <a:r>
              <a:rPr lang="ar-EG" b="1" dirty="0"/>
              <a:t>وهناك أيضاً بعض الأمراض التي يمكن أن تنتج عن مهاجمة بعض الكائنات الحية الدقيقة للثمار البستانية دون وجود إصابات ميكانيكية على أسطحها الخارجية. ومن الجدير بالذكر أن مقاومة الثمار البستانية للإصابات المرضية تقل بدرجة كبيرة عند إصابة الثمار ببعض الأضرار الفسيولوجية مثل أضرار البرودة أو لفحة الشمس أو غيرها وكذلك عند اتجاهها للنضج أو الشيخوخة.</a:t>
            </a:r>
            <a:endParaRPr lang="en-US" b="1" dirty="0"/>
          </a:p>
          <a:p>
            <a:r>
              <a:rPr lang="ar-EG" b="1" dirty="0"/>
              <a:t>وللوقاية من الإصابات المرضية يجب تقليل التجريح الميكانيكي للثمار لأقل حد ممكن عند الحصاد وأثناء التداول مع تطهير الثمار بأحد المطهرات المسموح بها دولياً وتطهير أدوات الحصاد وأدوات التداول بعد الحصاد.</a:t>
            </a:r>
            <a:endParaRPr lang="en-US" b="1" dirty="0"/>
          </a:p>
          <a:p>
            <a:endParaRPr lang="ar-EG" b="1" dirty="0"/>
          </a:p>
        </p:txBody>
      </p:sp>
    </p:spTree>
    <p:extLst>
      <p:ext uri="{BB962C8B-B14F-4D97-AF65-F5344CB8AC3E}">
        <p14:creationId xmlns:p14="http://schemas.microsoft.com/office/powerpoint/2010/main" val="764421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4400" b="1" dirty="0" smtClean="0"/>
              <a:t>اولا : التنفس</a:t>
            </a:r>
            <a:endParaRPr lang="ar-EG" sz="4400" b="1" dirty="0"/>
          </a:p>
        </p:txBody>
      </p:sp>
      <p:sp>
        <p:nvSpPr>
          <p:cNvPr id="3" name="Content Placeholder 2"/>
          <p:cNvSpPr>
            <a:spLocks noGrp="1"/>
          </p:cNvSpPr>
          <p:nvPr>
            <p:ph idx="1"/>
          </p:nvPr>
        </p:nvSpPr>
        <p:spPr/>
        <p:txBody>
          <a:bodyPr/>
          <a:lstStyle/>
          <a:p>
            <a:r>
              <a:rPr lang="ar-EG" sz="2000" b="1" dirty="0"/>
              <a:t>مواد غذائية مخزونة + أكسجين </a:t>
            </a:r>
            <a:r>
              <a:rPr lang="ar-EG" sz="2000" b="1" dirty="0" smtClean="0"/>
              <a:t>_____ثاني </a:t>
            </a:r>
            <a:r>
              <a:rPr lang="ar-EG" sz="2000" b="1" dirty="0"/>
              <a:t>أكسيد الكربون + ماء + طاقة</a:t>
            </a:r>
            <a:endParaRPr lang="en-US" sz="2000" dirty="0"/>
          </a:p>
          <a:p>
            <a:endParaRPr lang="ar-EG"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00400"/>
            <a:ext cx="6858000" cy="3048000"/>
          </a:xfrm>
          <a:prstGeom prst="rect">
            <a:avLst/>
          </a:prstGeom>
          <a:noFill/>
          <a:ln>
            <a:noFill/>
          </a:ln>
        </p:spPr>
      </p:pic>
    </p:spTree>
    <p:extLst>
      <p:ext uri="{BB962C8B-B14F-4D97-AF65-F5344CB8AC3E}">
        <p14:creationId xmlns:p14="http://schemas.microsoft.com/office/powerpoint/2010/main" val="3326027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6777317" cy="4495800"/>
          </a:xfrm>
        </p:spPr>
        <p:txBody>
          <a:bodyPr>
            <a:normAutofit fontScale="85000" lnSpcReduction="20000"/>
          </a:bodyPr>
          <a:lstStyle/>
          <a:p>
            <a:r>
              <a:rPr lang="ar-EG" b="1" dirty="0"/>
              <a:t>ويعني ذلك الفقد للمادة المخزونة في أنسجة هذه المحاصيل مايلي:</a:t>
            </a:r>
            <a:endParaRPr lang="en-US" b="1" dirty="0"/>
          </a:p>
          <a:p>
            <a:r>
              <a:rPr lang="ar-EG" b="1" dirty="0"/>
              <a:t>1- التعجيل بشيخوخة هذه الأنسجة حيث أن استهلاك المخزون يعني استهلاك مصادر الطاقة اللازمة للإبقاء على حيوية الأنسجة</a:t>
            </a:r>
            <a:endParaRPr lang="en-US" b="1" dirty="0"/>
          </a:p>
          <a:p>
            <a:r>
              <a:rPr lang="ar-EG" b="1" dirty="0"/>
              <a:t>2- إنخفاض القيمة الغذائية في هذه الأنسجة أو قيمتها لمصدر للطاقة من وجهة نظر المستهلك </a:t>
            </a:r>
            <a:endParaRPr lang="en-US" b="1" dirty="0"/>
          </a:p>
          <a:p>
            <a:r>
              <a:rPr lang="ar-EG" b="1" dirty="0"/>
              <a:t>3- إنخفاض مستوى الجودة والنكهة خاصة درجة الحلاوة</a:t>
            </a:r>
            <a:endParaRPr lang="en-US" b="1" dirty="0"/>
          </a:p>
          <a:p>
            <a:r>
              <a:rPr lang="ar-EG" b="1" dirty="0"/>
              <a:t>4- انخفاض نسبة المادة الجافة ولهذا أهمية كبيرة في الثمار التي سيتم تجفيفها</a:t>
            </a:r>
            <a:endParaRPr lang="en-US" b="1" dirty="0"/>
          </a:p>
          <a:p>
            <a:r>
              <a:rPr lang="ar-EG" b="1" dirty="0"/>
              <a:t>وتعرف الحرارة الناتجة عن عملية التنفس بالحرارة الحيوية </a:t>
            </a:r>
            <a:r>
              <a:rPr lang="en-US" b="1" dirty="0"/>
              <a:t>Vital heat</a:t>
            </a:r>
            <a:r>
              <a:rPr lang="ar-EG" b="1" dirty="0"/>
              <a:t> ولها أهمية خاصة في تحديد أحتياجات التبريد وعمليات التهوية أثناء تداول هذه الحاصلات. </a:t>
            </a:r>
          </a:p>
        </p:txBody>
      </p:sp>
    </p:spTree>
    <p:extLst>
      <p:ext uri="{BB962C8B-B14F-4D97-AF65-F5344CB8AC3E}">
        <p14:creationId xmlns:p14="http://schemas.microsoft.com/office/powerpoint/2010/main" val="4227012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43492" y="762000"/>
                <a:ext cx="6777317" cy="5070629"/>
              </a:xfrm>
            </p:spPr>
            <p:txBody>
              <a:bodyPr>
                <a:noAutofit/>
              </a:bodyPr>
              <a:lstStyle/>
              <a:p>
                <a:r>
                  <a:rPr lang="ar-SA" sz="1800" b="1" dirty="0"/>
                  <a:t>ويعتبر معدل تنفس </a:t>
                </a:r>
                <a:r>
                  <a:rPr lang="ar-SA" sz="1800" b="1" dirty="0" smtClean="0"/>
                  <a:t>دليلاً </a:t>
                </a:r>
                <a:r>
                  <a:rPr lang="ar-SA" sz="1800" b="1" dirty="0"/>
                  <a:t>مباشراً على مقدرتها التخزينية بعد الحصاد، اذ كلما كان معدل التنفس مرتفعاً كلما زادت سرعة التدهور </a:t>
                </a:r>
                <a:r>
                  <a:rPr lang="ar-EG" sz="1800" b="1" dirty="0" smtClean="0"/>
                  <a:t>ومعامل </a:t>
                </a:r>
                <a:r>
                  <a:rPr lang="ar-EG" sz="1800" b="1" dirty="0"/>
                  <a:t>التنفس هو نسبة حجم </a:t>
                </a:r>
                <a:r>
                  <a:rPr lang="en-US" sz="1800" b="1" dirty="0"/>
                  <a:t>Co</a:t>
                </a:r>
                <a:r>
                  <a:rPr lang="en-US" sz="1800" b="1" baseline="-25000" dirty="0"/>
                  <a:t>2</a:t>
                </a:r>
                <a:r>
                  <a:rPr lang="ar-EG" sz="1800" b="1" dirty="0"/>
                  <a:t> المنبعث إلى حجم الأكسجين الممتص نتيجة عملية التنفس</a:t>
                </a:r>
                <a:endParaRPr lang="en-US" sz="1800" b="1" dirty="0"/>
              </a:p>
              <a:p>
                <a:r>
                  <a:rPr lang="ar-EG" sz="1800" b="1" dirty="0"/>
                  <a:t>ويدل معامل التنفس على نوع المادة العضوية التي تستهلك في عملية التنفس فإذا كان معامل التنفس=1 دل على أن المادة المستهلكة كربوهيدرات (سكر) وفي هذه الحالة معامل التنفس= </a:t>
                </a:r>
                <a14:m>
                  <m:oMath xmlns:m="http://schemas.openxmlformats.org/officeDocument/2006/math">
                    <m:r>
                      <a:rPr lang="en-US" sz="1800" b="1" i="1">
                        <a:latin typeface="Cambria Math"/>
                      </a:rPr>
                      <m:t>𝟔</m:t>
                    </m:r>
                    <m:r>
                      <a:rPr lang="en-US" sz="1800" b="1" i="1">
                        <a:latin typeface="Cambria Math"/>
                      </a:rPr>
                      <m:t>𝑪𝒐</m:t>
                    </m:r>
                    <m:r>
                      <a:rPr lang="en-US" sz="1800" b="1" i="1">
                        <a:latin typeface="Cambria Math"/>
                      </a:rPr>
                      <m:t>𝟐</m:t>
                    </m:r>
                    <m:r>
                      <a:rPr lang="en-US" sz="1800" b="1" i="1">
                        <a:latin typeface="Cambria Math"/>
                      </a:rPr>
                      <m:t>/</m:t>
                    </m:r>
                    <m:r>
                      <a:rPr lang="en-US" sz="1800" b="1" i="1">
                        <a:latin typeface="Cambria Math"/>
                      </a:rPr>
                      <m:t>𝟔</m:t>
                    </m:r>
                    <m:r>
                      <a:rPr lang="en-US" sz="1800" b="1" i="1">
                        <a:latin typeface="Cambria Math"/>
                      </a:rPr>
                      <m:t>𝑶</m:t>
                    </m:r>
                    <m:r>
                      <a:rPr lang="en-US" sz="1800" b="1" i="1">
                        <a:latin typeface="Cambria Math"/>
                      </a:rPr>
                      <m:t>𝟐</m:t>
                    </m:r>
                  </m:oMath>
                </a14:m>
                <a:r>
                  <a:rPr lang="ar-EG" sz="1800" b="1" dirty="0"/>
                  <a:t> في حالة المادة المستهلكة كربوهيدرات </a:t>
                </a:r>
                <a:endParaRPr lang="en-US" sz="1800" b="1" dirty="0"/>
              </a:p>
              <a:p>
                <a:r>
                  <a:rPr lang="ar-EG" sz="1800" b="1" dirty="0"/>
                  <a:t>عندما تستخدم الأحماض العضوية والتي توجد بكميات كبيرة في الفجوة الخلوية فإن معامل التنفس سيكون أكبر من 1 بسبب احتواء الأحماض العضوية على كمية أكبر من الأكسجين مقارنة بالسكريات فمثلا في حالة استخدام حامض الماليك في عملية التنفس تكون المعادلة كالتالي</a:t>
                </a:r>
                <a:endParaRPr lang="en-US" sz="1800" b="1" dirty="0"/>
              </a:p>
              <a:p>
                <a:r>
                  <a:rPr lang="ar-EG" sz="1800" b="1" dirty="0"/>
                  <a:t>معامل التنفس= </a:t>
                </a:r>
                <a14:m>
                  <m:oMath xmlns:m="http://schemas.openxmlformats.org/officeDocument/2006/math">
                    <m:r>
                      <a:rPr lang="en-US" sz="1800" b="1" i="1">
                        <a:latin typeface="Cambria Math"/>
                      </a:rPr>
                      <m:t>𝟒</m:t>
                    </m:r>
                    <m:r>
                      <a:rPr lang="en-US" sz="1800" b="1" i="1">
                        <a:latin typeface="Cambria Math"/>
                      </a:rPr>
                      <m:t>𝑪𝒐</m:t>
                    </m:r>
                    <m:r>
                      <a:rPr lang="en-US" sz="1800" b="1" i="1">
                        <a:latin typeface="Cambria Math"/>
                      </a:rPr>
                      <m:t>𝟐</m:t>
                    </m:r>
                    <m:r>
                      <a:rPr lang="en-US" sz="1800" b="1" i="1">
                        <a:latin typeface="Cambria Math"/>
                      </a:rPr>
                      <m:t>/</m:t>
                    </m:r>
                    <m:r>
                      <a:rPr lang="en-US" sz="1800" b="1" i="1">
                        <a:latin typeface="Cambria Math"/>
                      </a:rPr>
                      <m:t>𝟑</m:t>
                    </m:r>
                    <m:r>
                      <a:rPr lang="en-US" sz="1800" b="1" i="1">
                        <a:latin typeface="Cambria Math"/>
                      </a:rPr>
                      <m:t>𝑶</m:t>
                    </m:r>
                    <m:r>
                      <a:rPr lang="en-US" sz="1800" b="1" i="1">
                        <a:latin typeface="Cambria Math"/>
                      </a:rPr>
                      <m:t>𝟐</m:t>
                    </m:r>
                  </m:oMath>
                </a14:m>
                <a:r>
                  <a:rPr lang="ar-EG" sz="1800" b="1" dirty="0"/>
                  <a:t> = 1.33 </a:t>
                </a:r>
                <a:endParaRPr lang="en-US" sz="1800" b="1" dirty="0"/>
              </a:p>
              <a:p>
                <a:r>
                  <a:rPr lang="ar-EG" sz="1800" b="1" dirty="0"/>
                  <a:t>ويكون معامل التنفس أقل من 1 صحيح عند احتراق المواد الدهنية نظرا لإفتقادها إلى الأكسجين فمثلا في حالة احتراق حمض الستريك الدهني يكون معامل التنفس= </a:t>
                </a:r>
                <a14:m>
                  <m:oMath xmlns:m="http://schemas.openxmlformats.org/officeDocument/2006/math">
                    <m:r>
                      <a:rPr lang="en-US" sz="1800" b="1" i="1">
                        <a:latin typeface="Cambria Math"/>
                      </a:rPr>
                      <m:t>𝟏𝟖</m:t>
                    </m:r>
                    <m:r>
                      <a:rPr lang="en-US" sz="1800" b="1" i="1">
                        <a:latin typeface="Cambria Math"/>
                      </a:rPr>
                      <m:t>𝑪𝒐</m:t>
                    </m:r>
                    <m:r>
                      <a:rPr lang="en-US" sz="1800" b="1" i="1">
                        <a:latin typeface="Cambria Math"/>
                      </a:rPr>
                      <m:t>𝟐</m:t>
                    </m:r>
                    <m:r>
                      <a:rPr lang="en-US" sz="1800" b="1" i="1">
                        <a:latin typeface="Cambria Math"/>
                      </a:rPr>
                      <m:t>/</m:t>
                    </m:r>
                    <m:r>
                      <a:rPr lang="en-US" sz="1800" b="1" i="1">
                        <a:latin typeface="Cambria Math"/>
                      </a:rPr>
                      <m:t>𝟐𝟔</m:t>
                    </m:r>
                    <m:r>
                      <a:rPr lang="en-US" sz="1800" b="1" i="1">
                        <a:latin typeface="Cambria Math"/>
                      </a:rPr>
                      <m:t>𝑶</m:t>
                    </m:r>
                    <m:r>
                      <a:rPr lang="en-US" sz="1800" b="1" i="1">
                        <a:latin typeface="Cambria Math"/>
                      </a:rPr>
                      <m:t>𝟐</m:t>
                    </m:r>
                  </m:oMath>
                </a14:m>
                <a:r>
                  <a:rPr lang="ar-EG" sz="1800" b="1" dirty="0"/>
                  <a:t>=0.7 كذلك يكون معامل التنفس أقل من 1 في حالة استهلاك البروتينات في عملية التنفس </a:t>
                </a:r>
                <a:endParaRPr lang="en-US" sz="1800" b="1" dirty="0"/>
              </a:p>
              <a:p>
                <a:endParaRPr lang="ar-EG" sz="18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43492" y="762000"/>
                <a:ext cx="6777317" cy="5070629"/>
              </a:xfrm>
              <a:blipFill rotWithShape="1">
                <a:blip r:embed="rId2"/>
                <a:stretch>
                  <a:fillRect l="-1079" t="-601" b="-22716"/>
                </a:stretch>
              </a:blipFill>
            </p:spPr>
            <p:txBody>
              <a:bodyPr/>
              <a:lstStyle/>
              <a:p>
                <a:r>
                  <a:rPr lang="ar-EG">
                    <a:noFill/>
                  </a:rPr>
                  <a:t> </a:t>
                </a:r>
              </a:p>
            </p:txBody>
          </p:sp>
        </mc:Fallback>
      </mc:AlternateContent>
    </p:spTree>
    <p:extLst>
      <p:ext uri="{BB962C8B-B14F-4D97-AF65-F5344CB8AC3E}">
        <p14:creationId xmlns:p14="http://schemas.microsoft.com/office/powerpoint/2010/main" val="904303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43492" y="762000"/>
                <a:ext cx="6777317" cy="5070629"/>
              </a:xfrm>
            </p:spPr>
            <p:txBody>
              <a:bodyPr>
                <a:noAutofit/>
              </a:bodyPr>
              <a:lstStyle/>
              <a:p>
                <a:pPr marL="68580" lvl="0" indent="0">
                  <a:buNone/>
                </a:pPr>
                <a:r>
                  <a:rPr lang="ar-EG" sz="3200" b="1" dirty="0" smtClean="0"/>
                  <a:t>في الظروف اللاهوائية يحدث تنفس لا هوائي أو تخمر للكحول عن طريق تحول السكريات إلى كحول إيثيلي وغاز ثاني أكسيد الكربون ويحدث في حالة عدم توافر الأكسجين بكميات مناسبة في جو المخزن أو في حالة التعبئة في عبوات غير مثقبة وينتج عنه رائحة كريهة وتدهور الثمار وموتها.</a:t>
                </a:r>
                <a:endParaRPr lang="en-US" sz="3200" b="1" dirty="0"/>
              </a:p>
              <a:p>
                <a14:m>
                  <m:oMath xmlns:m="http://schemas.openxmlformats.org/officeDocument/2006/math">
                    <m:r>
                      <a:rPr lang="en-US" sz="3200" b="1" i="1">
                        <a:latin typeface="Cambria Math"/>
                      </a:rPr>
                      <m:t>𝑪</m:t>
                    </m:r>
                    <m:r>
                      <a:rPr lang="en-US" sz="3200" b="1" i="1">
                        <a:latin typeface="Cambria Math"/>
                      </a:rPr>
                      <m:t>𝟔</m:t>
                    </m:r>
                    <m:r>
                      <a:rPr lang="en-US" sz="3200" b="1" i="1">
                        <a:latin typeface="Cambria Math"/>
                      </a:rPr>
                      <m:t>𝑯</m:t>
                    </m:r>
                    <m:r>
                      <a:rPr lang="en-US" sz="3200" b="1" i="1">
                        <a:latin typeface="Cambria Math"/>
                      </a:rPr>
                      <m:t>𝟏𝟐</m:t>
                    </m:r>
                    <m:r>
                      <a:rPr lang="en-US" sz="3200" b="1" i="1">
                        <a:latin typeface="Cambria Math"/>
                      </a:rPr>
                      <m:t>𝑶</m:t>
                    </m:r>
                    <m:r>
                      <a:rPr lang="en-US" sz="3200" b="1" i="1">
                        <a:latin typeface="Cambria Math"/>
                      </a:rPr>
                      <m:t>𝟔</m:t>
                    </m:r>
                    <m:r>
                      <a:rPr lang="en-US" sz="3200" b="1" i="1">
                        <a:latin typeface="Cambria Math"/>
                      </a:rPr>
                      <m:t>→</m:t>
                    </m:r>
                    <m:r>
                      <a:rPr lang="en-US" sz="3200" b="1" i="1">
                        <a:latin typeface="Cambria Math"/>
                      </a:rPr>
                      <m:t>𝟐</m:t>
                    </m:r>
                    <m:r>
                      <a:rPr lang="en-US" sz="3200" b="1" i="1">
                        <a:latin typeface="Cambria Math"/>
                      </a:rPr>
                      <m:t>𝑪</m:t>
                    </m:r>
                    <m:r>
                      <a:rPr lang="en-US" sz="3200" b="1" i="1">
                        <a:latin typeface="Cambria Math"/>
                      </a:rPr>
                      <m:t>𝟐</m:t>
                    </m:r>
                    <m:r>
                      <a:rPr lang="en-US" sz="3200" b="1" i="1">
                        <a:latin typeface="Cambria Math"/>
                      </a:rPr>
                      <m:t>𝑯</m:t>
                    </m:r>
                    <m:r>
                      <a:rPr lang="en-US" sz="3200" b="1" i="1">
                        <a:latin typeface="Cambria Math"/>
                      </a:rPr>
                      <m:t>𝟓</m:t>
                    </m:r>
                    <m:r>
                      <a:rPr lang="en-US" sz="3200" b="1" i="1">
                        <a:latin typeface="Cambria Math"/>
                      </a:rPr>
                      <m:t>𝑶𝑯</m:t>
                    </m:r>
                    <m:r>
                      <a:rPr lang="en-US" sz="3200" b="1" i="1">
                        <a:latin typeface="Cambria Math"/>
                      </a:rPr>
                      <m:t>+</m:t>
                    </m:r>
                    <m:r>
                      <a:rPr lang="en-US" sz="3200" b="1" i="1">
                        <a:latin typeface="Cambria Math"/>
                      </a:rPr>
                      <m:t>𝟐</m:t>
                    </m:r>
                    <m:r>
                      <a:rPr lang="en-US" sz="3200" b="1" i="1">
                        <a:latin typeface="Cambria Math"/>
                      </a:rPr>
                      <m:t>𝑪𝑶</m:t>
                    </m:r>
                    <m:r>
                      <a:rPr lang="en-US" sz="3200" b="1" i="1">
                        <a:latin typeface="Cambria Math"/>
                      </a:rPr>
                      <m:t>𝟐</m:t>
                    </m:r>
                    <m:r>
                      <a:rPr lang="en-US" sz="3200" b="1" i="1">
                        <a:latin typeface="Cambria Math"/>
                      </a:rPr>
                      <m:t>+</m:t>
                    </m:r>
                    <m:r>
                      <a:rPr lang="en-US" sz="3200" b="1" i="1">
                        <a:latin typeface="Cambria Math"/>
                      </a:rPr>
                      <m:t>𝑬</m:t>
                    </m:r>
                    <m:r>
                      <a:rPr lang="en-US" sz="3200" b="1" i="1">
                        <a:latin typeface="Cambria Math"/>
                      </a:rPr>
                      <m:t> (</m:t>
                    </m:r>
                    <m:r>
                      <a:rPr lang="en-US" sz="3200" b="1" i="1">
                        <a:latin typeface="Cambria Math"/>
                      </a:rPr>
                      <m:t>𝟐𝟒</m:t>
                    </m:r>
                    <m:r>
                      <a:rPr lang="en-US" sz="3200" b="1" i="1">
                        <a:latin typeface="Cambria Math"/>
                      </a:rPr>
                      <m:t> </m:t>
                    </m:r>
                    <m:r>
                      <a:rPr lang="en-US" sz="3200" b="1" i="1">
                        <a:latin typeface="Cambria Math"/>
                      </a:rPr>
                      <m:t>𝒄𝒂𝒍</m:t>
                    </m:r>
                    <m:r>
                      <a:rPr lang="en-US" sz="3200" b="1" i="1">
                        <a:latin typeface="Cambria Math"/>
                      </a:rPr>
                      <m:t>)</m:t>
                    </m:r>
                  </m:oMath>
                </a14:m>
                <a:endParaRPr lang="en-US" sz="3200" b="1" dirty="0"/>
              </a:p>
              <a:p>
                <a:endParaRPr lang="ar-EG" sz="32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43492" y="762000"/>
                <a:ext cx="6777317" cy="5070629"/>
              </a:xfrm>
              <a:blipFill rotWithShape="1">
                <a:blip r:embed="rId2"/>
                <a:stretch>
                  <a:fillRect l="-32914" t="-1563" r="-1349" b="-15385"/>
                </a:stretch>
              </a:blipFill>
            </p:spPr>
            <p:txBody>
              <a:bodyPr/>
              <a:lstStyle/>
              <a:p>
                <a:r>
                  <a:rPr lang="ar-EG">
                    <a:noFill/>
                  </a:rPr>
                  <a:t> </a:t>
                </a:r>
              </a:p>
            </p:txBody>
          </p:sp>
        </mc:Fallback>
      </mc:AlternateContent>
    </p:spTree>
    <p:extLst>
      <p:ext uri="{BB962C8B-B14F-4D97-AF65-F5344CB8AC3E}">
        <p14:creationId xmlns:p14="http://schemas.microsoft.com/office/powerpoint/2010/main" val="3121367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dirty="0"/>
              <a:t>تقسيم الحاصلات البستانية وفقاً لطبيعة تنفسها إلى </a:t>
            </a:r>
            <a:r>
              <a:rPr lang="ar-EG" b="1" dirty="0" smtClean="0"/>
              <a:t>مجموعتين</a:t>
            </a:r>
            <a:endParaRPr lang="ar-EG" dirty="0"/>
          </a:p>
        </p:txBody>
      </p:sp>
      <p:sp>
        <p:nvSpPr>
          <p:cNvPr id="3" name="Content Placeholder 2"/>
          <p:cNvSpPr>
            <a:spLocks noGrp="1"/>
          </p:cNvSpPr>
          <p:nvPr>
            <p:ph idx="1"/>
          </p:nvPr>
        </p:nvSpPr>
        <p:spPr/>
        <p:txBody>
          <a:bodyPr>
            <a:normAutofit/>
          </a:bodyPr>
          <a:lstStyle/>
          <a:p>
            <a:r>
              <a:rPr lang="ar-EG" dirty="0" smtClean="0"/>
              <a:t>1</a:t>
            </a:r>
            <a:r>
              <a:rPr lang="ar-EG" sz="2800" b="1" dirty="0" smtClean="0"/>
              <a:t>- </a:t>
            </a:r>
            <a:r>
              <a:rPr lang="ar-EG" sz="2800" b="1" dirty="0"/>
              <a:t>المجموعة الأولى ثمار بها ذروة تنفس </a:t>
            </a:r>
            <a:r>
              <a:rPr lang="en-US" sz="2800" b="1" dirty="0"/>
              <a:t>Climacteric fruits </a:t>
            </a:r>
            <a:endParaRPr lang="ar-EG" sz="2800" b="1" dirty="0" smtClean="0"/>
          </a:p>
          <a:p>
            <a:r>
              <a:rPr lang="ar-EG" b="1" dirty="0" smtClean="0"/>
              <a:t>وهي </a:t>
            </a:r>
            <a:r>
              <a:rPr lang="ar-EG" b="1" dirty="0"/>
              <a:t>الثمار التي يصاحب نضجها ارتفاع في معدل تنفسها وانتاجها للإيثيلين مثل التفاح والمشمش والموز والمانجو والخوخ والكمثرى والطماطم والكنتالوب والتين والجوافة .</a:t>
            </a:r>
            <a:endParaRPr lang="en-US" b="1" dirty="0"/>
          </a:p>
          <a:p>
            <a:r>
              <a:rPr lang="ar-EG" b="1" dirty="0"/>
              <a:t>وهذه المجموعة يمكن انضاجها (الوصول للصلاحية الأكلية) على النبات أو بعد القطف</a:t>
            </a:r>
            <a:endParaRPr lang="en-US" b="1" dirty="0"/>
          </a:p>
          <a:p>
            <a:endParaRPr lang="ar-EG" b="1" dirty="0"/>
          </a:p>
        </p:txBody>
      </p:sp>
    </p:spTree>
    <p:extLst>
      <p:ext uri="{BB962C8B-B14F-4D97-AF65-F5344CB8AC3E}">
        <p14:creationId xmlns:p14="http://schemas.microsoft.com/office/powerpoint/2010/main" val="2499979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normAutofit lnSpcReduction="10000"/>
          </a:bodyPr>
          <a:lstStyle/>
          <a:p>
            <a:r>
              <a:rPr lang="ar-EG" dirty="0"/>
              <a:t>2</a:t>
            </a:r>
            <a:r>
              <a:rPr lang="ar-EG" sz="2800" b="1" dirty="0"/>
              <a:t>- المجموعة الثانية </a:t>
            </a:r>
            <a:r>
              <a:rPr lang="en-US" sz="2800" b="1" dirty="0"/>
              <a:t> Non-Climacteric fruits</a:t>
            </a:r>
            <a:r>
              <a:rPr lang="ar-EG" sz="2800" b="1" dirty="0"/>
              <a:t> </a:t>
            </a:r>
            <a:endParaRPr lang="ar-EG" sz="2800" b="1" dirty="0" smtClean="0"/>
          </a:p>
          <a:p>
            <a:r>
              <a:rPr lang="ar-EG" b="1" dirty="0" smtClean="0"/>
              <a:t>ثمار </a:t>
            </a:r>
            <a:r>
              <a:rPr lang="ar-EG" b="1" dirty="0"/>
              <a:t>ليس بها ذروة تنفس وهي الثمار التي لا يصاحب نضجها ارتفاع في معدل التنفس وهي غالبا ثمار بطيئة في معدل تنفسها إلا إذا قطفت في مرحلة عدم اكتمال النمو مثل الخيار والبطيخ والفراولة والموالح (ليمون وجريب فروت) والبلح والعنب والزيتون والفاصوليا والفلفل والباذنجان وفي هذه المجموعة يجب أن تصل الثمار إلى مرحلة النضج –الصلاحية للأكل- وهي على النبات وقبل القطف نظراً لصعوبة انضاجها بعد القطف </a:t>
            </a:r>
            <a:endParaRPr lang="en-US" b="1" dirty="0"/>
          </a:p>
          <a:p>
            <a:endParaRPr lang="ar-EG" dirty="0"/>
          </a:p>
        </p:txBody>
      </p:sp>
    </p:spTree>
    <p:extLst>
      <p:ext uri="{BB962C8B-B14F-4D97-AF65-F5344CB8AC3E}">
        <p14:creationId xmlns:p14="http://schemas.microsoft.com/office/powerpoint/2010/main" val="211881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69745611"/>
              </p:ext>
            </p:extLst>
          </p:nvPr>
        </p:nvGraphicFramePr>
        <p:xfrm>
          <a:off x="1905000" y="1066800"/>
          <a:ext cx="5334000" cy="5105401"/>
        </p:xfrm>
        <a:graphic>
          <a:graphicData uri="http://schemas.openxmlformats.org/drawingml/2006/table">
            <a:tbl>
              <a:tblPr rtl="1" firstRow="1" firstCol="1" bandRow="1">
                <a:tableStyleId>{5C22544A-7EE6-4342-B048-85BDC9FD1C3A}</a:tableStyleId>
              </a:tblPr>
              <a:tblGrid>
                <a:gridCol w="955198"/>
                <a:gridCol w="1962852"/>
                <a:gridCol w="2415950"/>
              </a:tblGrid>
              <a:tr h="835577">
                <a:tc>
                  <a:txBody>
                    <a:bodyPr/>
                    <a:lstStyle/>
                    <a:p>
                      <a:pPr algn="ctr" rtl="1">
                        <a:spcAft>
                          <a:spcPts val="0"/>
                        </a:spcAft>
                      </a:pPr>
                      <a:r>
                        <a:rPr lang="ar-EG" sz="1400">
                          <a:effectLst/>
                        </a:rPr>
                        <a:t>معدل التنفس</a:t>
                      </a:r>
                      <a:endParaRPr lang="en-US" sz="1000">
                        <a:effectLst/>
                        <a:latin typeface="Calibri"/>
                        <a:ea typeface="Calibri"/>
                        <a:cs typeface="Arial"/>
                      </a:endParaRPr>
                    </a:p>
                  </a:txBody>
                  <a:tcPr marL="79136" marR="79136" marT="39568" marB="39568" anchor="ctr"/>
                </a:tc>
                <a:tc>
                  <a:txBody>
                    <a:bodyPr/>
                    <a:lstStyle/>
                    <a:p>
                      <a:pPr algn="ctr" rtl="1">
                        <a:spcAft>
                          <a:spcPts val="0"/>
                        </a:spcAft>
                      </a:pPr>
                      <a:r>
                        <a:rPr lang="ar-EG" sz="1400">
                          <a:effectLst/>
                        </a:rPr>
                        <a:t>ملجم ك أ 2 /كجم ثمار/ساعة على درجة 5 مئوية</a:t>
                      </a:r>
                      <a:endParaRPr lang="en-US" sz="1000">
                        <a:effectLst/>
                        <a:latin typeface="Calibri"/>
                        <a:ea typeface="Calibri"/>
                        <a:cs typeface="Arial"/>
                      </a:endParaRPr>
                    </a:p>
                  </a:txBody>
                  <a:tcPr marL="79136" marR="79136" marT="39568" marB="39568" anchor="ctr"/>
                </a:tc>
                <a:tc>
                  <a:txBody>
                    <a:bodyPr/>
                    <a:lstStyle/>
                    <a:p>
                      <a:pPr algn="ctr" rtl="1">
                        <a:spcAft>
                          <a:spcPts val="0"/>
                        </a:spcAft>
                      </a:pPr>
                      <a:r>
                        <a:rPr lang="ar-EG" sz="1400">
                          <a:effectLst/>
                        </a:rPr>
                        <a:t>المحاصيل</a:t>
                      </a:r>
                      <a:endParaRPr lang="en-US" sz="1000">
                        <a:effectLst/>
                        <a:latin typeface="Calibri"/>
                        <a:ea typeface="Calibri"/>
                        <a:cs typeface="Arial"/>
                      </a:endParaRPr>
                    </a:p>
                  </a:txBody>
                  <a:tcPr marL="79136" marR="79136" marT="39568" marB="39568" anchor="ctr"/>
                </a:tc>
              </a:tr>
              <a:tr h="835577">
                <a:tc>
                  <a:txBody>
                    <a:bodyPr/>
                    <a:lstStyle/>
                    <a:p>
                      <a:pPr algn="just" rtl="1">
                        <a:spcAft>
                          <a:spcPts val="0"/>
                        </a:spcAft>
                      </a:pPr>
                      <a:r>
                        <a:rPr lang="ar-EG" sz="1400">
                          <a:effectLst/>
                        </a:rPr>
                        <a:t>منخفض جدا </a:t>
                      </a:r>
                      <a:endParaRPr lang="en-US" sz="1000">
                        <a:effectLst/>
                        <a:latin typeface="Calibri"/>
                        <a:ea typeface="Calibri"/>
                        <a:cs typeface="Arial"/>
                      </a:endParaRPr>
                    </a:p>
                  </a:txBody>
                  <a:tcPr marL="79136" marR="79136" marT="39568" marB="39568"/>
                </a:tc>
                <a:tc>
                  <a:txBody>
                    <a:bodyPr/>
                    <a:lstStyle/>
                    <a:p>
                      <a:pPr algn="ctr" rtl="1">
                        <a:spcAft>
                          <a:spcPts val="0"/>
                        </a:spcAft>
                      </a:pPr>
                      <a:r>
                        <a:rPr lang="ar-EG" sz="1400" dirty="0">
                          <a:effectLst/>
                        </a:rPr>
                        <a:t>5-10</a:t>
                      </a:r>
                      <a:endParaRPr lang="en-US" sz="1000" dirty="0">
                        <a:effectLst/>
                        <a:latin typeface="Calibri"/>
                        <a:ea typeface="Calibri"/>
                        <a:cs typeface="Arial"/>
                      </a:endParaRPr>
                    </a:p>
                  </a:txBody>
                  <a:tcPr marL="79136" marR="79136" marT="39568" marB="39568"/>
                </a:tc>
                <a:tc>
                  <a:txBody>
                    <a:bodyPr/>
                    <a:lstStyle/>
                    <a:p>
                      <a:pPr algn="just" rtl="1">
                        <a:spcAft>
                          <a:spcPts val="0"/>
                        </a:spcAft>
                      </a:pPr>
                      <a:r>
                        <a:rPr lang="ar-EG" sz="1400">
                          <a:effectLst/>
                        </a:rPr>
                        <a:t>النقل- البلح– الثمار الجافة والخضر الجافة– الحبوب العطرية</a:t>
                      </a:r>
                      <a:endParaRPr lang="en-US" sz="1000">
                        <a:effectLst/>
                        <a:latin typeface="Calibri"/>
                        <a:ea typeface="Calibri"/>
                        <a:cs typeface="Arial"/>
                      </a:endParaRPr>
                    </a:p>
                  </a:txBody>
                  <a:tcPr marL="79136" marR="79136" marT="39568" marB="39568"/>
                </a:tc>
              </a:tr>
              <a:tr h="835577">
                <a:tc>
                  <a:txBody>
                    <a:bodyPr/>
                    <a:lstStyle/>
                    <a:p>
                      <a:pPr algn="just" rtl="1">
                        <a:spcAft>
                          <a:spcPts val="0"/>
                        </a:spcAft>
                      </a:pPr>
                      <a:r>
                        <a:rPr lang="ar-EG" sz="1400">
                          <a:effectLst/>
                        </a:rPr>
                        <a:t>منخفض </a:t>
                      </a:r>
                      <a:endParaRPr lang="en-US" sz="1000">
                        <a:effectLst/>
                        <a:latin typeface="Calibri"/>
                        <a:ea typeface="Calibri"/>
                        <a:cs typeface="Arial"/>
                      </a:endParaRPr>
                    </a:p>
                  </a:txBody>
                  <a:tcPr marL="79136" marR="79136" marT="39568" marB="39568"/>
                </a:tc>
                <a:tc>
                  <a:txBody>
                    <a:bodyPr/>
                    <a:lstStyle/>
                    <a:p>
                      <a:pPr algn="ctr" rtl="1">
                        <a:spcAft>
                          <a:spcPts val="0"/>
                        </a:spcAft>
                      </a:pPr>
                      <a:r>
                        <a:rPr lang="ar-EG" sz="1400">
                          <a:effectLst/>
                        </a:rPr>
                        <a:t>10-20</a:t>
                      </a:r>
                      <a:endParaRPr lang="en-US" sz="1000">
                        <a:effectLst/>
                        <a:latin typeface="Calibri"/>
                        <a:ea typeface="Calibri"/>
                        <a:cs typeface="Arial"/>
                      </a:endParaRPr>
                    </a:p>
                  </a:txBody>
                  <a:tcPr marL="79136" marR="79136" marT="39568" marB="39568"/>
                </a:tc>
                <a:tc>
                  <a:txBody>
                    <a:bodyPr/>
                    <a:lstStyle/>
                    <a:p>
                      <a:pPr algn="just" rtl="1">
                        <a:spcAft>
                          <a:spcPts val="0"/>
                        </a:spcAft>
                      </a:pPr>
                      <a:r>
                        <a:rPr lang="ar-EG" sz="1400">
                          <a:effectLst/>
                        </a:rPr>
                        <a:t>تفاح- موالح- عنب- كيوي- ثوم-بصل- بطاطا- بطاطس غير مكتملة </a:t>
                      </a:r>
                      <a:endParaRPr lang="en-US" sz="1000">
                        <a:effectLst/>
                        <a:latin typeface="Calibri"/>
                        <a:ea typeface="Calibri"/>
                        <a:cs typeface="Arial"/>
                      </a:endParaRPr>
                    </a:p>
                  </a:txBody>
                  <a:tcPr marL="79136" marR="79136" marT="39568" marB="39568"/>
                </a:tc>
              </a:tr>
              <a:tr h="1083456">
                <a:tc>
                  <a:txBody>
                    <a:bodyPr/>
                    <a:lstStyle/>
                    <a:p>
                      <a:pPr algn="just" rtl="1">
                        <a:spcAft>
                          <a:spcPts val="0"/>
                        </a:spcAft>
                      </a:pPr>
                      <a:r>
                        <a:rPr lang="ar-EG" sz="1400">
                          <a:effectLst/>
                        </a:rPr>
                        <a:t>متوسط </a:t>
                      </a:r>
                      <a:endParaRPr lang="en-US" sz="1000">
                        <a:effectLst/>
                        <a:latin typeface="Calibri"/>
                        <a:ea typeface="Calibri"/>
                        <a:cs typeface="Arial"/>
                      </a:endParaRPr>
                    </a:p>
                  </a:txBody>
                  <a:tcPr marL="79136" marR="79136" marT="39568" marB="39568"/>
                </a:tc>
                <a:tc>
                  <a:txBody>
                    <a:bodyPr/>
                    <a:lstStyle/>
                    <a:p>
                      <a:pPr algn="ctr" rtl="1">
                        <a:spcAft>
                          <a:spcPts val="0"/>
                        </a:spcAft>
                      </a:pPr>
                      <a:r>
                        <a:rPr lang="ar-EG" sz="1400">
                          <a:effectLst/>
                        </a:rPr>
                        <a:t>20-40</a:t>
                      </a:r>
                      <a:endParaRPr lang="en-US" sz="1000">
                        <a:effectLst/>
                        <a:latin typeface="Calibri"/>
                        <a:ea typeface="Calibri"/>
                        <a:cs typeface="Arial"/>
                      </a:endParaRPr>
                    </a:p>
                  </a:txBody>
                  <a:tcPr marL="79136" marR="79136" marT="39568" marB="39568"/>
                </a:tc>
                <a:tc>
                  <a:txBody>
                    <a:bodyPr/>
                    <a:lstStyle/>
                    <a:p>
                      <a:pPr algn="just" rtl="1">
                        <a:spcAft>
                          <a:spcPts val="0"/>
                        </a:spcAft>
                      </a:pPr>
                      <a:r>
                        <a:rPr lang="ar-EG" sz="1400">
                          <a:effectLst/>
                        </a:rPr>
                        <a:t>مشمش- موز- خوخ- كمثرى- برقوق-تين- كرنب- جزر- خس- فلفل-طماطم– بطاطس مكتملة التكوين</a:t>
                      </a:r>
                      <a:endParaRPr lang="en-US" sz="1000">
                        <a:effectLst/>
                        <a:latin typeface="Calibri"/>
                        <a:ea typeface="Calibri"/>
                        <a:cs typeface="Arial"/>
                      </a:endParaRPr>
                    </a:p>
                  </a:txBody>
                  <a:tcPr marL="79136" marR="79136" marT="39568" marB="39568"/>
                </a:tc>
              </a:tr>
              <a:tr h="339818">
                <a:tc>
                  <a:txBody>
                    <a:bodyPr/>
                    <a:lstStyle/>
                    <a:p>
                      <a:pPr algn="just" rtl="1">
                        <a:spcAft>
                          <a:spcPts val="0"/>
                        </a:spcAft>
                      </a:pPr>
                      <a:r>
                        <a:rPr lang="ar-EG" sz="1400">
                          <a:effectLst/>
                        </a:rPr>
                        <a:t>مرتفع </a:t>
                      </a:r>
                      <a:endParaRPr lang="en-US" sz="1000">
                        <a:effectLst/>
                        <a:latin typeface="Calibri"/>
                        <a:ea typeface="Calibri"/>
                        <a:cs typeface="Arial"/>
                      </a:endParaRPr>
                    </a:p>
                  </a:txBody>
                  <a:tcPr marL="79136" marR="79136" marT="39568" marB="39568"/>
                </a:tc>
                <a:tc>
                  <a:txBody>
                    <a:bodyPr/>
                    <a:lstStyle/>
                    <a:p>
                      <a:pPr algn="ctr" rtl="1">
                        <a:spcAft>
                          <a:spcPts val="0"/>
                        </a:spcAft>
                      </a:pPr>
                      <a:r>
                        <a:rPr lang="ar-EG" sz="1400">
                          <a:effectLst/>
                        </a:rPr>
                        <a:t>40-60</a:t>
                      </a:r>
                      <a:endParaRPr lang="en-US" sz="1000">
                        <a:effectLst/>
                        <a:latin typeface="Calibri"/>
                        <a:ea typeface="Calibri"/>
                        <a:cs typeface="Arial"/>
                      </a:endParaRPr>
                    </a:p>
                  </a:txBody>
                  <a:tcPr marL="79136" marR="79136" marT="39568" marB="39568"/>
                </a:tc>
                <a:tc>
                  <a:txBody>
                    <a:bodyPr/>
                    <a:lstStyle/>
                    <a:p>
                      <a:pPr algn="just" rtl="1">
                        <a:spcAft>
                          <a:spcPts val="0"/>
                        </a:spcAft>
                      </a:pPr>
                      <a:r>
                        <a:rPr lang="ar-EG" sz="1400">
                          <a:effectLst/>
                        </a:rPr>
                        <a:t>فراولة- قنبيط- فاصوليا </a:t>
                      </a:r>
                      <a:endParaRPr lang="en-US" sz="1000">
                        <a:effectLst/>
                        <a:latin typeface="Calibri"/>
                        <a:ea typeface="Calibri"/>
                        <a:cs typeface="Arial"/>
                      </a:endParaRPr>
                    </a:p>
                  </a:txBody>
                  <a:tcPr marL="79136" marR="79136" marT="39568" marB="39568"/>
                </a:tc>
              </a:tr>
              <a:tr h="587698">
                <a:tc>
                  <a:txBody>
                    <a:bodyPr/>
                    <a:lstStyle/>
                    <a:p>
                      <a:pPr algn="just" rtl="1">
                        <a:spcAft>
                          <a:spcPts val="0"/>
                        </a:spcAft>
                      </a:pPr>
                      <a:r>
                        <a:rPr lang="ar-EG" sz="1400">
                          <a:effectLst/>
                        </a:rPr>
                        <a:t>مرتفع جدا </a:t>
                      </a:r>
                      <a:endParaRPr lang="en-US" sz="1000">
                        <a:effectLst/>
                        <a:latin typeface="Calibri"/>
                        <a:ea typeface="Calibri"/>
                        <a:cs typeface="Arial"/>
                      </a:endParaRPr>
                    </a:p>
                  </a:txBody>
                  <a:tcPr marL="79136" marR="79136" marT="39568" marB="39568"/>
                </a:tc>
                <a:tc>
                  <a:txBody>
                    <a:bodyPr/>
                    <a:lstStyle/>
                    <a:p>
                      <a:pPr algn="ctr" rtl="1">
                        <a:spcAft>
                          <a:spcPts val="0"/>
                        </a:spcAft>
                      </a:pPr>
                      <a:r>
                        <a:rPr lang="ar-EG" sz="1400">
                          <a:effectLst/>
                        </a:rPr>
                        <a:t>أكثر من 60</a:t>
                      </a:r>
                      <a:endParaRPr lang="en-US" sz="1000">
                        <a:effectLst/>
                        <a:latin typeface="Calibri"/>
                        <a:ea typeface="Calibri"/>
                        <a:cs typeface="Arial"/>
                      </a:endParaRPr>
                    </a:p>
                  </a:txBody>
                  <a:tcPr marL="79136" marR="79136" marT="39568" marB="39568"/>
                </a:tc>
                <a:tc>
                  <a:txBody>
                    <a:bodyPr/>
                    <a:lstStyle/>
                    <a:p>
                      <a:pPr algn="just" rtl="1">
                        <a:spcAft>
                          <a:spcPts val="0"/>
                        </a:spcAft>
                      </a:pPr>
                      <a:r>
                        <a:rPr lang="ar-EG" sz="1400">
                          <a:effectLst/>
                        </a:rPr>
                        <a:t>خرشوف- بصل أخضر- أزهار القطف </a:t>
                      </a:r>
                      <a:endParaRPr lang="en-US" sz="1000">
                        <a:effectLst/>
                        <a:latin typeface="Calibri"/>
                        <a:ea typeface="Calibri"/>
                        <a:cs typeface="Arial"/>
                      </a:endParaRPr>
                    </a:p>
                  </a:txBody>
                  <a:tcPr marL="79136" marR="79136" marT="39568" marB="39568"/>
                </a:tc>
              </a:tr>
              <a:tr h="587698">
                <a:tc>
                  <a:txBody>
                    <a:bodyPr/>
                    <a:lstStyle/>
                    <a:p>
                      <a:pPr algn="just" rtl="1">
                        <a:spcAft>
                          <a:spcPts val="0"/>
                        </a:spcAft>
                      </a:pPr>
                      <a:r>
                        <a:rPr lang="ar-EG" sz="1400">
                          <a:effectLst/>
                        </a:rPr>
                        <a:t>فائق الإرتفاع </a:t>
                      </a:r>
                      <a:endParaRPr lang="en-US" sz="1000">
                        <a:effectLst/>
                        <a:latin typeface="Calibri"/>
                        <a:ea typeface="Calibri"/>
                        <a:cs typeface="Arial"/>
                      </a:endParaRPr>
                    </a:p>
                  </a:txBody>
                  <a:tcPr marL="79136" marR="79136" marT="39568" marB="39568"/>
                </a:tc>
                <a:tc>
                  <a:txBody>
                    <a:bodyPr/>
                    <a:lstStyle/>
                    <a:p>
                      <a:pPr rtl="1"/>
                      <a:endParaRPr lang="en-US" sz="900">
                        <a:effectLst/>
                        <a:latin typeface="Calibri"/>
                        <a:cs typeface="Arial"/>
                      </a:endParaRPr>
                    </a:p>
                  </a:txBody>
                  <a:tcPr marL="79136" marR="79136" marT="39568" marB="39568"/>
                </a:tc>
                <a:tc>
                  <a:txBody>
                    <a:bodyPr/>
                    <a:lstStyle/>
                    <a:p>
                      <a:pPr algn="just" rtl="1">
                        <a:spcAft>
                          <a:spcPts val="0"/>
                        </a:spcAft>
                      </a:pPr>
                      <a:r>
                        <a:rPr lang="ar-EG" sz="1400" dirty="0">
                          <a:effectLst/>
                        </a:rPr>
                        <a:t>السبانخ- عش الغراب- الأسبرجس- السبانخ </a:t>
                      </a:r>
                      <a:endParaRPr lang="en-US" sz="1000" dirty="0">
                        <a:effectLst/>
                        <a:latin typeface="Calibri"/>
                        <a:ea typeface="Calibri"/>
                        <a:cs typeface="Arial"/>
                      </a:endParaRPr>
                    </a:p>
                  </a:txBody>
                  <a:tcPr marL="79136" marR="79136" marT="39568" marB="39568"/>
                </a:tc>
              </a:tr>
            </a:tbl>
          </a:graphicData>
        </a:graphic>
      </p:graphicFrame>
    </p:spTree>
    <p:extLst>
      <p:ext uri="{BB962C8B-B14F-4D97-AF65-F5344CB8AC3E}">
        <p14:creationId xmlns:p14="http://schemas.microsoft.com/office/powerpoint/2010/main" val="27431984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1762</Words>
  <Application>Microsoft Office PowerPoint</Application>
  <PresentationFormat>On-screen Show (4:3)</PresentationFormat>
  <Paragraphs>100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العوامل  البيولوجيه المتعلقة بتدهور الثمار بعد القطف</vt:lpstr>
      <vt:lpstr>العوامل  البيولوجيه المتعلقة بتدهور الثمار بعد القطف</vt:lpstr>
      <vt:lpstr>اولا : التنفس</vt:lpstr>
      <vt:lpstr>PowerPoint Presentation</vt:lpstr>
      <vt:lpstr>PowerPoint Presentation</vt:lpstr>
      <vt:lpstr>PowerPoint Presentation</vt:lpstr>
      <vt:lpstr>تقسيم الحاصلات البستانية وفقاً لطبيعة تنفسها إلى مجموعتين</vt:lpstr>
      <vt:lpstr>PowerPoint Presentation</vt:lpstr>
      <vt:lpstr>PowerPoint Presentation</vt:lpstr>
      <vt:lpstr>ثانيا- إنتاج الإيثيلين:Ethylene Production  </vt:lpstr>
      <vt:lpstr>PowerPoint Presentation</vt:lpstr>
      <vt:lpstr>وتقسم الحاصلات البستانية تبعاً لإنتاج غاز الإيثيلين إلى: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البيولوجيه المتعلقة بتدهور الثمار بعد القطف</dc:title>
  <dc:creator>vistapro</dc:creator>
  <cp:lastModifiedBy>vistapro</cp:lastModifiedBy>
  <cp:revision>1</cp:revision>
  <dcterms:created xsi:type="dcterms:W3CDTF">2006-08-16T00:00:00Z</dcterms:created>
  <dcterms:modified xsi:type="dcterms:W3CDTF">2020-03-31T23:34:25Z</dcterms:modified>
</cp:coreProperties>
</file>