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1" r:id="rId2"/>
    <p:sldId id="262" r:id="rId3"/>
    <p:sldId id="263" r:id="rId4"/>
    <p:sldId id="279" r:id="rId5"/>
    <p:sldId id="276" r:id="rId6"/>
    <p:sldId id="275" r:id="rId7"/>
    <p:sldId id="264" r:id="rId8"/>
    <p:sldId id="267" r:id="rId9"/>
    <p:sldId id="268" r:id="rId10"/>
    <p:sldId id="269" r:id="rId11"/>
    <p:sldId id="278" r:id="rId12"/>
    <p:sldId id="270" r:id="rId13"/>
    <p:sldId id="271" r:id="rId14"/>
    <p:sldId id="272" r:id="rId15"/>
    <p:sldId id="277" r:id="rId16"/>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63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17BAC0DD-8C2C-40FB-8FF4-32E10D5C59FA}" type="datetimeFigureOut">
              <a:rPr lang="ar-EG" smtClean="0"/>
              <a:t>13/08/1441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CF0E407-9D9B-4DAE-B758-63A5C9AC97CC}" type="slidenum">
              <a:rPr lang="ar-EG" smtClean="0"/>
              <a:t>‹#›</a:t>
            </a:fld>
            <a:endParaRPr lang="ar-EG"/>
          </a:p>
        </p:txBody>
      </p:sp>
    </p:spTree>
    <p:extLst>
      <p:ext uri="{BB962C8B-B14F-4D97-AF65-F5344CB8AC3E}">
        <p14:creationId xmlns:p14="http://schemas.microsoft.com/office/powerpoint/2010/main" val="84505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7BAC0DD-8C2C-40FB-8FF4-32E10D5C59FA}" type="datetimeFigureOut">
              <a:rPr lang="ar-EG" smtClean="0"/>
              <a:t>13/08/1441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CF0E407-9D9B-4DAE-B758-63A5C9AC97CC}" type="slidenum">
              <a:rPr lang="ar-EG" smtClean="0"/>
              <a:t>‹#›</a:t>
            </a:fld>
            <a:endParaRPr lang="ar-EG"/>
          </a:p>
        </p:txBody>
      </p:sp>
    </p:spTree>
    <p:extLst>
      <p:ext uri="{BB962C8B-B14F-4D97-AF65-F5344CB8AC3E}">
        <p14:creationId xmlns:p14="http://schemas.microsoft.com/office/powerpoint/2010/main" val="425612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7BAC0DD-8C2C-40FB-8FF4-32E10D5C59FA}" type="datetimeFigureOut">
              <a:rPr lang="ar-EG" smtClean="0"/>
              <a:t>13/08/1441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CF0E407-9D9B-4DAE-B758-63A5C9AC97CC}" type="slidenum">
              <a:rPr lang="ar-EG" smtClean="0"/>
              <a:t>‹#›</a:t>
            </a:fld>
            <a:endParaRPr lang="ar-EG"/>
          </a:p>
        </p:txBody>
      </p:sp>
    </p:spTree>
    <p:extLst>
      <p:ext uri="{BB962C8B-B14F-4D97-AF65-F5344CB8AC3E}">
        <p14:creationId xmlns:p14="http://schemas.microsoft.com/office/powerpoint/2010/main" val="312974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7BAC0DD-8C2C-40FB-8FF4-32E10D5C59FA}" type="datetimeFigureOut">
              <a:rPr lang="ar-EG" smtClean="0"/>
              <a:t>13/08/1441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CF0E407-9D9B-4DAE-B758-63A5C9AC97CC}" type="slidenum">
              <a:rPr lang="ar-EG" smtClean="0"/>
              <a:t>‹#›</a:t>
            </a:fld>
            <a:endParaRPr lang="ar-EG"/>
          </a:p>
        </p:txBody>
      </p:sp>
    </p:spTree>
    <p:extLst>
      <p:ext uri="{BB962C8B-B14F-4D97-AF65-F5344CB8AC3E}">
        <p14:creationId xmlns:p14="http://schemas.microsoft.com/office/powerpoint/2010/main" val="144516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BAC0DD-8C2C-40FB-8FF4-32E10D5C59FA}" type="datetimeFigureOut">
              <a:rPr lang="ar-EG" smtClean="0"/>
              <a:t>13/08/1441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CF0E407-9D9B-4DAE-B758-63A5C9AC97CC}" type="slidenum">
              <a:rPr lang="ar-EG" smtClean="0"/>
              <a:t>‹#›</a:t>
            </a:fld>
            <a:endParaRPr lang="ar-EG"/>
          </a:p>
        </p:txBody>
      </p:sp>
    </p:spTree>
    <p:extLst>
      <p:ext uri="{BB962C8B-B14F-4D97-AF65-F5344CB8AC3E}">
        <p14:creationId xmlns:p14="http://schemas.microsoft.com/office/powerpoint/2010/main" val="420377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17BAC0DD-8C2C-40FB-8FF4-32E10D5C59FA}" type="datetimeFigureOut">
              <a:rPr lang="ar-EG" smtClean="0"/>
              <a:t>13/08/1441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1CF0E407-9D9B-4DAE-B758-63A5C9AC97CC}" type="slidenum">
              <a:rPr lang="ar-EG" smtClean="0"/>
              <a:t>‹#›</a:t>
            </a:fld>
            <a:endParaRPr lang="ar-EG"/>
          </a:p>
        </p:txBody>
      </p:sp>
    </p:spTree>
    <p:extLst>
      <p:ext uri="{BB962C8B-B14F-4D97-AF65-F5344CB8AC3E}">
        <p14:creationId xmlns:p14="http://schemas.microsoft.com/office/powerpoint/2010/main" val="29085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17BAC0DD-8C2C-40FB-8FF4-32E10D5C59FA}" type="datetimeFigureOut">
              <a:rPr lang="ar-EG" smtClean="0"/>
              <a:t>13/08/1441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1CF0E407-9D9B-4DAE-B758-63A5C9AC97CC}" type="slidenum">
              <a:rPr lang="ar-EG" smtClean="0"/>
              <a:t>‹#›</a:t>
            </a:fld>
            <a:endParaRPr lang="ar-EG"/>
          </a:p>
        </p:txBody>
      </p:sp>
    </p:spTree>
    <p:extLst>
      <p:ext uri="{BB962C8B-B14F-4D97-AF65-F5344CB8AC3E}">
        <p14:creationId xmlns:p14="http://schemas.microsoft.com/office/powerpoint/2010/main" val="234027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17BAC0DD-8C2C-40FB-8FF4-32E10D5C59FA}" type="datetimeFigureOut">
              <a:rPr lang="ar-EG" smtClean="0"/>
              <a:t>13/08/1441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1CF0E407-9D9B-4DAE-B758-63A5C9AC97CC}" type="slidenum">
              <a:rPr lang="ar-EG" smtClean="0"/>
              <a:t>‹#›</a:t>
            </a:fld>
            <a:endParaRPr lang="ar-EG"/>
          </a:p>
        </p:txBody>
      </p:sp>
    </p:spTree>
    <p:extLst>
      <p:ext uri="{BB962C8B-B14F-4D97-AF65-F5344CB8AC3E}">
        <p14:creationId xmlns:p14="http://schemas.microsoft.com/office/powerpoint/2010/main" val="420311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AC0DD-8C2C-40FB-8FF4-32E10D5C59FA}" type="datetimeFigureOut">
              <a:rPr lang="ar-EG" smtClean="0"/>
              <a:t>13/08/1441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1CF0E407-9D9B-4DAE-B758-63A5C9AC97CC}" type="slidenum">
              <a:rPr lang="ar-EG" smtClean="0"/>
              <a:t>‹#›</a:t>
            </a:fld>
            <a:endParaRPr lang="ar-EG"/>
          </a:p>
        </p:txBody>
      </p:sp>
    </p:spTree>
    <p:extLst>
      <p:ext uri="{BB962C8B-B14F-4D97-AF65-F5344CB8AC3E}">
        <p14:creationId xmlns:p14="http://schemas.microsoft.com/office/powerpoint/2010/main" val="135863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BAC0DD-8C2C-40FB-8FF4-32E10D5C59FA}" type="datetimeFigureOut">
              <a:rPr lang="ar-EG" smtClean="0"/>
              <a:t>13/08/1441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1CF0E407-9D9B-4DAE-B758-63A5C9AC97CC}" type="slidenum">
              <a:rPr lang="ar-EG" smtClean="0"/>
              <a:t>‹#›</a:t>
            </a:fld>
            <a:endParaRPr lang="ar-EG"/>
          </a:p>
        </p:txBody>
      </p:sp>
    </p:spTree>
    <p:extLst>
      <p:ext uri="{BB962C8B-B14F-4D97-AF65-F5344CB8AC3E}">
        <p14:creationId xmlns:p14="http://schemas.microsoft.com/office/powerpoint/2010/main" val="138992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BAC0DD-8C2C-40FB-8FF4-32E10D5C59FA}" type="datetimeFigureOut">
              <a:rPr lang="ar-EG" smtClean="0"/>
              <a:t>13/08/1441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1CF0E407-9D9B-4DAE-B758-63A5C9AC97CC}" type="slidenum">
              <a:rPr lang="ar-EG" smtClean="0"/>
              <a:t>‹#›</a:t>
            </a:fld>
            <a:endParaRPr lang="ar-EG"/>
          </a:p>
        </p:txBody>
      </p:sp>
    </p:spTree>
    <p:extLst>
      <p:ext uri="{BB962C8B-B14F-4D97-AF65-F5344CB8AC3E}">
        <p14:creationId xmlns:p14="http://schemas.microsoft.com/office/powerpoint/2010/main" val="233852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7BAC0DD-8C2C-40FB-8FF4-32E10D5C59FA}" type="datetimeFigureOut">
              <a:rPr lang="ar-EG" smtClean="0"/>
              <a:t>13/08/1441</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CF0E407-9D9B-4DAE-B758-63A5C9AC97CC}" type="slidenum">
              <a:rPr lang="ar-EG" smtClean="0"/>
              <a:t>‹#›</a:t>
            </a:fld>
            <a:endParaRPr lang="ar-EG"/>
          </a:p>
        </p:txBody>
      </p:sp>
    </p:spTree>
    <p:extLst>
      <p:ext uri="{BB962C8B-B14F-4D97-AF65-F5344CB8AC3E}">
        <p14:creationId xmlns:p14="http://schemas.microsoft.com/office/powerpoint/2010/main" val="3795045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4"/>
            <a:ext cx="7772400" cy="2736304"/>
          </a:xfrm>
        </p:spPr>
        <p:txBody>
          <a:bodyPr>
            <a:normAutofit fontScale="90000"/>
          </a:bodyPr>
          <a:lstStyle/>
          <a:p>
            <a:r>
              <a:rPr lang="ar-EG" sz="4000" b="1" u="sng" dirty="0" smtClean="0">
                <a:solidFill>
                  <a:srgbClr val="0070C0"/>
                </a:solidFill>
              </a:rPr>
              <a:t>محاضرة</a:t>
            </a:r>
            <a:r>
              <a:rPr lang="ar-EG" sz="7200" b="1" u="sng" dirty="0" smtClean="0">
                <a:solidFill>
                  <a:srgbClr val="FF0000"/>
                </a:solidFill>
              </a:rPr>
              <a:t/>
            </a:r>
            <a:br>
              <a:rPr lang="ar-EG" sz="7200" b="1" u="sng" dirty="0" smtClean="0">
                <a:solidFill>
                  <a:srgbClr val="FF0000"/>
                </a:solidFill>
              </a:rPr>
            </a:br>
            <a:r>
              <a:rPr lang="ar-EG" sz="6600" b="1" u="sng" dirty="0"/>
              <a:t>الاستهلاك المائى والمقننات </a:t>
            </a:r>
            <a:r>
              <a:rPr lang="ar-EG" sz="6600" b="1" u="sng" dirty="0" smtClean="0"/>
              <a:t>المائية</a:t>
            </a:r>
            <a:r>
              <a:rPr lang="en-US" dirty="0"/>
              <a:t/>
            </a:r>
            <a:br>
              <a:rPr lang="en-US" dirty="0"/>
            </a:br>
            <a:endParaRPr lang="ar-EG"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17032"/>
            <a:ext cx="8280920" cy="293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409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548680"/>
            <a:ext cx="7848872" cy="5816977"/>
          </a:xfrm>
          <a:prstGeom prst="rect">
            <a:avLst/>
          </a:prstGeom>
        </p:spPr>
        <p:txBody>
          <a:bodyPr wrap="square">
            <a:spAutoFit/>
          </a:bodyPr>
          <a:lstStyle/>
          <a:p>
            <a:pPr algn="ctr"/>
            <a:r>
              <a:rPr lang="ar-EG" sz="4000" b="1" u="sng" dirty="0">
                <a:solidFill>
                  <a:srgbClr val="0070C0"/>
                </a:solidFill>
              </a:rPr>
              <a:t>طرق الاستهلاك المائى </a:t>
            </a:r>
            <a:endParaRPr lang="ar-EG" sz="4000" b="1" u="sng" dirty="0" smtClean="0">
              <a:solidFill>
                <a:srgbClr val="0070C0"/>
              </a:solidFill>
            </a:endParaRPr>
          </a:p>
          <a:p>
            <a:pPr algn="ctr"/>
            <a:r>
              <a:rPr lang="ar-EG" sz="4000" b="1" u="sng" dirty="0" smtClean="0">
                <a:solidFill>
                  <a:srgbClr val="0070C0"/>
                </a:solidFill>
              </a:rPr>
              <a:t> </a:t>
            </a:r>
            <a:endParaRPr lang="en-US" sz="4000" dirty="0">
              <a:solidFill>
                <a:srgbClr val="0070C0"/>
              </a:solidFill>
            </a:endParaRPr>
          </a:p>
          <a:p>
            <a:r>
              <a:rPr lang="ar-EG" sz="4000" b="1" dirty="0" smtClean="0"/>
              <a:t>اولا </a:t>
            </a:r>
            <a:r>
              <a:rPr lang="ar-EG" sz="4000" b="1" dirty="0"/>
              <a:t>: الطرق المباشرة </a:t>
            </a:r>
            <a:r>
              <a:rPr lang="ar-EG" sz="4000" b="1" dirty="0" smtClean="0"/>
              <a:t>:-</a:t>
            </a:r>
          </a:p>
          <a:p>
            <a:r>
              <a:rPr lang="ar-EG" sz="3600" b="1" dirty="0" smtClean="0">
                <a:solidFill>
                  <a:srgbClr val="0070C0"/>
                </a:solidFill>
              </a:rPr>
              <a:t>1- </a:t>
            </a:r>
            <a:r>
              <a:rPr lang="ar-EG" sz="3600" b="1" u="sng" dirty="0">
                <a:solidFill>
                  <a:srgbClr val="0070C0"/>
                </a:solidFill>
              </a:rPr>
              <a:t>تجارب الليزميتر والاحواض </a:t>
            </a:r>
            <a:r>
              <a:rPr lang="ar-EG" sz="3600" b="1" u="sng" dirty="0" smtClean="0">
                <a:solidFill>
                  <a:srgbClr val="0070C0"/>
                </a:solidFill>
              </a:rPr>
              <a:t>ومنها</a:t>
            </a:r>
          </a:p>
          <a:p>
            <a:endParaRPr lang="en-US" sz="3600" dirty="0">
              <a:solidFill>
                <a:srgbClr val="0070C0"/>
              </a:solidFill>
            </a:endParaRPr>
          </a:p>
          <a:p>
            <a:r>
              <a:rPr lang="ar-EG" sz="2800" b="1" u="sng" dirty="0" smtClean="0"/>
              <a:t>أ-الليزميتر </a:t>
            </a:r>
            <a:r>
              <a:rPr lang="ar-EG" sz="2800" b="1" u="sng" dirty="0"/>
              <a:t>غير الوزنى </a:t>
            </a:r>
            <a:r>
              <a:rPr lang="en-US" sz="2800" b="1" u="sng" dirty="0" smtClean="0"/>
              <a:t>Non </a:t>
            </a:r>
            <a:r>
              <a:rPr lang="en-US" sz="2800" b="1" u="sng" dirty="0"/>
              <a:t>weighing </a:t>
            </a:r>
            <a:r>
              <a:rPr lang="en-US" sz="2800" b="1" u="sng" dirty="0" err="1" smtClean="0"/>
              <a:t>lysimeter</a:t>
            </a:r>
            <a:endParaRPr lang="ar-EG" sz="2800" dirty="0" smtClean="0"/>
          </a:p>
          <a:p>
            <a:endParaRPr lang="ar-EG" sz="2800" b="1" u="sng" dirty="0" smtClean="0"/>
          </a:p>
          <a:p>
            <a:r>
              <a:rPr lang="ar-EG" sz="2800" b="1" u="sng" dirty="0" smtClean="0"/>
              <a:t>ب- </a:t>
            </a:r>
            <a:r>
              <a:rPr lang="ar-EG" sz="2800" b="1" u="sng" dirty="0"/>
              <a:t>الليزميتر الوزنى </a:t>
            </a:r>
            <a:r>
              <a:rPr lang="en-US" sz="2800" b="1" u="sng" dirty="0" smtClean="0"/>
              <a:t>weighing </a:t>
            </a:r>
            <a:r>
              <a:rPr lang="en-US" sz="2800" b="1" u="sng" dirty="0" err="1"/>
              <a:t>lysimeter</a:t>
            </a:r>
            <a:endParaRPr lang="en-US" sz="2800" dirty="0"/>
          </a:p>
          <a:p>
            <a:endParaRPr lang="ar-EG" sz="2800" b="1" u="sng" dirty="0" smtClean="0"/>
          </a:p>
          <a:p>
            <a:r>
              <a:rPr lang="ar-EG" sz="2800" b="1" u="sng" dirty="0" smtClean="0"/>
              <a:t>ج- ليزميتر </a:t>
            </a:r>
            <a:r>
              <a:rPr lang="ar-EG" sz="2800" b="1" u="sng" dirty="0"/>
              <a:t>الماء الارضى </a:t>
            </a:r>
            <a:r>
              <a:rPr lang="en-US" sz="2800" b="1" u="sng" dirty="0"/>
              <a:t>water table </a:t>
            </a:r>
            <a:r>
              <a:rPr lang="en-US" sz="2800" b="1" u="sng" dirty="0" err="1"/>
              <a:t>lysimeter</a:t>
            </a:r>
            <a:endParaRPr lang="en-US" sz="2800" dirty="0"/>
          </a:p>
          <a:p>
            <a:endParaRPr lang="en-US" sz="4000" dirty="0"/>
          </a:p>
        </p:txBody>
      </p:sp>
    </p:spTree>
    <p:extLst>
      <p:ext uri="{BB962C8B-B14F-4D97-AF65-F5344CB8AC3E}">
        <p14:creationId xmlns:p14="http://schemas.microsoft.com/office/powerpoint/2010/main" val="1365939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85" y="620688"/>
            <a:ext cx="8037380" cy="585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687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335" y="188640"/>
            <a:ext cx="8493159" cy="6555641"/>
          </a:xfrm>
          <a:prstGeom prst="rect">
            <a:avLst/>
          </a:prstGeom>
        </p:spPr>
        <p:txBody>
          <a:bodyPr wrap="square">
            <a:spAutoFit/>
          </a:bodyPr>
          <a:lstStyle/>
          <a:p>
            <a:r>
              <a:rPr lang="ar-EG" sz="2800" b="1" u="sng" dirty="0">
                <a:solidFill>
                  <a:srgbClr val="FF0000"/>
                </a:solidFill>
              </a:rPr>
              <a:t>2)التجارب الحقلية </a:t>
            </a:r>
            <a:r>
              <a:rPr lang="ar-EG" sz="2800" b="1" u="sng" dirty="0" smtClean="0">
                <a:solidFill>
                  <a:srgbClr val="FF0000"/>
                </a:solidFill>
              </a:rPr>
              <a:t>:-</a:t>
            </a:r>
          </a:p>
          <a:p>
            <a:r>
              <a:rPr lang="ar-SA" sz="2800" dirty="0" smtClean="0"/>
              <a:t>يمكن </a:t>
            </a:r>
            <a:r>
              <a:rPr lang="ar-SA" sz="2800" dirty="0"/>
              <a:t>تقير الاستهلاك المائى بطريق مباشر باجراء التجارب الحقلية </a:t>
            </a:r>
            <a:r>
              <a:rPr lang="ar-EG" sz="2800" dirty="0" smtClean="0"/>
              <a:t>و</a:t>
            </a:r>
            <a:r>
              <a:rPr lang="ar-SA" sz="2800" dirty="0" smtClean="0"/>
              <a:t>اهمها</a:t>
            </a:r>
            <a:endParaRPr lang="ar-EG" sz="2800" dirty="0" smtClean="0"/>
          </a:p>
          <a:p>
            <a:endParaRPr lang="en-US" sz="2800" dirty="0"/>
          </a:p>
          <a:p>
            <a:pPr lvl="0"/>
            <a:r>
              <a:rPr lang="ar-EG" sz="2800" b="1" u="sng" dirty="0" smtClean="0">
                <a:solidFill>
                  <a:srgbClr val="0070C0"/>
                </a:solidFill>
              </a:rPr>
              <a:t>1- علاقة </a:t>
            </a:r>
            <a:r>
              <a:rPr lang="ar-EG" sz="2800" b="1" u="sng" dirty="0">
                <a:solidFill>
                  <a:srgbClr val="0070C0"/>
                </a:solidFill>
              </a:rPr>
              <a:t>كمية المحصول بمقادير الماء المضافة على فترات </a:t>
            </a:r>
            <a:endParaRPr lang="en-US" sz="2800" dirty="0">
              <a:solidFill>
                <a:srgbClr val="0070C0"/>
              </a:solidFill>
            </a:endParaRPr>
          </a:p>
          <a:p>
            <a:r>
              <a:rPr lang="ar-SA" sz="2800" dirty="0"/>
              <a:t>يلجأ بعض الباحثين الى اجراء تجارب حقلية لتحديد المقنن الامثل او الاحتياج المائى للمحصول حيث يقوم الباحث باضافة الماء بكميات مختلفة وعلى فترات مختلفة وتؤخذ معاملة الرى التى تعطى اكبر محصول مع استخدام اقل قدر من الماء كأفضل احتياج مائى لهذا المحصول </a:t>
            </a:r>
            <a:endParaRPr lang="ar-EG" sz="2800" dirty="0" smtClean="0"/>
          </a:p>
          <a:p>
            <a:endParaRPr lang="en-US" sz="2800" dirty="0"/>
          </a:p>
          <a:p>
            <a:r>
              <a:rPr lang="ar-SA" sz="2800" b="1" u="sng" dirty="0">
                <a:solidFill>
                  <a:srgbClr val="0070C0"/>
                </a:solidFill>
              </a:rPr>
              <a:t>واهم معوقات استخدام هذا الاتجاه :- </a:t>
            </a:r>
            <a:endParaRPr lang="en-US" sz="2800" dirty="0">
              <a:solidFill>
                <a:srgbClr val="0070C0"/>
              </a:solidFill>
            </a:endParaRPr>
          </a:p>
          <a:p>
            <a:pPr lvl="0"/>
            <a:r>
              <a:rPr lang="ar-SA" sz="2800" dirty="0"/>
              <a:t>الاختيار الاتفاقى لمقادير الماء المضافة مما ينشأ عنه اما رى قليل او </a:t>
            </a:r>
            <a:r>
              <a:rPr lang="ar-SA" sz="2800" dirty="0" smtClean="0"/>
              <a:t>زائد </a:t>
            </a:r>
            <a:endParaRPr lang="en-US" sz="2800" dirty="0"/>
          </a:p>
          <a:p>
            <a:pPr lvl="0"/>
            <a:r>
              <a:rPr lang="ar-SA" sz="2800" dirty="0"/>
              <a:t>الاختيار الاتفاقى لفترات الرى مما ينشأ عنه رى مبكر </a:t>
            </a:r>
            <a:r>
              <a:rPr lang="ar-SA" sz="2800" dirty="0" smtClean="0"/>
              <a:t>او متأخر </a:t>
            </a:r>
            <a:endParaRPr lang="en-US" sz="2800" dirty="0"/>
          </a:p>
          <a:p>
            <a:pPr lvl="0"/>
            <a:r>
              <a:rPr lang="ar-SA" sz="2800" dirty="0"/>
              <a:t>عدم قياس ماء الرى حقيقة فى بعض التجارب</a:t>
            </a:r>
            <a:endParaRPr lang="en-US" sz="2800" dirty="0"/>
          </a:p>
          <a:p>
            <a:pPr lvl="0"/>
            <a:r>
              <a:rPr lang="ar-SA" sz="2800" dirty="0"/>
              <a:t>عدم تسجيل بيانات عن المطر ومستوى الماء الارضى وما يساهم به وكفاءة الرى ونوع الارض وعدد النباتات </a:t>
            </a:r>
            <a:endParaRPr lang="en-US" sz="2800" dirty="0"/>
          </a:p>
        </p:txBody>
      </p:sp>
    </p:spTree>
    <p:extLst>
      <p:ext uri="{BB962C8B-B14F-4D97-AF65-F5344CB8AC3E}">
        <p14:creationId xmlns:p14="http://schemas.microsoft.com/office/powerpoint/2010/main" val="1365939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179512" y="404664"/>
                <a:ext cx="8712967" cy="6394956"/>
              </a:xfrm>
              <a:prstGeom prst="rect">
                <a:avLst/>
              </a:prstGeom>
            </p:spPr>
            <p:txBody>
              <a:bodyPr wrap="square">
                <a:spAutoFit/>
              </a:bodyPr>
              <a:lstStyle/>
              <a:p>
                <a:pPr lvl="0"/>
                <a:r>
                  <a:rPr lang="ar-EG" sz="2800" b="1" u="sng" dirty="0" smtClean="0">
                    <a:solidFill>
                      <a:srgbClr val="0070C0"/>
                    </a:solidFill>
                  </a:rPr>
                  <a:t>2- رفع </a:t>
                </a:r>
                <a:r>
                  <a:rPr lang="ar-EG" sz="2800" b="1" u="sng" dirty="0">
                    <a:solidFill>
                      <a:srgbClr val="0070C0"/>
                    </a:solidFill>
                  </a:rPr>
                  <a:t>مقدار الماء </a:t>
                </a:r>
                <a:r>
                  <a:rPr lang="ar-EG" sz="2800" b="1" u="sng" dirty="0" smtClean="0">
                    <a:solidFill>
                      <a:srgbClr val="0070C0"/>
                    </a:solidFill>
                  </a:rPr>
                  <a:t>للسعة </a:t>
                </a:r>
                <a:r>
                  <a:rPr lang="ar-EG" sz="2800" b="1" u="sng" dirty="0">
                    <a:solidFill>
                      <a:srgbClr val="0070C0"/>
                    </a:solidFill>
                  </a:rPr>
                  <a:t>الحقلية بعد استنفاذ </a:t>
                </a:r>
                <a:r>
                  <a:rPr lang="ar-EG" sz="2800" b="1" u="sng" dirty="0" smtClean="0">
                    <a:solidFill>
                      <a:srgbClr val="0070C0"/>
                    </a:solidFill>
                  </a:rPr>
                  <a:t>جزء من </a:t>
                </a:r>
                <a:r>
                  <a:rPr lang="ar-EG" sz="2800" b="1" u="sng" dirty="0">
                    <a:solidFill>
                      <a:srgbClr val="0070C0"/>
                    </a:solidFill>
                  </a:rPr>
                  <a:t>الماء </a:t>
                </a:r>
                <a:r>
                  <a:rPr lang="ar-EG" sz="2800" b="1" u="sng" dirty="0" smtClean="0">
                    <a:solidFill>
                      <a:srgbClr val="0070C0"/>
                    </a:solidFill>
                  </a:rPr>
                  <a:t>الميسر</a:t>
                </a:r>
                <a:endParaRPr lang="en-US" sz="2800" dirty="0">
                  <a:solidFill>
                    <a:srgbClr val="0070C0"/>
                  </a:solidFill>
                </a:endParaRPr>
              </a:p>
              <a:p>
                <a:r>
                  <a:rPr lang="ar-SA" sz="2800" dirty="0"/>
                  <a:t>لقد حدث تحسين لطريقة دراسة العلاقة بين كمية المحصول بمقادير الماء المضافة على فترات بتحديد مقادير الماء المضافة فى الرى على اساس نقص الماء بالارض</a:t>
                </a:r>
                <a:endParaRPr lang="en-US" sz="2800" dirty="0"/>
              </a:p>
              <a:p>
                <a:r>
                  <a:rPr lang="ar-SA" sz="2800" dirty="0"/>
                  <a:t>ينبغى فى هذه الطريقة تحديد السعة الحقلية والكثافة الظاهرية للطبقات المتتالية لقطاع الارض لحساب نقص رطوبة الارض حسبا للمعادلة </a:t>
                </a:r>
                <a:r>
                  <a:rPr lang="ar-SA" sz="2800" dirty="0" smtClean="0"/>
                  <a:t>التالية</a:t>
                </a:r>
                <a:endParaRPr lang="en-US" sz="2800" dirty="0"/>
              </a:p>
              <a:p>
                <a:r>
                  <a:rPr lang="ar-EG" sz="2800" dirty="0" smtClean="0">
                    <a:solidFill>
                      <a:srgbClr val="0070C0"/>
                    </a:solidFill>
                  </a:rPr>
                  <a:t>مقدار نقص الرطوبة بقطاع </a:t>
                </a:r>
                <a:r>
                  <a:rPr lang="ar-EG" sz="2800" dirty="0">
                    <a:solidFill>
                      <a:srgbClr val="0070C0"/>
                    </a:solidFill>
                  </a:rPr>
                  <a:t>الارض </a:t>
                </a:r>
                <a:r>
                  <a:rPr lang="ar-EG" sz="2800" dirty="0" smtClean="0">
                    <a:solidFill>
                      <a:srgbClr val="0070C0"/>
                    </a:solidFill>
                  </a:rPr>
                  <a:t>=</a:t>
                </a:r>
                <a14:m>
                  <m:oMath xmlns:m="http://schemas.openxmlformats.org/officeDocument/2006/math">
                    <m:f>
                      <m:fPr>
                        <m:ctrlPr>
                          <a:rPr lang="en-US" sz="2800" i="1">
                            <a:solidFill>
                              <a:srgbClr val="0070C0"/>
                            </a:solidFill>
                            <a:latin typeface="Cambria Math"/>
                          </a:rPr>
                        </m:ctrlPr>
                      </m:fPr>
                      <m:num>
                        <m:r>
                          <a:rPr lang="ar-EG" sz="2800">
                            <a:solidFill>
                              <a:srgbClr val="0070C0"/>
                            </a:solidFill>
                            <a:latin typeface="Cambria Math"/>
                          </a:rPr>
                          <m:t>للرطوبة</m:t>
                        </m:r>
                        <m:r>
                          <a:rPr lang="ar-EG" sz="2800">
                            <a:solidFill>
                              <a:srgbClr val="0070C0"/>
                            </a:solidFill>
                            <a:latin typeface="Cambria Math"/>
                          </a:rPr>
                          <m:t> </m:t>
                        </m:r>
                        <m:r>
                          <a:rPr lang="ar-EG" sz="2800">
                            <a:solidFill>
                              <a:srgbClr val="0070C0"/>
                            </a:solidFill>
                            <a:latin typeface="Cambria Math"/>
                          </a:rPr>
                          <m:t>الحقيقى</m:t>
                        </m:r>
                        <m:r>
                          <a:rPr lang="ar-EG" sz="2800">
                            <a:solidFill>
                              <a:srgbClr val="0070C0"/>
                            </a:solidFill>
                            <a:latin typeface="Cambria Math"/>
                          </a:rPr>
                          <m:t> </m:t>
                        </m:r>
                        <m:r>
                          <a:rPr lang="ar-EG" sz="2800">
                            <a:solidFill>
                              <a:srgbClr val="0070C0"/>
                            </a:solidFill>
                            <a:latin typeface="Cambria Math"/>
                          </a:rPr>
                          <m:t>المحتوى</m:t>
                        </m:r>
                        <m:r>
                          <a:rPr lang="ar-EG" sz="2800">
                            <a:solidFill>
                              <a:srgbClr val="0070C0"/>
                            </a:solidFill>
                            <a:latin typeface="Cambria Math"/>
                          </a:rPr>
                          <m:t> </m:t>
                        </m:r>
                        <m:r>
                          <a:rPr lang="ar-EG" sz="2800">
                            <a:solidFill>
                              <a:srgbClr val="0070C0"/>
                            </a:solidFill>
                            <a:latin typeface="Cambria Math"/>
                          </a:rPr>
                          <m:t>نسبة</m:t>
                        </m:r>
                        <m:r>
                          <a:rPr lang="en-US" sz="2800" i="1">
                            <a:solidFill>
                              <a:srgbClr val="0070C0"/>
                            </a:solidFill>
                            <a:latin typeface="Cambria Math"/>
                          </a:rPr>
                          <m:t>−</m:t>
                        </m:r>
                        <m:r>
                          <a:rPr lang="ar-EG" sz="2800">
                            <a:solidFill>
                              <a:srgbClr val="0070C0"/>
                            </a:solidFill>
                            <a:latin typeface="Cambria Math"/>
                          </a:rPr>
                          <m:t>الحقلية</m:t>
                        </m:r>
                        <m:r>
                          <a:rPr lang="ar-EG" sz="2800">
                            <a:solidFill>
                              <a:srgbClr val="0070C0"/>
                            </a:solidFill>
                            <a:latin typeface="Cambria Math"/>
                          </a:rPr>
                          <m:t> </m:t>
                        </m:r>
                        <m:r>
                          <a:rPr lang="ar-EG" sz="2800">
                            <a:solidFill>
                              <a:srgbClr val="0070C0"/>
                            </a:solidFill>
                            <a:latin typeface="Cambria Math"/>
                          </a:rPr>
                          <m:t>السعة</m:t>
                        </m:r>
                        <m:r>
                          <a:rPr lang="ar-EG" sz="2800">
                            <a:solidFill>
                              <a:srgbClr val="0070C0"/>
                            </a:solidFill>
                            <a:latin typeface="Cambria Math"/>
                          </a:rPr>
                          <m:t> </m:t>
                        </m:r>
                        <m:r>
                          <a:rPr lang="ar-EG" sz="2800">
                            <a:solidFill>
                              <a:srgbClr val="0070C0"/>
                            </a:solidFill>
                            <a:latin typeface="Cambria Math"/>
                          </a:rPr>
                          <m:t>نسبة</m:t>
                        </m:r>
                      </m:num>
                      <m:den>
                        <m:r>
                          <a:rPr lang="en-US" sz="2800" i="1">
                            <a:solidFill>
                              <a:srgbClr val="0070C0"/>
                            </a:solidFill>
                            <a:latin typeface="Cambria Math"/>
                          </a:rPr>
                          <m:t>100</m:t>
                        </m:r>
                      </m:den>
                    </m:f>
                  </m:oMath>
                </a14:m>
                <a:r>
                  <a:rPr lang="ar-EG" sz="2800" dirty="0">
                    <a:solidFill>
                      <a:srgbClr val="0070C0"/>
                    </a:solidFill>
                  </a:rPr>
                  <a:t> (الكثافة الظاهرية </a:t>
                </a:r>
                <a:r>
                  <a:rPr lang="en-US" sz="2800" dirty="0">
                    <a:solidFill>
                      <a:srgbClr val="0070C0"/>
                    </a:solidFill>
                  </a:rPr>
                  <a:t>x </a:t>
                </a:r>
                <a:r>
                  <a:rPr lang="ar-EG" sz="2800" dirty="0">
                    <a:solidFill>
                      <a:srgbClr val="0070C0"/>
                    </a:solidFill>
                  </a:rPr>
                  <a:t>عمق قطاع الارض)</a:t>
                </a:r>
                <a:endParaRPr lang="en-US" sz="2800" dirty="0">
                  <a:solidFill>
                    <a:srgbClr val="0070C0"/>
                  </a:solidFill>
                </a:endParaRPr>
              </a:p>
              <a:p>
                <a:r>
                  <a:rPr lang="ar-SA" sz="2800" dirty="0" smtClean="0"/>
                  <a:t>وتقاس </a:t>
                </a:r>
                <a:r>
                  <a:rPr lang="ar-SA" sz="2800" dirty="0"/>
                  <a:t>درجة استنفاذ رطوبة الارض بعلامات مختلفة مثل نسبة التيسر والتوتر والاجهاد الرطوبى </a:t>
                </a:r>
                <a:endParaRPr lang="en-US" sz="2800" dirty="0"/>
              </a:p>
              <a:p>
                <a:r>
                  <a:rPr lang="ar-SA" sz="2800" dirty="0"/>
                  <a:t>ويمكن اضافة الماء المستنفذ من الارض بدقة لرفع مقدار الماء بالارض الى السعة الحقلية باستخدام </a:t>
                </a:r>
                <a:endParaRPr lang="en-US" sz="2800" dirty="0"/>
              </a:p>
              <a:p>
                <a:r>
                  <a:rPr lang="ar-SA" sz="2800" dirty="0">
                    <a:solidFill>
                      <a:srgbClr val="0070C0"/>
                    </a:solidFill>
                  </a:rPr>
                  <a:t>ا- العدادات المائية                                        ب- الهدارات </a:t>
                </a:r>
                <a:endParaRPr lang="en-US" sz="2800" dirty="0">
                  <a:solidFill>
                    <a:srgbClr val="0070C0"/>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179512" y="404664"/>
                <a:ext cx="8712967" cy="6394956"/>
              </a:xfrm>
              <a:prstGeom prst="rect">
                <a:avLst/>
              </a:prstGeom>
              <a:blipFill rotWithShape="1">
                <a:blip r:embed="rId2"/>
                <a:stretch>
                  <a:fillRect l="-2448" t="-1144" r="-1469" b="-1525"/>
                </a:stretch>
              </a:blipFill>
            </p:spPr>
            <p:txBody>
              <a:bodyPr/>
              <a:lstStyle/>
              <a:p>
                <a:r>
                  <a:rPr lang="ar-EG">
                    <a:noFill/>
                  </a:rPr>
                  <a:t> </a:t>
                </a:r>
              </a:p>
            </p:txBody>
          </p:sp>
        </mc:Fallback>
      </mc:AlternateContent>
    </p:spTree>
    <p:extLst>
      <p:ext uri="{BB962C8B-B14F-4D97-AF65-F5344CB8AC3E}">
        <p14:creationId xmlns:p14="http://schemas.microsoft.com/office/powerpoint/2010/main" val="1365939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620688"/>
            <a:ext cx="8496944" cy="4708981"/>
          </a:xfrm>
          <a:prstGeom prst="rect">
            <a:avLst/>
          </a:prstGeom>
        </p:spPr>
        <p:txBody>
          <a:bodyPr wrap="square">
            <a:spAutoFit/>
          </a:bodyPr>
          <a:lstStyle/>
          <a:p>
            <a:r>
              <a:rPr lang="ar-EG" sz="4000" b="1" u="sng" dirty="0"/>
              <a:t>ثانيا : طرق الحساب بمعادلات عملية </a:t>
            </a:r>
            <a:endParaRPr lang="ar-EG" sz="4000" b="1" u="sng" dirty="0" smtClean="0"/>
          </a:p>
          <a:p>
            <a:endParaRPr lang="ar-EG" sz="4000" b="1" u="sng" dirty="0"/>
          </a:p>
          <a:p>
            <a:r>
              <a:rPr lang="ar-EG" sz="3600" b="1" u="sng" dirty="0">
                <a:solidFill>
                  <a:srgbClr val="FF0000"/>
                </a:solidFill>
              </a:rPr>
              <a:t>طريقة ثورنثويت </a:t>
            </a:r>
            <a:r>
              <a:rPr lang="en-US" sz="3600" b="1" u="sng" dirty="0" err="1">
                <a:solidFill>
                  <a:srgbClr val="FF0000"/>
                </a:solidFill>
              </a:rPr>
              <a:t>Thornthwaite</a:t>
            </a:r>
            <a:r>
              <a:rPr lang="en-US" sz="3600" b="1" u="sng" dirty="0">
                <a:solidFill>
                  <a:srgbClr val="FF0000"/>
                </a:solidFill>
              </a:rPr>
              <a:t> method   </a:t>
            </a:r>
            <a:endParaRPr lang="en-US" sz="3600" dirty="0">
              <a:solidFill>
                <a:srgbClr val="FF0000"/>
              </a:solidFill>
            </a:endParaRPr>
          </a:p>
          <a:p>
            <a:endParaRPr lang="ar-EG" sz="3600" b="1" u="sng" dirty="0" smtClean="0">
              <a:solidFill>
                <a:srgbClr val="FF0000"/>
              </a:solidFill>
            </a:endParaRPr>
          </a:p>
          <a:p>
            <a:r>
              <a:rPr lang="ar-EG" sz="3600" b="1" u="sng" dirty="0" smtClean="0">
                <a:solidFill>
                  <a:srgbClr val="FF0000"/>
                </a:solidFill>
              </a:rPr>
              <a:t>طريقة </a:t>
            </a:r>
            <a:r>
              <a:rPr lang="ar-EG" sz="3600" b="1" u="sng" dirty="0">
                <a:solidFill>
                  <a:srgbClr val="FF0000"/>
                </a:solidFill>
              </a:rPr>
              <a:t>بلانى وكريدل :</a:t>
            </a:r>
            <a:r>
              <a:rPr lang="en-US" sz="3600" b="1" u="sng" dirty="0" err="1">
                <a:solidFill>
                  <a:srgbClr val="FF0000"/>
                </a:solidFill>
              </a:rPr>
              <a:t>Blaney</a:t>
            </a:r>
            <a:r>
              <a:rPr lang="en-US" sz="3600" b="1" u="sng" dirty="0">
                <a:solidFill>
                  <a:srgbClr val="FF0000"/>
                </a:solidFill>
              </a:rPr>
              <a:t> – </a:t>
            </a:r>
            <a:r>
              <a:rPr lang="en-US" sz="3600" b="1" u="sng" dirty="0" err="1">
                <a:solidFill>
                  <a:srgbClr val="FF0000"/>
                </a:solidFill>
              </a:rPr>
              <a:t>Criddle</a:t>
            </a:r>
            <a:r>
              <a:rPr lang="en-US" sz="3600" b="1" u="sng" dirty="0">
                <a:solidFill>
                  <a:srgbClr val="FF0000"/>
                </a:solidFill>
              </a:rPr>
              <a:t> method </a:t>
            </a:r>
            <a:endParaRPr lang="en-US" sz="3600" dirty="0">
              <a:solidFill>
                <a:srgbClr val="FF0000"/>
              </a:solidFill>
            </a:endParaRPr>
          </a:p>
          <a:p>
            <a:endParaRPr lang="ar-EG" sz="3600" b="1" u="sng" dirty="0" smtClean="0">
              <a:solidFill>
                <a:srgbClr val="FF0000"/>
              </a:solidFill>
            </a:endParaRPr>
          </a:p>
          <a:p>
            <a:r>
              <a:rPr lang="ar-EG" sz="3600" b="1" u="sng" dirty="0" smtClean="0">
                <a:solidFill>
                  <a:srgbClr val="FF0000"/>
                </a:solidFill>
              </a:rPr>
              <a:t>طريقة </a:t>
            </a:r>
            <a:r>
              <a:rPr lang="ar-EG" sz="3600" b="1" u="sng" dirty="0">
                <a:solidFill>
                  <a:srgbClr val="FF0000"/>
                </a:solidFill>
              </a:rPr>
              <a:t>بنمان </a:t>
            </a:r>
            <a:r>
              <a:rPr lang="ar-EG" sz="3600" b="1" u="sng" dirty="0" smtClean="0">
                <a:solidFill>
                  <a:srgbClr val="FF0000"/>
                </a:solidFill>
              </a:rPr>
              <a:t> </a:t>
            </a:r>
            <a:r>
              <a:rPr lang="en-US" sz="3600" b="1" u="sng" dirty="0" smtClean="0">
                <a:solidFill>
                  <a:srgbClr val="FF0000"/>
                </a:solidFill>
              </a:rPr>
              <a:t>Penman method</a:t>
            </a:r>
            <a:endParaRPr lang="en-US" sz="3600" dirty="0">
              <a:solidFill>
                <a:srgbClr val="FF0000"/>
              </a:solidFill>
            </a:endParaRPr>
          </a:p>
          <a:p>
            <a:endParaRPr lang="ar-EG" sz="4000" b="1" u="sng" dirty="0"/>
          </a:p>
        </p:txBody>
      </p:sp>
    </p:spTree>
    <p:extLst>
      <p:ext uri="{BB962C8B-B14F-4D97-AF65-F5344CB8AC3E}">
        <p14:creationId xmlns:p14="http://schemas.microsoft.com/office/powerpoint/2010/main" val="1365939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7321368"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59832" y="5590480"/>
            <a:ext cx="4110421" cy="923330"/>
          </a:xfrm>
          <a:prstGeom prst="rect">
            <a:avLst/>
          </a:prstGeom>
        </p:spPr>
        <p:txBody>
          <a:bodyPr wrap="none">
            <a:spAutoFit/>
          </a:bodyPr>
          <a:lstStyle/>
          <a:p>
            <a:r>
              <a:rPr lang="ar-EG" sz="5400" dirty="0">
                <a:solidFill>
                  <a:srgbClr val="FF0000"/>
                </a:solidFill>
              </a:rPr>
              <a:t>وعاء قياس البخر </a:t>
            </a:r>
          </a:p>
        </p:txBody>
      </p:sp>
    </p:spTree>
    <p:extLst>
      <p:ext uri="{BB962C8B-B14F-4D97-AF65-F5344CB8AC3E}">
        <p14:creationId xmlns:p14="http://schemas.microsoft.com/office/powerpoint/2010/main" val="420931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040" y="188640"/>
            <a:ext cx="8640960" cy="4320479"/>
          </a:xfrm>
        </p:spPr>
        <p:txBody>
          <a:bodyPr>
            <a:noAutofit/>
          </a:bodyPr>
          <a:lstStyle/>
          <a:p>
            <a:r>
              <a:rPr lang="ar-SA" sz="2800" u="sng" dirty="0">
                <a:solidFill>
                  <a:srgbClr val="FF0000"/>
                </a:solidFill>
              </a:rPr>
              <a:t>الاستهلاك المائى للمحصول</a:t>
            </a:r>
            <a:r>
              <a:rPr lang="ar-SA" sz="2800" dirty="0">
                <a:solidFill>
                  <a:srgbClr val="FF0000"/>
                </a:solidFill>
              </a:rPr>
              <a:t> </a:t>
            </a:r>
            <a:r>
              <a:rPr lang="ar-EG" sz="2800" dirty="0" smtClean="0"/>
              <a:t/>
            </a:r>
            <a:br>
              <a:rPr lang="ar-EG" sz="2800" dirty="0" smtClean="0"/>
            </a:br>
            <a:r>
              <a:rPr lang="ar-SA" sz="2800" dirty="0" smtClean="0"/>
              <a:t>مقدار </a:t>
            </a:r>
            <a:r>
              <a:rPr lang="ar-SA" sz="2800" dirty="0"/>
              <a:t>الماء المفقود من اسطح النباتات والارض النامية عليها بالاضافة الى مقدار ما يحجز من ماء </a:t>
            </a:r>
            <a:r>
              <a:rPr lang="ar-SA" sz="2800" dirty="0" smtClean="0"/>
              <a:t>بالنباتات</a:t>
            </a:r>
            <a:r>
              <a:rPr lang="en-US" sz="2800" dirty="0" smtClean="0"/>
              <a:t/>
            </a:r>
            <a:br>
              <a:rPr lang="en-US" sz="2800" dirty="0" smtClean="0"/>
            </a:br>
            <a:r>
              <a:rPr lang="ar-SA" sz="2800" dirty="0" smtClean="0"/>
              <a:t>يعبر </a:t>
            </a:r>
            <a:r>
              <a:rPr lang="ar-SA" sz="2800" dirty="0"/>
              <a:t>عنه </a:t>
            </a:r>
            <a:r>
              <a:rPr lang="ar-SA" sz="2800" dirty="0" smtClean="0"/>
              <a:t>بارتفاع </a:t>
            </a:r>
            <a:r>
              <a:rPr lang="ar-SA" sz="2800" dirty="0"/>
              <a:t>الماء بالوحدات </a:t>
            </a:r>
            <a:r>
              <a:rPr lang="ar-SA" sz="2800" dirty="0" smtClean="0"/>
              <a:t>الملليمترات </a:t>
            </a:r>
            <a:r>
              <a:rPr lang="ar-EG" sz="2800" dirty="0" smtClean="0"/>
              <a:t>او </a:t>
            </a:r>
            <a:r>
              <a:rPr lang="ar-SA" sz="2800" dirty="0" smtClean="0"/>
              <a:t>بالامتار </a:t>
            </a:r>
            <a:r>
              <a:rPr lang="ar-SA" sz="2800" dirty="0"/>
              <a:t>المكعبة بالفدان </a:t>
            </a:r>
            <a:r>
              <a:rPr lang="en-US" sz="2800" dirty="0"/>
              <a:t/>
            </a:r>
            <a:br>
              <a:rPr lang="en-US" sz="2800" dirty="0"/>
            </a:br>
            <a:r>
              <a:rPr lang="ar-SA" sz="2800" dirty="0"/>
              <a:t>يفيد الاستهلاك المائى فى حساب الاحتياج المائى </a:t>
            </a:r>
            <a:r>
              <a:rPr lang="en-US" sz="2800" dirty="0">
                <a:solidFill>
                  <a:srgbClr val="0070C0"/>
                </a:solidFill>
              </a:rPr>
              <a:t>consumptive use </a:t>
            </a:r>
            <a:r>
              <a:rPr lang="ar-SA" sz="2800" dirty="0">
                <a:solidFill>
                  <a:srgbClr val="0070C0"/>
                </a:solidFill>
              </a:rPr>
              <a:t> </a:t>
            </a:r>
            <a:r>
              <a:rPr lang="ar-SA" sz="2800" dirty="0"/>
              <a:t>او المقنن المائى </a:t>
            </a:r>
            <a:r>
              <a:rPr lang="ar-SA" sz="2800" dirty="0" smtClean="0"/>
              <a:t>ويساوى </a:t>
            </a:r>
            <a:r>
              <a:rPr lang="ar-SA" sz="2800" dirty="0"/>
              <a:t>مقدار النتح والتبخير </a:t>
            </a:r>
            <a:r>
              <a:rPr lang="en-US" sz="2800" dirty="0">
                <a:solidFill>
                  <a:srgbClr val="0070C0"/>
                </a:solidFill>
              </a:rPr>
              <a:t>Evapotranspiration</a:t>
            </a:r>
            <a:r>
              <a:rPr lang="ar-SA" sz="2800" dirty="0"/>
              <a:t> </a:t>
            </a:r>
            <a:r>
              <a:rPr lang="ar-EG" sz="2800" dirty="0" smtClean="0"/>
              <a:t> </a:t>
            </a:r>
            <a:r>
              <a:rPr lang="ar-EG" sz="2800" dirty="0"/>
              <a:t/>
            </a:r>
            <a:br>
              <a:rPr lang="ar-EG" sz="2800" dirty="0"/>
            </a:br>
            <a:r>
              <a:rPr lang="ar-EG" sz="2800" dirty="0" smtClean="0">
                <a:solidFill>
                  <a:srgbClr val="FF0000"/>
                </a:solidFill>
              </a:rPr>
              <a:t>وهو </a:t>
            </a:r>
            <a:r>
              <a:rPr lang="ar-SA" sz="2800" dirty="0" smtClean="0">
                <a:solidFill>
                  <a:srgbClr val="FF0000"/>
                </a:solidFill>
              </a:rPr>
              <a:t>مقدار </a:t>
            </a:r>
            <a:r>
              <a:rPr lang="ar-SA" sz="2800" dirty="0">
                <a:solidFill>
                  <a:srgbClr val="FF0000"/>
                </a:solidFill>
              </a:rPr>
              <a:t>الماء المفقود عن طريق النتح والتبخير من الاسطح الخارجية للنباتات والارض حيث يتجمع ماء المطر والندى والادماع </a:t>
            </a:r>
            <a:endParaRPr lang="en-US" sz="28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581129"/>
            <a:ext cx="8568952" cy="208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409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60648"/>
            <a:ext cx="8640960" cy="6336704"/>
          </a:xfrm>
        </p:spPr>
        <p:txBody>
          <a:bodyPr>
            <a:noAutofit/>
          </a:bodyPr>
          <a:lstStyle/>
          <a:p>
            <a:r>
              <a:rPr lang="ar-EG" sz="3600" u="sng" dirty="0" smtClean="0">
                <a:solidFill>
                  <a:srgbClr val="FF0000"/>
                </a:solidFill>
              </a:rPr>
              <a:t>الفرق </a:t>
            </a:r>
            <a:r>
              <a:rPr lang="ar-SA" sz="3600" u="sng" dirty="0" smtClean="0">
                <a:solidFill>
                  <a:srgbClr val="FF0000"/>
                </a:solidFill>
              </a:rPr>
              <a:t>بين </a:t>
            </a:r>
            <a:r>
              <a:rPr lang="ar-SA" sz="3600" u="sng" dirty="0">
                <a:solidFill>
                  <a:srgbClr val="FF0000"/>
                </a:solidFill>
              </a:rPr>
              <a:t>الاصطلاحين </a:t>
            </a:r>
            <a:r>
              <a:rPr lang="ar-EG" sz="3600" u="sng" dirty="0" smtClean="0">
                <a:solidFill>
                  <a:srgbClr val="FF0000"/>
                </a:solidFill>
              </a:rPr>
              <a:t/>
            </a:r>
            <a:br>
              <a:rPr lang="ar-EG" sz="3600" u="sng" dirty="0" smtClean="0">
                <a:solidFill>
                  <a:srgbClr val="FF0000"/>
                </a:solidFill>
              </a:rPr>
            </a:br>
            <a:r>
              <a:rPr lang="ar-SA" sz="3600" u="sng" dirty="0" smtClean="0">
                <a:solidFill>
                  <a:srgbClr val="FF0000"/>
                </a:solidFill>
              </a:rPr>
              <a:t>النتح </a:t>
            </a:r>
            <a:r>
              <a:rPr lang="ar-SA" sz="3600" u="sng" dirty="0">
                <a:solidFill>
                  <a:srgbClr val="FF0000"/>
                </a:solidFill>
              </a:rPr>
              <a:t>والتبخير من جهة والاستهلاك المائى من جهة </a:t>
            </a:r>
            <a:r>
              <a:rPr lang="ar-SA" sz="3600" u="sng" dirty="0" smtClean="0">
                <a:solidFill>
                  <a:srgbClr val="FF0000"/>
                </a:solidFill>
              </a:rPr>
              <a:t>اخرى</a:t>
            </a:r>
            <a:r>
              <a:rPr lang="ar-EG" sz="2800" dirty="0" smtClean="0"/>
              <a:t/>
            </a:r>
            <a:br>
              <a:rPr lang="ar-EG" sz="2800" dirty="0" smtClean="0"/>
            </a:br>
            <a:r>
              <a:rPr lang="ar-EG" sz="2800" dirty="0"/>
              <a:t/>
            </a:r>
            <a:br>
              <a:rPr lang="ar-EG" sz="2800" dirty="0"/>
            </a:br>
            <a:r>
              <a:rPr lang="ar-SA" sz="2800" dirty="0" smtClean="0"/>
              <a:t>يتحدد </a:t>
            </a:r>
            <a:r>
              <a:rPr lang="ar-SA" sz="2800" dirty="0"/>
              <a:t>الفارق بينهما فى مقدار الماء المحتجز بانسجة النباتات حيث </a:t>
            </a:r>
            <a:r>
              <a:rPr lang="ar-SA" sz="2800" dirty="0" smtClean="0"/>
              <a:t>يتم</a:t>
            </a:r>
            <a:r>
              <a:rPr lang="ar-EG" sz="2800" dirty="0" smtClean="0"/>
              <a:t> </a:t>
            </a:r>
            <a:r>
              <a:rPr lang="ar-SA" sz="2800" dirty="0" smtClean="0"/>
              <a:t>حسابه </a:t>
            </a:r>
            <a:r>
              <a:rPr lang="ar-SA" sz="2800" dirty="0"/>
              <a:t>فى الاستهلاك المائى دون حساب النتح والتبخير </a:t>
            </a:r>
            <a:r>
              <a:rPr lang="ar-EG" sz="2800" dirty="0" smtClean="0"/>
              <a:t/>
            </a:r>
            <a:br>
              <a:rPr lang="ar-EG" sz="2800" dirty="0" smtClean="0"/>
            </a:br>
            <a:r>
              <a:rPr lang="ar-EG" sz="2800" dirty="0"/>
              <a:t/>
            </a:r>
            <a:br>
              <a:rPr lang="ar-EG" sz="2800" dirty="0"/>
            </a:br>
            <a:r>
              <a:rPr lang="ar-SA" sz="2800" dirty="0" smtClean="0"/>
              <a:t>مقدار </a:t>
            </a:r>
            <a:r>
              <a:rPr lang="ar-SA" sz="2800" dirty="0"/>
              <a:t>الماء المحتجز فى انسجة المحصول لا تتجاوز 1% من الماء المفقود اثناء موسم النمو لهذا فالخلاف فى مقدار الماء بين الاستهلاك المائى والنتح والتبخير بسيط الامر الذى يرى معه الباحثين </a:t>
            </a:r>
            <a:r>
              <a:rPr lang="ar-SA" sz="2800" dirty="0" smtClean="0"/>
              <a:t>التجاوزعنه</a:t>
            </a:r>
            <a:r>
              <a:rPr lang="ar-EG" sz="2800" dirty="0" smtClean="0"/>
              <a:t/>
            </a:r>
            <a:br>
              <a:rPr lang="ar-EG" sz="2800" dirty="0" smtClean="0"/>
            </a:br>
            <a:r>
              <a:rPr lang="ar-SA" sz="2800" dirty="0" smtClean="0"/>
              <a:t> </a:t>
            </a:r>
            <a:r>
              <a:rPr lang="en-US" sz="2800" dirty="0"/>
              <a:t/>
            </a:r>
            <a:br>
              <a:rPr lang="en-US" sz="2800" dirty="0"/>
            </a:br>
            <a:r>
              <a:rPr lang="ar-SA" sz="2800" dirty="0"/>
              <a:t>كان يقصد بالاحتياج المائى للمحصول فى اوائل القرن الماضى مقدار الماء اللازم لانتاج وحدة بالوزن من المادة الجافة </a:t>
            </a:r>
            <a:r>
              <a:rPr lang="ar-EG" sz="2800" dirty="0"/>
              <a:t/>
            </a:r>
            <a:br>
              <a:rPr lang="ar-EG" sz="2800" dirty="0"/>
            </a:br>
            <a:r>
              <a:rPr lang="ar-EG" sz="2800" dirty="0" smtClean="0"/>
              <a:t/>
            </a:r>
            <a:br>
              <a:rPr lang="ar-EG" sz="2800" dirty="0" smtClean="0"/>
            </a:br>
            <a:r>
              <a:rPr lang="ar-SA" sz="2800" dirty="0" smtClean="0"/>
              <a:t>يلزم </a:t>
            </a:r>
            <a:r>
              <a:rPr lang="ar-SA" sz="2800" dirty="0"/>
              <a:t>الذرة الرفيعة 32 جم والكتان 905 جم من الماء لتكوين جم واحد من المادة الجافة </a:t>
            </a:r>
            <a:endParaRPr lang="ar-EG" sz="2800" dirty="0"/>
          </a:p>
        </p:txBody>
      </p:sp>
    </p:spTree>
    <p:extLst>
      <p:ext uri="{BB962C8B-B14F-4D97-AF65-F5344CB8AC3E}">
        <p14:creationId xmlns:p14="http://schemas.microsoft.com/office/powerpoint/2010/main" val="4111409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89833"/>
            <a:ext cx="8458697" cy="568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98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0723"/>
            <a:ext cx="8582603" cy="59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02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120" y="260648"/>
            <a:ext cx="8496944" cy="5940088"/>
          </a:xfrm>
          <a:prstGeom prst="rect">
            <a:avLst/>
          </a:prstGeom>
        </p:spPr>
        <p:txBody>
          <a:bodyPr wrap="square">
            <a:spAutoFit/>
          </a:bodyPr>
          <a:lstStyle/>
          <a:p>
            <a:pPr algn="ctr"/>
            <a:r>
              <a:rPr lang="ar-EG" sz="3600" b="1" u="sng" dirty="0">
                <a:solidFill>
                  <a:srgbClr val="FF0000"/>
                </a:solidFill>
              </a:rPr>
              <a:t>العوامل التى تؤثر على الاستهلاك المائى</a:t>
            </a:r>
            <a:r>
              <a:rPr lang="ar-EG" sz="3600" b="1" u="sng" dirty="0" smtClean="0">
                <a:solidFill>
                  <a:srgbClr val="FF0000"/>
                </a:solidFill>
              </a:rPr>
              <a:t>:-</a:t>
            </a:r>
          </a:p>
          <a:p>
            <a:pPr algn="ctr"/>
            <a:endParaRPr lang="en-US" sz="3600" dirty="0">
              <a:solidFill>
                <a:srgbClr val="FF0000"/>
              </a:solidFill>
            </a:endParaRPr>
          </a:p>
          <a:p>
            <a:pPr lvl="0"/>
            <a:r>
              <a:rPr lang="ar-EG" sz="2800" b="1" u="sng" dirty="0">
                <a:solidFill>
                  <a:srgbClr val="0070C0"/>
                </a:solidFill>
              </a:rPr>
              <a:t>عوامل بيئية:-</a:t>
            </a:r>
            <a:endParaRPr lang="en-US" sz="2800" dirty="0">
              <a:solidFill>
                <a:srgbClr val="0070C0"/>
              </a:solidFill>
            </a:endParaRPr>
          </a:p>
          <a:p>
            <a:r>
              <a:rPr lang="ar-EG" sz="2800" b="1" u="sng" dirty="0"/>
              <a:t>1-العوامل المناخية</a:t>
            </a:r>
            <a:endParaRPr lang="en-US" sz="2800" dirty="0"/>
          </a:p>
          <a:p>
            <a:r>
              <a:rPr lang="ar-EG" sz="2800" u="sng" dirty="0">
                <a:solidFill>
                  <a:srgbClr val="0070C0"/>
                </a:solidFill>
              </a:rPr>
              <a:t>درجة الحرارة:</a:t>
            </a:r>
            <a:r>
              <a:rPr lang="ar-EG" sz="2800" dirty="0">
                <a:solidFill>
                  <a:srgbClr val="0070C0"/>
                </a:solidFill>
              </a:rPr>
              <a:t> </a:t>
            </a:r>
            <a:r>
              <a:rPr lang="ar-EG" sz="2800" dirty="0"/>
              <a:t>كلما زادت الحرارة كلما زاد الاستهلاك المائى</a:t>
            </a:r>
            <a:endParaRPr lang="en-US" sz="2800" dirty="0"/>
          </a:p>
          <a:p>
            <a:r>
              <a:rPr lang="ar-EG" sz="2800" u="sng" dirty="0">
                <a:solidFill>
                  <a:srgbClr val="0070C0"/>
                </a:solidFill>
              </a:rPr>
              <a:t>درجة الرطوبة:</a:t>
            </a:r>
            <a:r>
              <a:rPr lang="ar-EG" sz="2800" dirty="0">
                <a:solidFill>
                  <a:srgbClr val="0070C0"/>
                </a:solidFill>
              </a:rPr>
              <a:t> </a:t>
            </a:r>
            <a:r>
              <a:rPr lang="ar-EG" sz="2800" dirty="0"/>
              <a:t>كلما زادت نسبة الرطوبة كلما قل الاستهلاك المائى</a:t>
            </a:r>
            <a:endParaRPr lang="en-US" sz="2800" dirty="0"/>
          </a:p>
          <a:p>
            <a:r>
              <a:rPr lang="ar-EG" sz="2800" u="sng" dirty="0" smtClean="0">
                <a:solidFill>
                  <a:srgbClr val="0070C0"/>
                </a:solidFill>
              </a:rPr>
              <a:t>سرعة </a:t>
            </a:r>
            <a:r>
              <a:rPr lang="ar-EG" sz="2800" u="sng" dirty="0">
                <a:solidFill>
                  <a:srgbClr val="0070C0"/>
                </a:solidFill>
              </a:rPr>
              <a:t>الرياح:</a:t>
            </a:r>
            <a:r>
              <a:rPr lang="ar-EG" sz="2800" dirty="0">
                <a:solidFill>
                  <a:srgbClr val="0070C0"/>
                </a:solidFill>
              </a:rPr>
              <a:t> </a:t>
            </a:r>
            <a:r>
              <a:rPr lang="ar-EG" sz="2800" dirty="0"/>
              <a:t>كلما زادت سرعة الرياح كلما زاد الاستهلاك المائى</a:t>
            </a:r>
            <a:endParaRPr lang="en-US" sz="2800" dirty="0"/>
          </a:p>
          <a:p>
            <a:r>
              <a:rPr lang="ar-EG" sz="2800" u="sng" dirty="0" smtClean="0">
                <a:solidFill>
                  <a:srgbClr val="0070C0"/>
                </a:solidFill>
              </a:rPr>
              <a:t>الاضاءة:</a:t>
            </a:r>
            <a:r>
              <a:rPr lang="ar-EG" sz="2800" dirty="0" smtClean="0">
                <a:solidFill>
                  <a:srgbClr val="0070C0"/>
                </a:solidFill>
              </a:rPr>
              <a:t> </a:t>
            </a:r>
            <a:r>
              <a:rPr lang="ar-EG" sz="2800" dirty="0"/>
              <a:t>كلما زادت </a:t>
            </a:r>
            <a:r>
              <a:rPr lang="ar-EG" sz="2800" dirty="0" smtClean="0"/>
              <a:t>كمية الاضاءة </a:t>
            </a:r>
            <a:r>
              <a:rPr lang="ar-EG" sz="2800" dirty="0"/>
              <a:t>كلما زاد الاستهلاك </a:t>
            </a:r>
            <a:r>
              <a:rPr lang="ar-EG" sz="2800" dirty="0" smtClean="0"/>
              <a:t>المائى</a:t>
            </a:r>
          </a:p>
          <a:p>
            <a:endParaRPr lang="en-US" sz="2800" dirty="0"/>
          </a:p>
          <a:p>
            <a:r>
              <a:rPr lang="ar-EG" sz="2800" b="1" u="sng" dirty="0"/>
              <a:t>2-عوامل متعلقة بالتربة والمياه:-</a:t>
            </a:r>
            <a:endParaRPr lang="en-US" sz="2800" dirty="0"/>
          </a:p>
          <a:p>
            <a:r>
              <a:rPr lang="ar-EG" sz="2800" dirty="0" smtClean="0">
                <a:solidFill>
                  <a:srgbClr val="0070C0"/>
                </a:solidFill>
              </a:rPr>
              <a:t>قوام </a:t>
            </a:r>
            <a:r>
              <a:rPr lang="ar-EG" sz="2800" dirty="0">
                <a:solidFill>
                  <a:srgbClr val="0070C0"/>
                </a:solidFill>
              </a:rPr>
              <a:t>وبناء التربة - المادة العضوية - مستوى الماء الارضى </a:t>
            </a:r>
            <a:r>
              <a:rPr lang="ar-EG" sz="2800" dirty="0">
                <a:solidFill>
                  <a:srgbClr val="FF0000"/>
                </a:solidFill>
              </a:rPr>
              <a:t>حيث انه </a:t>
            </a:r>
            <a:r>
              <a:rPr lang="ar-EG" sz="2800" dirty="0" smtClean="0">
                <a:solidFill>
                  <a:srgbClr val="FF0000"/>
                </a:solidFill>
              </a:rPr>
              <a:t>كلما </a:t>
            </a:r>
            <a:r>
              <a:rPr lang="ar-EG" sz="2800" dirty="0">
                <a:solidFill>
                  <a:srgbClr val="FF0000"/>
                </a:solidFill>
              </a:rPr>
              <a:t>كان قريب كلما زاد البخر وزاد الاستهلاك المائى </a:t>
            </a:r>
            <a:endParaRPr lang="en-US" sz="2800" dirty="0">
              <a:solidFill>
                <a:srgbClr val="FF0000"/>
              </a:solidFill>
            </a:endParaRPr>
          </a:p>
          <a:p>
            <a:r>
              <a:rPr lang="ar-EG" sz="2800" dirty="0">
                <a:solidFill>
                  <a:srgbClr val="0070C0"/>
                </a:solidFill>
              </a:rPr>
              <a:t>ايضا الملوحة </a:t>
            </a:r>
            <a:r>
              <a:rPr lang="ar-EG" sz="2800" dirty="0" smtClean="0">
                <a:solidFill>
                  <a:srgbClr val="FF0000"/>
                </a:solidFill>
              </a:rPr>
              <a:t>كلما زاد تركيزها </a:t>
            </a:r>
            <a:r>
              <a:rPr lang="ar-EG" sz="2800" dirty="0">
                <a:solidFill>
                  <a:srgbClr val="FF0000"/>
                </a:solidFill>
              </a:rPr>
              <a:t>وكميتها كلما زاد الاستهلاك المائى </a:t>
            </a:r>
            <a:endParaRPr lang="en-US" sz="2800" dirty="0">
              <a:solidFill>
                <a:srgbClr val="FF0000"/>
              </a:solidFill>
            </a:endParaRPr>
          </a:p>
        </p:txBody>
      </p:sp>
    </p:spTree>
    <p:extLst>
      <p:ext uri="{BB962C8B-B14F-4D97-AF65-F5344CB8AC3E}">
        <p14:creationId xmlns:p14="http://schemas.microsoft.com/office/powerpoint/2010/main" val="3250219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620688"/>
            <a:ext cx="8784976" cy="4955203"/>
          </a:xfrm>
          <a:prstGeom prst="rect">
            <a:avLst/>
          </a:prstGeom>
        </p:spPr>
        <p:txBody>
          <a:bodyPr wrap="square">
            <a:spAutoFit/>
          </a:bodyPr>
          <a:lstStyle/>
          <a:p>
            <a:pPr lvl="0"/>
            <a:r>
              <a:rPr lang="ar-EG" sz="2800" b="1" u="sng" dirty="0">
                <a:solidFill>
                  <a:srgbClr val="0070C0"/>
                </a:solidFill>
              </a:rPr>
              <a:t>عوامل نباتية</a:t>
            </a:r>
            <a:r>
              <a:rPr lang="ar-EG" sz="2800" b="1" u="sng" dirty="0" smtClean="0">
                <a:solidFill>
                  <a:srgbClr val="0070C0"/>
                </a:solidFill>
              </a:rPr>
              <a:t>:-</a:t>
            </a:r>
            <a:endParaRPr lang="en-US" sz="2800" dirty="0">
              <a:solidFill>
                <a:srgbClr val="0070C0"/>
              </a:solidFill>
            </a:endParaRPr>
          </a:p>
          <a:p>
            <a:pPr lvl="0"/>
            <a:r>
              <a:rPr lang="ar-EG" sz="3200" dirty="0">
                <a:solidFill>
                  <a:srgbClr val="FF0000"/>
                </a:solidFill>
              </a:rPr>
              <a:t>نوع النبات</a:t>
            </a:r>
            <a:r>
              <a:rPr lang="ar-EG" sz="3200" dirty="0" smtClean="0">
                <a:solidFill>
                  <a:srgbClr val="FF0000"/>
                </a:solidFill>
              </a:rPr>
              <a:t>:- </a:t>
            </a:r>
            <a:r>
              <a:rPr lang="ar-EG" sz="3200" dirty="0" smtClean="0"/>
              <a:t>هناك </a:t>
            </a:r>
            <a:r>
              <a:rPr lang="ar-EG" sz="3200" dirty="0"/>
              <a:t>نباتات تحتاج لكميات كبيرة من </a:t>
            </a:r>
            <a:r>
              <a:rPr lang="ar-EG" sz="3200" dirty="0" smtClean="0"/>
              <a:t>الماءمثل الارز-القصب</a:t>
            </a:r>
            <a:r>
              <a:rPr lang="ar-EG" sz="3200" dirty="0"/>
              <a:t>, </a:t>
            </a:r>
            <a:r>
              <a:rPr lang="ar-EG" sz="3200" dirty="0" smtClean="0"/>
              <a:t>وهناك </a:t>
            </a:r>
            <a:r>
              <a:rPr lang="ar-EG" sz="3200" dirty="0"/>
              <a:t>نباتات تحتاج لكميات قليلة من الماء </a:t>
            </a:r>
            <a:r>
              <a:rPr lang="ar-EG" sz="3200" dirty="0" smtClean="0"/>
              <a:t>مثل الشعير-القمح</a:t>
            </a:r>
            <a:endParaRPr lang="en-US" sz="3200" dirty="0"/>
          </a:p>
          <a:p>
            <a:pPr lvl="0"/>
            <a:r>
              <a:rPr lang="ar-EG" sz="3200" dirty="0">
                <a:solidFill>
                  <a:srgbClr val="FF0000"/>
                </a:solidFill>
              </a:rPr>
              <a:t>موعد الزراعة </a:t>
            </a:r>
            <a:r>
              <a:rPr lang="ar-EG" sz="3200" dirty="0" smtClean="0">
                <a:solidFill>
                  <a:srgbClr val="FF0000"/>
                </a:solidFill>
              </a:rPr>
              <a:t>:- </a:t>
            </a:r>
            <a:r>
              <a:rPr lang="ar-EG" sz="3200" dirty="0" smtClean="0"/>
              <a:t>عند </a:t>
            </a:r>
            <a:r>
              <a:rPr lang="ar-EG" sz="3200" dirty="0"/>
              <a:t>زراعة القمح فى اوائل نوفمبر فاننا نستهلك كمية مياه اكثر</a:t>
            </a:r>
            <a:endParaRPr lang="en-US" sz="3200" dirty="0"/>
          </a:p>
          <a:p>
            <a:pPr lvl="0"/>
            <a:r>
              <a:rPr lang="ar-EG" sz="3200" dirty="0">
                <a:solidFill>
                  <a:srgbClr val="FF0000"/>
                </a:solidFill>
              </a:rPr>
              <a:t>مساحة سطح الورقة:- </a:t>
            </a:r>
            <a:r>
              <a:rPr lang="ar-EG" sz="3200" dirty="0"/>
              <a:t>تختلف من نبات لاخر مثل نبات الذرة الرفيعة يغطى بطبقة شمعية مما يقلل من عملية النتح عكس القمح</a:t>
            </a:r>
            <a:endParaRPr lang="en-US" sz="3200" dirty="0"/>
          </a:p>
          <a:p>
            <a:pPr lvl="0"/>
            <a:r>
              <a:rPr lang="ar-EG" sz="3200" dirty="0">
                <a:solidFill>
                  <a:srgbClr val="FF0000"/>
                </a:solidFill>
              </a:rPr>
              <a:t>طول فترة النمو</a:t>
            </a:r>
            <a:r>
              <a:rPr lang="ar-EG" sz="3200" dirty="0" smtClean="0">
                <a:solidFill>
                  <a:srgbClr val="FF0000"/>
                </a:solidFill>
              </a:rPr>
              <a:t>:- </a:t>
            </a:r>
            <a:r>
              <a:rPr lang="ar-EG" sz="3200" dirty="0" smtClean="0"/>
              <a:t>هناك </a:t>
            </a:r>
            <a:r>
              <a:rPr lang="ar-EG" sz="3200" dirty="0"/>
              <a:t>نباتات </a:t>
            </a:r>
            <a:r>
              <a:rPr lang="ar-EG" sz="3200" dirty="0" smtClean="0"/>
              <a:t>موسم </a:t>
            </a:r>
            <a:r>
              <a:rPr lang="ar-EG" sz="3200" dirty="0"/>
              <a:t>النمولها طويل تحتاج لكمية كبيرة من </a:t>
            </a:r>
            <a:r>
              <a:rPr lang="ar-EG" sz="3200" dirty="0" smtClean="0"/>
              <a:t>الماء اى </a:t>
            </a:r>
            <a:r>
              <a:rPr lang="ar-EG" sz="3200" dirty="0"/>
              <a:t>كلما زادت فترة النمو كلما زاد الاستهلاك المائى</a:t>
            </a:r>
            <a:endParaRPr lang="en-US" sz="3200" dirty="0"/>
          </a:p>
        </p:txBody>
      </p:sp>
    </p:spTree>
    <p:extLst>
      <p:ext uri="{BB962C8B-B14F-4D97-AF65-F5344CB8AC3E}">
        <p14:creationId xmlns:p14="http://schemas.microsoft.com/office/powerpoint/2010/main" val="4111409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332656"/>
            <a:ext cx="8568952" cy="6063198"/>
          </a:xfrm>
          <a:prstGeom prst="rect">
            <a:avLst/>
          </a:prstGeom>
        </p:spPr>
        <p:txBody>
          <a:bodyPr wrap="square">
            <a:spAutoFit/>
          </a:bodyPr>
          <a:lstStyle/>
          <a:p>
            <a:pPr algn="ctr"/>
            <a:r>
              <a:rPr lang="ar-EG" sz="4800" b="1" u="sng" dirty="0">
                <a:solidFill>
                  <a:srgbClr val="0070C0"/>
                </a:solidFill>
              </a:rPr>
              <a:t>البخر </a:t>
            </a:r>
            <a:r>
              <a:rPr lang="ar-EG" sz="4800" b="1" u="sng" dirty="0" smtClean="0">
                <a:solidFill>
                  <a:srgbClr val="0070C0"/>
                </a:solidFill>
              </a:rPr>
              <a:t>النتح</a:t>
            </a:r>
          </a:p>
          <a:p>
            <a:pPr algn="ctr"/>
            <a:endParaRPr lang="en-US" sz="3600" dirty="0"/>
          </a:p>
          <a:p>
            <a:pPr lvl="0"/>
            <a:r>
              <a:rPr lang="ar-EG" sz="4400" dirty="0" smtClean="0">
                <a:solidFill>
                  <a:srgbClr val="FF0000"/>
                </a:solidFill>
              </a:rPr>
              <a:t>البخرالنتح قياسى</a:t>
            </a:r>
            <a:r>
              <a:rPr lang="en-US" sz="4400" dirty="0" smtClean="0">
                <a:solidFill>
                  <a:srgbClr val="FF0000"/>
                </a:solidFill>
              </a:rPr>
              <a:t>ET0 </a:t>
            </a:r>
            <a:r>
              <a:rPr lang="ar-EG" sz="4400" dirty="0" smtClean="0">
                <a:solidFill>
                  <a:srgbClr val="FF0000"/>
                </a:solidFill>
              </a:rPr>
              <a:t>:-</a:t>
            </a:r>
          </a:p>
          <a:p>
            <a:pPr lvl="0"/>
            <a:r>
              <a:rPr lang="ar-EG" sz="3600" dirty="0" smtClean="0"/>
              <a:t>معدل </a:t>
            </a:r>
            <a:r>
              <a:rPr lang="ar-EG" sz="3600" dirty="0"/>
              <a:t>البخر نتح من سطح نباتى اخضر ويختلف حسب موسم النمو ويختلف من منطقة لاخرى داخل </a:t>
            </a:r>
            <a:r>
              <a:rPr lang="ar-EG" sz="3600" dirty="0" smtClean="0"/>
              <a:t>مصر</a:t>
            </a:r>
          </a:p>
          <a:p>
            <a:pPr lvl="0"/>
            <a:endParaRPr lang="en-US" sz="3600" dirty="0"/>
          </a:p>
          <a:p>
            <a:pPr lvl="0"/>
            <a:r>
              <a:rPr lang="ar-EG" sz="4400" dirty="0">
                <a:solidFill>
                  <a:srgbClr val="FF0000"/>
                </a:solidFill>
              </a:rPr>
              <a:t>البخر نتح المحصولى </a:t>
            </a:r>
            <a:r>
              <a:rPr lang="en-US" sz="4400" dirty="0" smtClean="0">
                <a:solidFill>
                  <a:srgbClr val="FF0000"/>
                </a:solidFill>
              </a:rPr>
              <a:t>ET CROP</a:t>
            </a:r>
            <a:r>
              <a:rPr lang="ar-EG" sz="4400" dirty="0" smtClean="0">
                <a:solidFill>
                  <a:srgbClr val="FF0000"/>
                </a:solidFill>
              </a:rPr>
              <a:t>:-</a:t>
            </a:r>
          </a:p>
          <a:p>
            <a:pPr lvl="0"/>
            <a:r>
              <a:rPr lang="ar-EG" sz="3600" dirty="0" smtClean="0"/>
              <a:t>عمق </a:t>
            </a:r>
            <a:r>
              <a:rPr lang="ar-EG" sz="3600" dirty="0"/>
              <a:t>الماء المضاف لتعويض الفقد من المياه لمحصول خالى من الامراض ينمو فى حقل لا يوجد به اى مشاكل من حيث الماء والغذاء</a:t>
            </a:r>
            <a:endParaRPr lang="en-US" sz="3600" dirty="0"/>
          </a:p>
        </p:txBody>
      </p:sp>
    </p:spTree>
    <p:extLst>
      <p:ext uri="{BB962C8B-B14F-4D97-AF65-F5344CB8AC3E}">
        <p14:creationId xmlns:p14="http://schemas.microsoft.com/office/powerpoint/2010/main" val="62125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818" y="1340768"/>
            <a:ext cx="8399852" cy="4154984"/>
          </a:xfrm>
          <a:prstGeom prst="rect">
            <a:avLst/>
          </a:prstGeom>
        </p:spPr>
        <p:txBody>
          <a:bodyPr wrap="square">
            <a:spAutoFit/>
          </a:bodyPr>
          <a:lstStyle/>
          <a:p>
            <a:pPr algn="ctr"/>
            <a:r>
              <a:rPr lang="ar-EG" sz="4400" b="1" u="sng" dirty="0">
                <a:solidFill>
                  <a:srgbClr val="00B050"/>
                </a:solidFill>
              </a:rPr>
              <a:t>الوسائل الواجب اتباعها للتغلب </a:t>
            </a:r>
            <a:r>
              <a:rPr lang="ar-EG" sz="4400" b="1" u="sng" dirty="0" smtClean="0">
                <a:solidFill>
                  <a:srgbClr val="00B050"/>
                </a:solidFill>
              </a:rPr>
              <a:t>على البخر</a:t>
            </a:r>
          </a:p>
          <a:p>
            <a:pPr algn="ctr"/>
            <a:endParaRPr lang="ar-EG" sz="4400" b="1" u="sng" dirty="0">
              <a:solidFill>
                <a:srgbClr val="00B050"/>
              </a:solidFill>
            </a:endParaRPr>
          </a:p>
          <a:p>
            <a:r>
              <a:rPr lang="ar-EG" sz="4400" dirty="0" smtClean="0">
                <a:solidFill>
                  <a:srgbClr val="00B050"/>
                </a:solidFill>
              </a:rPr>
              <a:t>اختيار </a:t>
            </a:r>
            <a:r>
              <a:rPr lang="ar-EG" sz="4400" dirty="0">
                <a:solidFill>
                  <a:srgbClr val="00B050"/>
                </a:solidFill>
              </a:rPr>
              <a:t>ميعاد الرى</a:t>
            </a:r>
            <a:endParaRPr lang="en-US" sz="4400" dirty="0">
              <a:solidFill>
                <a:srgbClr val="00B050"/>
              </a:solidFill>
            </a:endParaRPr>
          </a:p>
          <a:p>
            <a:pPr lvl="0"/>
            <a:r>
              <a:rPr lang="ar-EG" sz="4400" dirty="0">
                <a:solidFill>
                  <a:srgbClr val="00B050"/>
                </a:solidFill>
              </a:rPr>
              <a:t>الطريقة المناسبة </a:t>
            </a:r>
            <a:r>
              <a:rPr lang="ar-EG" sz="4400" dirty="0" smtClean="0">
                <a:solidFill>
                  <a:srgbClr val="00B050"/>
                </a:solidFill>
              </a:rPr>
              <a:t>للرى </a:t>
            </a:r>
          </a:p>
          <a:p>
            <a:pPr lvl="0"/>
            <a:r>
              <a:rPr lang="ar-EG" sz="4400" dirty="0" smtClean="0"/>
              <a:t>التنفيط يوفر </a:t>
            </a:r>
            <a:r>
              <a:rPr lang="ar-EG" sz="4400" dirty="0"/>
              <a:t>90%والرش85%والغمر60%</a:t>
            </a:r>
            <a:endParaRPr lang="en-US" sz="4400" dirty="0"/>
          </a:p>
          <a:p>
            <a:pPr lvl="0"/>
            <a:r>
              <a:rPr lang="ar-EG" sz="4400" dirty="0">
                <a:solidFill>
                  <a:srgbClr val="00B050"/>
                </a:solidFill>
              </a:rPr>
              <a:t>تبطين القنوات والترع</a:t>
            </a:r>
            <a:endParaRPr lang="en-US" sz="4400" dirty="0">
              <a:solidFill>
                <a:srgbClr val="00B050"/>
              </a:solidFill>
            </a:endParaRPr>
          </a:p>
        </p:txBody>
      </p:sp>
    </p:spTree>
    <p:extLst>
      <p:ext uri="{BB962C8B-B14F-4D97-AF65-F5344CB8AC3E}">
        <p14:creationId xmlns:p14="http://schemas.microsoft.com/office/powerpoint/2010/main" val="1022885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TotalTime>
  <Words>544</Words>
  <Application>Microsoft Office PowerPoint</Application>
  <PresentationFormat>On-screen Show (4:3)</PresentationFormat>
  <Paragraphs>69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محاضرة الاستهلاك المائى والمقننات المائية </vt:lpstr>
      <vt:lpstr>الاستهلاك المائى للمحصول  مقدار الماء المفقود من اسطح النباتات والارض النامية عليها بالاضافة الى مقدار ما يحجز من ماء بالنباتات يعبر عنه بارتفاع الماء بالوحدات الملليمترات او بالامتار المكعبة بالفدان  يفيد الاستهلاك المائى فى حساب الاحتياج المائى consumptive use  او المقنن المائى ويساوى مقدار النتح والتبخير Evapotranspiration   وهو مقدار الماء المفقود عن طريق النتح والتبخير من الاسطح الخارجية للنباتات والارض حيث يتجمع ماء المطر والندى والادماع </vt:lpstr>
      <vt:lpstr>الفرق بين الاصطلاحين  النتح والتبخير من جهة والاستهلاك المائى من جهة اخرى  يتحدد الفارق بينهما فى مقدار الماء المحتجز بانسجة النباتات حيث يتم حسابه فى الاستهلاك المائى دون حساب النتح والتبخير   مقدار الماء المحتجز فى انسجة المحصول لا تتجاوز 1% من الماء المفقود اثناء موسم النمو لهذا فالخلاف فى مقدار الماء بين الاستهلاك المائى والنتح والتبخير بسيط الامر الذى يرى معه الباحثين التجاوزعنه   كان يقصد بالاحتياج المائى للمحصول فى اوائل القرن الماضى مقدار الماء اللازم لانتاج وحدة بالوزن من المادة الجافة   يلزم الذرة الرفيعة 32 جم والكتان 905 جم من الماء لتكوين جم واحد من المادة الجافة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 7</dc:creator>
  <cp:lastModifiedBy>WIN 7</cp:lastModifiedBy>
  <cp:revision>36</cp:revision>
  <dcterms:created xsi:type="dcterms:W3CDTF">2020-03-18T22:18:53Z</dcterms:created>
  <dcterms:modified xsi:type="dcterms:W3CDTF">2020-04-06T18:49:01Z</dcterms:modified>
</cp:coreProperties>
</file>