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3" r:id="rId13"/>
    <p:sldId id="284" r:id="rId14"/>
    <p:sldId id="267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69" r:id="rId23"/>
    <p:sldId id="272" r:id="rId24"/>
    <p:sldId id="270" r:id="rId25"/>
    <p:sldId id="271" r:id="rId26"/>
    <p:sldId id="273" r:id="rId27"/>
    <p:sldId id="274" r:id="rId28"/>
    <p:sldId id="275" r:id="rId29"/>
    <p:sldId id="277" r:id="rId30"/>
    <p:sldId id="276" r:id="rId31"/>
    <p:sldId id="281" r:id="rId32"/>
    <p:sldId id="282" r:id="rId33"/>
    <p:sldId id="2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53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5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69F518-D899-4462-934A-465E6DB25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B80F4A-7EA6-427A-815D-44E4B2422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3F2576-B5E5-42C2-8516-BD0D8E7D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B106-6C90-48E2-8869-BAD23936E51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2F8A8D-B101-4598-A888-80574D8B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54C67E-89A0-4590-B172-F089DC50F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851-391D-4B03-AC27-2A82D08AA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39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A62DA-150C-4EEA-AE82-3A0EAD42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00CC5A-D1CD-4B31-83B9-A3F5AB890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3AF025-41D8-46F6-8C6F-DFED3DFD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B106-6C90-48E2-8869-BAD23936E51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422027-3181-478C-8ABE-4100DDCB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2199D3-BFBF-4293-BDE3-96176243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851-391D-4B03-AC27-2A82D08AA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34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C05BF9-39F6-4522-AFE4-50F6FB54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D0EF4F-7FFB-413F-919F-6585C43F2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BCB673-BFA1-4567-A565-CCA01316A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B106-6C90-48E2-8869-BAD23936E51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489124-FC99-48EF-BEC3-F28B5B4C4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644A38-13A1-46E3-A64C-AF456981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851-391D-4B03-AC27-2A82D08AA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880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69F5B-44EE-4D96-9212-26D854D3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E41167-C411-4A75-8A1C-93E7259B8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4C99A3-0752-4497-894B-9046E86A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B106-6C90-48E2-8869-BAD23936E51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1F721A-BD60-40CA-8502-007F2B8C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D6FF07-01EC-44B4-98DB-C8F091F3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851-391D-4B03-AC27-2A82D08AA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33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B8027B-C5B9-454C-8C1E-2EB2CAA27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63F9DB-048E-4ED8-B5C3-5B005B92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EA3B68-9AC0-4A8A-93ED-E13ED087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B106-6C90-48E2-8869-BAD23936E51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75F1C2-3782-4649-BBDC-45F20FE9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D8679C-64C8-4101-BE93-F3D1B3CFF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851-391D-4B03-AC27-2A82D08AA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631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7D2968-A3C8-4A66-9205-188B6ACB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368289-BF29-47B6-AC7E-C55CF1D79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609CCD-7252-4968-9C04-18526731D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E46F26-4452-429A-AEE2-C2F580D4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B106-6C90-48E2-8869-BAD23936E51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9995C9-4622-402E-8E4C-6905B3FB9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E1C884-8ACE-4940-8F9D-60B3C212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851-391D-4B03-AC27-2A82D08AA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85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38FF10-FC48-4DEB-8CC8-B1A9AC6E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E92FBF-82DC-4E0D-B07C-E23C8E85C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7EC658-F9C8-4B9F-AF25-3200FFF40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303FA72-0B90-464C-9346-7D6F39F22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34B549-CEDF-4D04-AD6E-D48485206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4527D60-23C3-46F2-821B-17125E61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B106-6C90-48E2-8869-BAD23936E51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44130A7-55B9-4ECD-973D-567CA037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C28F055-AE71-4603-B5AF-AD158B23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851-391D-4B03-AC27-2A82D08AA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553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98926F-5E04-40A6-AB6D-AF70B325A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20F74D6-1C7F-4E1A-8863-D3B2F86D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B106-6C90-48E2-8869-BAD23936E51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BAFD80-EDAA-49EE-94A6-9F5D64DF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72C4EB7-184C-4B4C-BF61-8C41D2D3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851-391D-4B03-AC27-2A82D08AA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8932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8323E4-B4B3-41F6-BC87-AAB1F91C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B106-6C90-48E2-8869-BAD23936E51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168557-B64B-4EA1-ACDE-55EC4D770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7175485-21B3-41DE-8A0D-90F22110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851-391D-4B03-AC27-2A82D08AA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801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420DC9-20CF-49F0-B2E3-374039B4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50388D-E557-4527-82DD-719476391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339051-E4DA-4D02-A1EC-7207E627E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2E4D9C-4E71-438C-B36F-0AFA5197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B106-6C90-48E2-8869-BAD23936E51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A8D4B2-1717-476F-8599-D03F0908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75D353-28AA-4273-A89A-744A2FF8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851-391D-4B03-AC27-2A82D08AA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328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D8107B-E755-435F-9FA7-B668991D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488FB7D-A9B8-44DB-933C-131010100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C009C4-A89C-48D2-B410-3BE6AC5A8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994A0C-5427-4AF1-98D2-C330A81E6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B106-6C90-48E2-8869-BAD23936E51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DFAFC7-AE3E-464D-8F6A-6ED124F35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C4FF490-3816-44C8-ACC1-101FBB45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A851-391D-4B03-AC27-2A82D08AA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23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B12936-1DF8-4F9A-88B3-BF6AE221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6A508C-D16C-4A61-B934-F7D94B111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000B16-CCCD-4320-BBBB-EC94D6153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9B106-6C90-48E2-8869-BAD23936E517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B50DEC-E9DD-4FD3-AD37-71941A887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922F78-E007-4EA9-976F-CCB243249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A851-391D-4B03-AC27-2A82D08AA9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55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1E30C-10A6-4D4C-8232-700900521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9600" dirty="0">
                <a:latin typeface="Traditional Arabic" panose="02020603050405020304" pitchFamily="18" charset="-78"/>
                <a:cs typeface="PT Bold Heading" panose="02010400000000000000" pitchFamily="2" charset="-78"/>
              </a:rPr>
              <a:t>ميكانيكا الموائع</a:t>
            </a:r>
            <a:endParaRPr lang="en-US" sz="9600" dirty="0">
              <a:latin typeface="Traditional Arabic" panose="02020603050405020304" pitchFamily="18" charset="-78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58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C13BE93-FADA-4AC7-8524-60E7B8810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0145" y="415373"/>
            <a:ext cx="3774168" cy="9098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DD50AC-3112-4F34-8869-1E952A199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20" y="1630018"/>
            <a:ext cx="11009393" cy="8083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3D7FE5-1CF5-4A0C-AD86-C4F7A4F84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87" y="2274911"/>
            <a:ext cx="6584231" cy="31691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357FE2-B412-47E6-9706-9ADA04A18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084" y="2636306"/>
            <a:ext cx="4842229" cy="23730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A7B0CF-8DA2-4FD5-9BC4-54180457C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687" y="5231707"/>
            <a:ext cx="11543058" cy="12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16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B6DE36-AE4C-4725-A7CA-CADA145F6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639" y="376651"/>
            <a:ext cx="7284805" cy="8292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57A816-CE4C-4EBD-9CD7-3ABC1DF52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59" y="1399761"/>
            <a:ext cx="11347685" cy="28144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4C7B8D-3571-4C0F-B4E8-E600947B2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537" y="3747673"/>
            <a:ext cx="3672589" cy="933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04C467-D349-4852-AB1D-37B99072D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59" y="4680709"/>
            <a:ext cx="11347685" cy="1216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42E9F2-4BC1-4AEE-B26A-B5FF32F322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596" y="5288963"/>
            <a:ext cx="1755499" cy="139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62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222401-1922-400C-B0E5-F2CEDA89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26" y="628629"/>
            <a:ext cx="7248939" cy="593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73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0C36FFC-AC5B-40A5-9825-34ED49D1B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965" y="1332878"/>
            <a:ext cx="2964346" cy="39030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63C52F-0654-4B25-9472-DAAD2BBFB3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438"/>
          <a:stretch/>
        </p:blipFill>
        <p:spPr>
          <a:xfrm>
            <a:off x="1825983" y="2104403"/>
            <a:ext cx="3212990" cy="325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408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CEB33A-1748-4041-924E-609564735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730" y="384520"/>
            <a:ext cx="4614222" cy="6756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288408B-F02E-4557-834C-D84DA612E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2"/>
          <a:stretch/>
        </p:blipFill>
        <p:spPr>
          <a:xfrm>
            <a:off x="630306" y="1060173"/>
            <a:ext cx="7634879" cy="675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F9AE7B-DEFA-4E1E-B0B6-046CA4CD3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657" y="2067339"/>
            <a:ext cx="11248295" cy="272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843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B52ED4-482C-4852-A301-8ECA01368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0150"/>
            <a:ext cx="12192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053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E738EAF-BFD4-4F82-84F0-43EE950FD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12"/>
            <a:ext cx="121920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7020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2D7EA6-F18C-4AAE-AD43-33F25BAF6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8" y="228600"/>
            <a:ext cx="11588867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844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13A2B8-E766-4192-85F1-5A2B73995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217" y="0"/>
            <a:ext cx="6669783" cy="1743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1F7AC9-9011-4EED-BB90-79DF60567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459" y="1971675"/>
            <a:ext cx="10060441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6345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46166A-B4F2-4B49-8A45-2E36AEEB3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28" y="114299"/>
            <a:ext cx="12006459" cy="59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99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B9A199-DE29-4123-BD3F-89811D83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64" y="1382573"/>
            <a:ext cx="11227272" cy="367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83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7BF08B1-8C01-49C9-A4D8-5746514A1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8" y="-1"/>
            <a:ext cx="10644187" cy="640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48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8EDC7F8-1C28-429B-94B6-5D079638F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23" y="852487"/>
            <a:ext cx="12071177" cy="3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3012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C45912-56C2-47AE-B91D-CEA127BF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425" y="517663"/>
            <a:ext cx="3434893" cy="940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E45C41-60C0-43A4-939F-A8AB83913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30" y="1876838"/>
            <a:ext cx="11965670" cy="22180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5F860DA-9F45-469D-A63A-7A63A277CC8A}"/>
                  </a:ext>
                </a:extLst>
              </p:cNvPr>
              <p:cNvSpPr txBox="1"/>
              <p:nvPr/>
            </p:nvSpPr>
            <p:spPr>
              <a:xfrm>
                <a:off x="2405269" y="4094922"/>
                <a:ext cx="2614755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5F860DA-9F45-469D-A63A-7A63A277C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5269" y="4094922"/>
                <a:ext cx="2614755" cy="1037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77764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F6E57CC-A640-4FF0-8A67-04EAFEE6EF9A}"/>
              </a:ext>
            </a:extLst>
          </p:cNvPr>
          <p:cNvSpPr/>
          <p:nvPr/>
        </p:nvSpPr>
        <p:spPr>
          <a:xfrm>
            <a:off x="0" y="415668"/>
            <a:ext cx="1197996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4400" b="1" dirty="0">
                <a:latin typeface="Arial-BoldMT"/>
              </a:rPr>
              <a:t>الضغط : </a:t>
            </a:r>
            <a:r>
              <a:rPr lang="ar-EG" sz="4400" b="1" dirty="0" err="1">
                <a:latin typeface="Arial-BoldMT"/>
              </a:rPr>
              <a:t>ھو</a:t>
            </a:r>
            <a:r>
              <a:rPr lang="ar-EG" sz="4400" b="1" dirty="0">
                <a:latin typeface="Arial-BoldMT"/>
              </a:rPr>
              <a:t> القوة المؤثرة على وحدة المساحة</a:t>
            </a:r>
          </a:p>
          <a:p>
            <a:pPr algn="r" rtl="1"/>
            <a:r>
              <a:rPr lang="ar-EG" sz="4400" dirty="0">
                <a:latin typeface="ArialMT"/>
              </a:rPr>
              <a:t>الضغط = وحدة القوة / وحدة المساحة</a:t>
            </a:r>
          </a:p>
          <a:p>
            <a:pPr algn="r" rtl="1"/>
            <a:r>
              <a:rPr lang="ar-EG" sz="4400" b="1" dirty="0" err="1">
                <a:latin typeface="Arial-BoldMT"/>
              </a:rPr>
              <a:t>ویقاس</a:t>
            </a:r>
            <a:r>
              <a:rPr lang="ar-EG" sz="4400" b="1" dirty="0">
                <a:latin typeface="Arial-BoldMT"/>
              </a:rPr>
              <a:t> الضغط بالوحدات </a:t>
            </a:r>
            <a:r>
              <a:rPr lang="ar-EG" sz="4400" b="1" dirty="0" err="1">
                <a:latin typeface="Arial-BoldMT"/>
              </a:rPr>
              <a:t>الآتیة</a:t>
            </a:r>
            <a:r>
              <a:rPr lang="ar-EG" sz="4400" b="1" dirty="0">
                <a:latin typeface="Arial-BoldMT"/>
              </a:rPr>
              <a:t> : </a:t>
            </a:r>
          </a:p>
          <a:p>
            <a:pPr algn="r" rtl="1"/>
            <a:r>
              <a:rPr lang="ar-EG" sz="4400" dirty="0">
                <a:latin typeface="ArialMT"/>
              </a:rPr>
              <a:t>النظام </a:t>
            </a:r>
            <a:r>
              <a:rPr lang="ar-EG" sz="4400" dirty="0" err="1">
                <a:latin typeface="ArialMT"/>
              </a:rPr>
              <a:t>الإنجلیزى</a:t>
            </a:r>
            <a:r>
              <a:rPr lang="ar-EG" sz="4400" dirty="0">
                <a:latin typeface="ArialMT"/>
              </a:rPr>
              <a:t> : رطل /البوصة المربعة أو رطل / القدم المربعة</a:t>
            </a:r>
            <a:endParaRPr lang="ar-EG" sz="4400" b="1" dirty="0">
              <a:latin typeface="SymbolMT,Bold"/>
            </a:endParaRPr>
          </a:p>
          <a:p>
            <a:pPr algn="r" rtl="1"/>
            <a:r>
              <a:rPr lang="ar-EG" sz="4400" dirty="0">
                <a:latin typeface="ArialMT"/>
              </a:rPr>
              <a:t>النظام </a:t>
            </a:r>
            <a:r>
              <a:rPr lang="ar-EG" sz="4400" dirty="0" err="1">
                <a:latin typeface="ArialMT"/>
              </a:rPr>
              <a:t>الفرنسى</a:t>
            </a:r>
            <a:r>
              <a:rPr lang="ar-EG" sz="4400" dirty="0">
                <a:latin typeface="ArialMT"/>
              </a:rPr>
              <a:t> : </a:t>
            </a:r>
            <a:r>
              <a:rPr lang="ar-EG" sz="4400" dirty="0" err="1">
                <a:latin typeface="ArialMT"/>
              </a:rPr>
              <a:t>الكیلوجرام</a:t>
            </a:r>
            <a:r>
              <a:rPr lang="ar-EG" sz="4400" dirty="0">
                <a:latin typeface="ArialMT"/>
              </a:rPr>
              <a:t> / </a:t>
            </a:r>
            <a:r>
              <a:rPr lang="ar-EG" sz="4400" dirty="0" err="1">
                <a:latin typeface="ArialMT"/>
              </a:rPr>
              <a:t>السنتیمتر</a:t>
            </a:r>
            <a:r>
              <a:rPr lang="ar-EG" sz="4400" dirty="0">
                <a:latin typeface="ArialMT"/>
              </a:rPr>
              <a:t> المربع . </a:t>
            </a:r>
          </a:p>
          <a:p>
            <a:pPr algn="r" rtl="1"/>
            <a:r>
              <a:rPr lang="ar-EG" sz="4400" dirty="0" err="1">
                <a:latin typeface="ArialMT"/>
              </a:rPr>
              <a:t>وھناك</a:t>
            </a:r>
            <a:r>
              <a:rPr lang="ar-EG" sz="4400" dirty="0">
                <a:latin typeface="ArialMT"/>
              </a:rPr>
              <a:t> وحدات </a:t>
            </a:r>
            <a:r>
              <a:rPr lang="ar-EG" sz="4400" dirty="0" err="1">
                <a:latin typeface="ArialMT"/>
              </a:rPr>
              <a:t>آخرى</a:t>
            </a:r>
            <a:r>
              <a:rPr lang="ar-EG" sz="4400" dirty="0">
                <a:latin typeface="ArialMT"/>
              </a:rPr>
              <a:t> </a:t>
            </a:r>
            <a:r>
              <a:rPr lang="ar-EG" sz="4400" dirty="0" err="1">
                <a:latin typeface="ArialMT"/>
              </a:rPr>
              <a:t>لقیاس</a:t>
            </a:r>
            <a:r>
              <a:rPr lang="ar-EG" sz="4400" dirty="0">
                <a:latin typeface="ArialMT"/>
              </a:rPr>
              <a:t> الضغط ( </a:t>
            </a:r>
            <a:r>
              <a:rPr lang="ar-EG" sz="4400" dirty="0" err="1">
                <a:latin typeface="ArialMT"/>
              </a:rPr>
              <a:t>یطلق</a:t>
            </a:r>
            <a:r>
              <a:rPr lang="ar-EG" sz="4400" dirty="0">
                <a:latin typeface="ArialMT"/>
              </a:rPr>
              <a:t> </a:t>
            </a:r>
            <a:r>
              <a:rPr lang="ar-EG" sz="4400" dirty="0" err="1">
                <a:latin typeface="ArialMT"/>
              </a:rPr>
              <a:t>علیھا</a:t>
            </a:r>
            <a:r>
              <a:rPr lang="ar-EG" sz="4400" dirty="0">
                <a:latin typeface="ArialMT"/>
              </a:rPr>
              <a:t> الوحدات </a:t>
            </a:r>
            <a:r>
              <a:rPr lang="ar-EG" sz="4400" dirty="0" err="1">
                <a:latin typeface="ArialMT"/>
              </a:rPr>
              <a:t>العالمیة</a:t>
            </a:r>
            <a:r>
              <a:rPr lang="ar-EG" sz="4400" dirty="0">
                <a:latin typeface="ArialMT"/>
              </a:rPr>
              <a:t> </a:t>
            </a:r>
          </a:p>
          <a:p>
            <a:pPr algn="r" rtl="1"/>
            <a:r>
              <a:rPr lang="ar-EG" sz="4400" dirty="0">
                <a:latin typeface="ArialMT"/>
              </a:rPr>
              <a:t>البار - </a:t>
            </a:r>
            <a:r>
              <a:rPr lang="ar-EG" sz="4400" dirty="0" err="1">
                <a:latin typeface="ArialMT"/>
              </a:rPr>
              <a:t>البسكال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03503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25571B-ED3D-4524-B4BC-E69E17E35DE8}"/>
              </a:ext>
            </a:extLst>
          </p:cNvPr>
          <p:cNvSpPr/>
          <p:nvPr/>
        </p:nvSpPr>
        <p:spPr>
          <a:xfrm>
            <a:off x="2437624" y="577452"/>
            <a:ext cx="9059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TimesNewRomanPSMT"/>
              </a:rPr>
              <a:t>atmospheric pressure</a:t>
            </a:r>
            <a:r>
              <a:rPr lang="en-US" sz="5400" b="1" dirty="0">
                <a:latin typeface="X9CB99C92"/>
              </a:rPr>
              <a:t> </a:t>
            </a:r>
            <a:r>
              <a:rPr lang="ar-EG" sz="5400" b="1" dirty="0">
                <a:latin typeface="X9CB99C92"/>
              </a:rPr>
              <a:t>الضغط الجوي</a:t>
            </a:r>
            <a:endParaRPr lang="en-US" sz="48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6407F0D-6C98-4AEA-9695-D6C00B483FC0}"/>
              </a:ext>
            </a:extLst>
          </p:cNvPr>
          <p:cNvSpPr/>
          <p:nvPr/>
        </p:nvSpPr>
        <p:spPr>
          <a:xfrm>
            <a:off x="1" y="1500782"/>
            <a:ext cx="118633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3600" dirty="0">
                <a:latin typeface="TimesNewRomanPSMT"/>
              </a:rPr>
              <a:t>وهو ضغط عمود هواء الغلاف الجوي </a:t>
            </a:r>
          </a:p>
          <a:p>
            <a:pPr algn="r" rtl="1"/>
            <a:r>
              <a:rPr lang="ar-EG" sz="3600" dirty="0">
                <a:latin typeface="TimesNewRomanPSMT"/>
              </a:rPr>
              <a:t>أو وزن عمود الهواء المؤثر على وحدة المساحات </a:t>
            </a:r>
          </a:p>
          <a:p>
            <a:pPr algn="r" rtl="1"/>
            <a:r>
              <a:rPr lang="ar-EG" sz="3600" dirty="0">
                <a:latin typeface="TimesNewRomanPSMT"/>
              </a:rPr>
              <a:t>وهو يتغير من مكان الى اخر حسب ارتفاع المكان وانخفاضه عن سطح الأرض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B0472D-6116-4508-A299-E664365D8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27" y="3429000"/>
            <a:ext cx="10908700" cy="6775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9522E5C-5D44-4976-87ED-A927F2E0D886}"/>
              </a:ext>
            </a:extLst>
          </p:cNvPr>
          <p:cNvSpPr/>
          <p:nvPr/>
        </p:nvSpPr>
        <p:spPr>
          <a:xfrm>
            <a:off x="3781769" y="4280451"/>
            <a:ext cx="5519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3600" dirty="0">
                <a:solidFill>
                  <a:prstClr val="black"/>
                </a:solidFill>
                <a:latin typeface="TimesNewRomanPSMT"/>
              </a:rPr>
              <a:t>ويعادل </a:t>
            </a:r>
            <a:r>
              <a:rPr lang="en-US" sz="3600" dirty="0">
                <a:solidFill>
                  <a:prstClr val="black"/>
                </a:solidFill>
                <a:latin typeface="TimesNewRomanPSMT"/>
              </a:rPr>
              <a:t>101 </a:t>
            </a:r>
            <a:r>
              <a:rPr lang="en-US" sz="3600" dirty="0" err="1">
                <a:solidFill>
                  <a:prstClr val="black"/>
                </a:solidFill>
                <a:latin typeface="TimesNewRomanPSMT"/>
              </a:rPr>
              <a:t>Kpa</a:t>
            </a:r>
            <a:r>
              <a:rPr lang="ar-EG" sz="3600" dirty="0">
                <a:solidFill>
                  <a:prstClr val="black"/>
                </a:solidFill>
                <a:latin typeface="TimesNewRomanPSMT"/>
              </a:rPr>
              <a:t> أو </a:t>
            </a:r>
            <a:r>
              <a:rPr lang="en-US" sz="3600" dirty="0">
                <a:solidFill>
                  <a:prstClr val="black"/>
                </a:solidFill>
                <a:latin typeface="TimesNewRomanPSMT"/>
              </a:rPr>
              <a:t>760 mmHg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160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87350F4-0F6B-498A-A848-5C5041B5273B}"/>
              </a:ext>
            </a:extLst>
          </p:cNvPr>
          <p:cNvSpPr/>
          <p:nvPr/>
        </p:nvSpPr>
        <p:spPr>
          <a:xfrm>
            <a:off x="5168348" y="0"/>
            <a:ext cx="7023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3600" b="1" dirty="0" err="1"/>
              <a:t>البیزومیتر</a:t>
            </a:r>
            <a:r>
              <a:rPr lang="ar-EG" sz="3600" b="1" dirty="0"/>
              <a:t> أو </a:t>
            </a:r>
            <a:r>
              <a:rPr lang="ar-EG" sz="3600" b="1" dirty="0" err="1"/>
              <a:t>المانومیتر</a:t>
            </a:r>
            <a:r>
              <a:rPr lang="ar-EG" sz="3600" b="1" dirty="0"/>
              <a:t>: </a:t>
            </a:r>
          </a:p>
          <a:p>
            <a:pPr algn="r" rtl="1"/>
            <a:r>
              <a:rPr lang="ar-EG" sz="3600" dirty="0" err="1"/>
              <a:t>وھو</a:t>
            </a:r>
            <a:r>
              <a:rPr lang="ar-EG" sz="3600" dirty="0"/>
              <a:t> أكثر </a:t>
            </a:r>
            <a:r>
              <a:rPr lang="ar-EG" sz="3600" dirty="0" err="1"/>
              <a:t>أجھزة</a:t>
            </a:r>
            <a:r>
              <a:rPr lang="ar-EG" sz="3600" dirty="0"/>
              <a:t> </a:t>
            </a:r>
            <a:r>
              <a:rPr lang="ar-EG" sz="3600" dirty="0" err="1"/>
              <a:t>قیاس</a:t>
            </a:r>
            <a:r>
              <a:rPr lang="ar-EG" sz="3600" dirty="0"/>
              <a:t> الضغط </a:t>
            </a:r>
            <a:r>
              <a:rPr lang="ar-EG" sz="3600" dirty="0" err="1"/>
              <a:t>سھولة</a:t>
            </a:r>
            <a:r>
              <a:rPr lang="ar-EG" sz="3600" dirty="0"/>
              <a:t> </a:t>
            </a:r>
          </a:p>
          <a:p>
            <a:pPr algn="r" rtl="1"/>
            <a:r>
              <a:rPr lang="ar-EG" sz="3600" dirty="0" err="1"/>
              <a:t>ویعرف</a:t>
            </a:r>
            <a:r>
              <a:rPr lang="ar-EG" sz="3600" dirty="0"/>
              <a:t> باسم </a:t>
            </a:r>
            <a:r>
              <a:rPr lang="ar-EG" sz="3600" dirty="0" err="1"/>
              <a:t>البیزومیتر</a:t>
            </a:r>
            <a:r>
              <a:rPr lang="ar-EG" sz="3600" dirty="0"/>
              <a:t> أو أنبوب </a:t>
            </a:r>
            <a:r>
              <a:rPr lang="ar-EG" sz="3600" dirty="0" err="1"/>
              <a:t>البیزومیتر</a:t>
            </a:r>
            <a:r>
              <a:rPr lang="ar-EG" sz="3600" dirty="0"/>
              <a:t>. </a:t>
            </a:r>
          </a:p>
          <a:p>
            <a:pPr algn="r" rtl="1"/>
            <a:r>
              <a:rPr lang="ar-EG" sz="3600" dirty="0" err="1"/>
              <a:t>وھو</a:t>
            </a:r>
            <a:r>
              <a:rPr lang="ar-EG" sz="3600" dirty="0"/>
              <a:t> عبارة عن أنبوب مغموس </a:t>
            </a:r>
            <a:r>
              <a:rPr lang="ar-EG" sz="3600" dirty="0" err="1"/>
              <a:t>فى</a:t>
            </a:r>
            <a:r>
              <a:rPr lang="ar-EG" sz="3600" dirty="0"/>
              <a:t> مجرى </a:t>
            </a:r>
            <a:r>
              <a:rPr lang="ar-EG" sz="3600" dirty="0" err="1"/>
              <a:t>سریان</a:t>
            </a:r>
            <a:r>
              <a:rPr lang="ar-EG" sz="3600" dirty="0"/>
              <a:t> المائع المراد </a:t>
            </a:r>
            <a:r>
              <a:rPr lang="ar-EG" sz="3600" dirty="0" err="1"/>
              <a:t>قیاس</a:t>
            </a:r>
            <a:r>
              <a:rPr lang="ar-EG" sz="3600" dirty="0"/>
              <a:t> ضغطه والضغط الذى </a:t>
            </a:r>
            <a:r>
              <a:rPr lang="ar-EG" sz="3600" dirty="0" err="1"/>
              <a:t>یراد</a:t>
            </a:r>
            <a:r>
              <a:rPr lang="ar-EG" sz="3600" dirty="0"/>
              <a:t> </a:t>
            </a:r>
            <a:r>
              <a:rPr lang="ar-EG" sz="3600" dirty="0" err="1"/>
              <a:t>قیاسه</a:t>
            </a:r>
            <a:r>
              <a:rPr lang="ar-EG" sz="3600" dirty="0"/>
              <a:t> </a:t>
            </a:r>
            <a:r>
              <a:rPr lang="ar-EG" sz="3600" dirty="0" err="1"/>
              <a:t>فى</a:t>
            </a:r>
            <a:r>
              <a:rPr lang="ar-EG" sz="3600" dirty="0"/>
              <a:t> أنبوب </a:t>
            </a:r>
            <a:r>
              <a:rPr lang="ar-EG" sz="3600" dirty="0" err="1"/>
              <a:t>السریان</a:t>
            </a:r>
            <a:r>
              <a:rPr lang="ar-EG" sz="3600" dirty="0"/>
              <a:t> </a:t>
            </a:r>
            <a:r>
              <a:rPr lang="ar-EG" sz="3600" dirty="0" err="1"/>
              <a:t>ھو</a:t>
            </a:r>
            <a:r>
              <a:rPr lang="ar-EG" sz="3600" dirty="0"/>
              <a:t> عبارة عن </a:t>
            </a:r>
            <a:r>
              <a:rPr lang="ar-EG" sz="3600" dirty="0" err="1"/>
              <a:t>أرتفاع</a:t>
            </a:r>
            <a:r>
              <a:rPr lang="ar-EG" sz="3600" dirty="0"/>
              <a:t> المائع </a:t>
            </a:r>
            <a:r>
              <a:rPr lang="ar-EG" sz="3600" dirty="0" err="1"/>
              <a:t>فى</a:t>
            </a:r>
            <a:r>
              <a:rPr lang="ar-EG" sz="3600" dirty="0"/>
              <a:t> أنبوب </a:t>
            </a:r>
            <a:r>
              <a:rPr lang="ar-EG" sz="3600" dirty="0" err="1"/>
              <a:t>البیزومیتر</a:t>
            </a:r>
            <a:r>
              <a:rPr lang="ar-EG" sz="3600" dirty="0"/>
              <a:t> عند مرحلة </a:t>
            </a:r>
            <a:r>
              <a:rPr lang="ar-EG" sz="3600" dirty="0" err="1"/>
              <a:t>الأتزان</a:t>
            </a:r>
            <a:r>
              <a:rPr lang="ar-EG" sz="3600" dirty="0"/>
              <a:t> والذي </a:t>
            </a:r>
            <a:r>
              <a:rPr lang="ar-EG" sz="3600" dirty="0" err="1"/>
              <a:t>یمثله</a:t>
            </a:r>
            <a:r>
              <a:rPr lang="ar-EG" sz="3600" dirty="0"/>
              <a:t> ضغط </a:t>
            </a:r>
            <a:r>
              <a:rPr lang="ar-EG" sz="3600" dirty="0" err="1"/>
              <a:t>الھواء</a:t>
            </a:r>
            <a:r>
              <a:rPr lang="ar-EG" sz="3600" dirty="0"/>
              <a:t>.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F4B1AE-B913-4E7B-8DA5-F0BA9DF9B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675861"/>
            <a:ext cx="5539409" cy="58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086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8A07C2-C2FD-4CDC-B0DF-3645DC520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765" y="1356779"/>
            <a:ext cx="8723037" cy="55586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06BF95-46FB-4D26-9FAE-C042A69D1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779"/>
            <a:ext cx="2960214" cy="48717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96B2E4-86C5-4C07-BE89-2F340EE67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53" y="389282"/>
            <a:ext cx="3380133" cy="8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EAA3E5-5253-4E8B-A8DB-1A6D1C9BE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6" y="1452147"/>
            <a:ext cx="12008908" cy="436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61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376A80-1712-4B52-AAF0-9844B29A6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658" y="356980"/>
            <a:ext cx="3190912" cy="8357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934FFB-BC56-4BB0-B5C2-96F58F4F5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06" y="1499980"/>
            <a:ext cx="11009661" cy="1693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74BBDA3-1899-418B-B09E-6933F99D5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25" y="3399183"/>
            <a:ext cx="10911642" cy="195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689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3DBFEA1-A5C3-40C4-AB6A-CA815664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063487"/>
            <a:ext cx="11542643" cy="47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840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9474B87-A69C-4480-9075-520A94AB6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490"/>
          <a:stretch/>
        </p:blipFill>
        <p:spPr>
          <a:xfrm>
            <a:off x="390043" y="993913"/>
            <a:ext cx="11411913" cy="993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DD33B4-76AB-448F-81DB-756D315E8C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015"/>
          <a:stretch/>
        </p:blipFill>
        <p:spPr>
          <a:xfrm>
            <a:off x="681197" y="2385391"/>
            <a:ext cx="11412701" cy="272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AAE19AE-69C4-4DDA-B1CB-A465864AA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442" b="49432"/>
          <a:stretch/>
        </p:blipFill>
        <p:spPr>
          <a:xfrm>
            <a:off x="432463" y="1457739"/>
            <a:ext cx="11327074" cy="689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559CEE-E1BD-4FBC-9F3D-ECDBCD3EEE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80" b="59578"/>
          <a:stretch/>
        </p:blipFill>
        <p:spPr>
          <a:xfrm>
            <a:off x="432325" y="2544418"/>
            <a:ext cx="11327350" cy="569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68DFEB-C7DE-4592-AEDE-665BC5145D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22" b="40422"/>
          <a:stretch/>
        </p:blipFill>
        <p:spPr>
          <a:xfrm>
            <a:off x="432325" y="3114262"/>
            <a:ext cx="11327350" cy="629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1597F6-377D-4B97-A430-E1440A692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" t="57764" r="-235" b="23080"/>
          <a:stretch/>
        </p:blipFill>
        <p:spPr>
          <a:xfrm>
            <a:off x="432325" y="3684106"/>
            <a:ext cx="11327350" cy="6294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160C8C-AC1D-4565-9930-387006B19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918" b="3925"/>
          <a:stretch/>
        </p:blipFill>
        <p:spPr>
          <a:xfrm>
            <a:off x="432325" y="4313583"/>
            <a:ext cx="11327350" cy="62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591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1DEF935-8091-4F9B-A996-3B4E5A38C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60" y="332753"/>
            <a:ext cx="9242837" cy="1058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B1B8BC-658B-462F-8B2E-1993BF9E6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938" y="2096017"/>
            <a:ext cx="5395913" cy="26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37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D062098-FA87-4A17-AE27-F71255B4B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82" y="281609"/>
            <a:ext cx="11301721" cy="11628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6678676-79CB-423D-9563-EAD9C4FC1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163" y="1444487"/>
            <a:ext cx="7275440" cy="954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426318-A8CE-4904-86D0-9D61B651A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403" y="2405271"/>
            <a:ext cx="7267878" cy="360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2F9B29B-A35D-4C9E-AF64-23EFCCC14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6" y="370647"/>
            <a:ext cx="11867637" cy="1193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C3491C4-24A1-4950-B80C-2E0180F16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322" y="1392444"/>
            <a:ext cx="5858964" cy="26039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FD7AA84-A473-4B94-AD82-0064FAF390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322" y="3893446"/>
            <a:ext cx="5858965" cy="25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67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D5751B-E06A-40B8-9067-E9ACD9B7D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72" y="1570173"/>
            <a:ext cx="11238028" cy="339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57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CA2C83-37A8-4F55-B838-25660F6F2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775"/>
          <a:stretch/>
        </p:blipFill>
        <p:spPr>
          <a:xfrm>
            <a:off x="1471358" y="1187312"/>
            <a:ext cx="9936693" cy="7475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B8E63F-C5B5-4BCF-8CF1-CABCF1ABF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72" b="46710"/>
          <a:stretch/>
        </p:blipFill>
        <p:spPr>
          <a:xfrm>
            <a:off x="1471358" y="2292628"/>
            <a:ext cx="9937341" cy="7475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C301E4-5E01-496B-9D01-EF5D5BCAB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196" b="25586"/>
          <a:stretch/>
        </p:blipFill>
        <p:spPr>
          <a:xfrm>
            <a:off x="1471358" y="3397944"/>
            <a:ext cx="9937341" cy="747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558C67-E1DB-419F-B708-C9A69D0054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619" b="3162"/>
          <a:stretch/>
        </p:blipFill>
        <p:spPr>
          <a:xfrm>
            <a:off x="1273103" y="4503260"/>
            <a:ext cx="9937341" cy="74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226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12C060-0C12-4D8E-905F-9EA9FE9325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508"/>
          <a:stretch/>
        </p:blipFill>
        <p:spPr>
          <a:xfrm>
            <a:off x="377911" y="1138445"/>
            <a:ext cx="11436177" cy="6984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CA082D-E342-4403-B302-9C4641A4E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7370" y="3568768"/>
            <a:ext cx="6923006" cy="6984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6641BCB-B109-4908-9C7B-DAA3887EB2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835" b="32949"/>
          <a:stretch/>
        </p:blipFill>
        <p:spPr>
          <a:xfrm>
            <a:off x="377001" y="2133600"/>
            <a:ext cx="11437087" cy="6984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8679C4-A9D8-4D13-9F34-10E8E4E0B3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784"/>
          <a:stretch/>
        </p:blipFill>
        <p:spPr>
          <a:xfrm>
            <a:off x="377001" y="2870336"/>
            <a:ext cx="11437087" cy="69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19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F8F205-9775-44F5-A200-254E5085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011" y="433387"/>
            <a:ext cx="4935073" cy="9580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62DA93-4E26-46AC-9E0C-596E1F0DE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145" y="1598956"/>
            <a:ext cx="3319940" cy="6671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9CB211F-4999-4421-A88B-9E88BE3B413D}"/>
                  </a:ext>
                </a:extLst>
              </p:cNvPr>
              <p:cNvSpPr txBox="1"/>
              <p:nvPr/>
            </p:nvSpPr>
            <p:spPr>
              <a:xfrm>
                <a:off x="2815395" y="3299791"/>
                <a:ext cx="1571074" cy="948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CB211F-4999-4421-A88B-9E88BE3B4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395" y="3299791"/>
                <a:ext cx="1571074" cy="9487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C17674-D4CA-46E6-9269-7F8DB6D49E2D}"/>
              </a:ext>
            </a:extLst>
          </p:cNvPr>
          <p:cNvSpPr txBox="1"/>
          <p:nvPr/>
        </p:nvSpPr>
        <p:spPr>
          <a:xfrm>
            <a:off x="8017818" y="4104882"/>
            <a:ext cx="37545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EG" sz="4800" dirty="0"/>
              <a:t>حيث </a:t>
            </a:r>
            <a:r>
              <a:rPr lang="en-US" sz="4800" dirty="0"/>
              <a:t>m</a:t>
            </a:r>
            <a:r>
              <a:rPr lang="ar-EG" sz="4800" dirty="0"/>
              <a:t> هي الكتلة</a:t>
            </a:r>
          </a:p>
          <a:p>
            <a:pPr algn="r" rtl="1"/>
            <a:r>
              <a:rPr lang="en-US" sz="4800" dirty="0"/>
              <a:t>V </a:t>
            </a:r>
            <a:r>
              <a:rPr lang="ar-EG" sz="4800" dirty="0"/>
              <a:t> الحجم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9D5E1A1-08A7-4A12-8E6D-4ADCEAD255B4}"/>
                  </a:ext>
                </a:extLst>
              </p:cNvPr>
              <p:cNvSpPr/>
              <p:nvPr/>
            </p:nvSpPr>
            <p:spPr>
              <a:xfrm>
                <a:off x="106017" y="2274838"/>
                <a:ext cx="1166635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r" rtl="1"/>
                <a:r>
                  <a:rPr lang="ar-EG" sz="4800" dirty="0">
                    <a:solidFill>
                      <a:prstClr val="black"/>
                    </a:solidFill>
                  </a:rPr>
                  <a:t>وتعطى الرمز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ar-EG" sz="4800" dirty="0">
                    <a:solidFill>
                      <a:prstClr val="black"/>
                    </a:solidFill>
                  </a:rPr>
                  <a:t> وهي عبارة عن الكتلة مقسومة على الحجم </a:t>
                </a:r>
              </a:p>
              <a:p>
                <a:pPr lvl="0" algn="r" rtl="1"/>
                <a:r>
                  <a:rPr lang="ar-EG" sz="4800" dirty="0">
                    <a:solidFill>
                      <a:prstClr val="black"/>
                    </a:solidFill>
                  </a:rPr>
                  <a:t>ووحدتها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4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𝐾𝑔</m:t>
                        </m:r>
                      </m:num>
                      <m:den>
                        <m:sSup>
                          <m:sSupPr>
                            <m:ctrlP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9D5E1A1-08A7-4A12-8E6D-4ADCEAD25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17" y="2274838"/>
                <a:ext cx="11666355" cy="1569660"/>
              </a:xfrm>
              <a:prstGeom prst="rect">
                <a:avLst/>
              </a:prstGeom>
              <a:blipFill>
                <a:blip r:embed="rId5"/>
                <a:stretch>
                  <a:fillRect l="-1620" t="-9302" r="-2403" b="-17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986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47DDCC-DB67-49D3-AED4-C90664B82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24" y="567979"/>
            <a:ext cx="6936959" cy="7837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3F4FE6-4E27-427B-86ED-9A1F3D492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1630638"/>
            <a:ext cx="11515725" cy="1231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0A6144-4FF3-4D84-A5C2-D164558A9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43" y="3141385"/>
            <a:ext cx="11486521" cy="1231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294C17-E35C-4B3D-8D63-BDDE30A91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610" y="3963019"/>
            <a:ext cx="2328565" cy="16378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C7CEFD-F772-4AEA-A604-1B08CBD91B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623" y="5106021"/>
            <a:ext cx="8909641" cy="104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30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4943911-DD1A-4008-9A1D-7142A30B2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592" y="406883"/>
            <a:ext cx="6092013" cy="958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596347-9F02-4170-96BC-204C2FCF0D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912" y="3224212"/>
            <a:ext cx="6372693" cy="8727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9AC6123-9D1F-42E1-A77F-71EC6ACB6542}"/>
                  </a:ext>
                </a:extLst>
              </p:cNvPr>
              <p:cNvSpPr txBox="1"/>
              <p:nvPr/>
            </p:nvSpPr>
            <p:spPr>
              <a:xfrm>
                <a:off x="2127757" y="5065851"/>
                <a:ext cx="2725590" cy="11345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AC6123-9D1F-42E1-A77F-71EC6ACB6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757" y="5065851"/>
                <a:ext cx="2725590" cy="11345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BD5B9F8-05B8-410D-9E42-6BAB7CF38519}"/>
                  </a:ext>
                </a:extLst>
              </p:cNvPr>
              <p:cNvSpPr/>
              <p:nvPr/>
            </p:nvSpPr>
            <p:spPr>
              <a:xfrm>
                <a:off x="1039382" y="4137084"/>
                <a:ext cx="1057097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EG" sz="3600" dirty="0"/>
                  <a:t>وهو كتلة وحدة الحجوم من المادة وهو مقلوب الكثافة ووحدته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ar-EG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ar-EG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𝐾𝑔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BD5B9F8-05B8-410D-9E42-6BAB7CF38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82" y="4137084"/>
                <a:ext cx="10570971" cy="646331"/>
              </a:xfrm>
              <a:prstGeom prst="rect">
                <a:avLst/>
              </a:prstGeom>
              <a:blipFill>
                <a:blip r:embed="rId5"/>
                <a:stretch>
                  <a:fillRect t="-16981" r="-1730" b="-3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CEA2C6A-A890-4853-81FF-0A526BAF2305}"/>
                  </a:ext>
                </a:extLst>
              </p:cNvPr>
              <p:cNvSpPr/>
              <p:nvPr/>
            </p:nvSpPr>
            <p:spPr>
              <a:xfrm>
                <a:off x="1656523" y="1403673"/>
                <a:ext cx="96608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lang="ar-EG" sz="3600" dirty="0">
                    <a:solidFill>
                      <a:prstClr val="black"/>
                    </a:solidFill>
                  </a:rPr>
                  <a:t>وهو وزن وحدة الحجوم من المادة ووحدته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ar-EG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ar-EG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CEA2C6A-A890-4853-81FF-0A526BAF23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523" y="1403673"/>
                <a:ext cx="9660834" cy="646331"/>
              </a:xfrm>
              <a:prstGeom prst="rect">
                <a:avLst/>
              </a:prstGeom>
              <a:blipFill>
                <a:blip r:embed="rId6"/>
                <a:stretch>
                  <a:fillRect t="-16038" r="-1893" b="-3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E9A6F3-98CB-45CF-9349-4F890B0D43A4}"/>
                  </a:ext>
                </a:extLst>
              </p:cNvPr>
              <p:cNvSpPr txBox="1"/>
              <p:nvPr/>
            </p:nvSpPr>
            <p:spPr>
              <a:xfrm>
                <a:off x="2806002" y="2332440"/>
                <a:ext cx="272559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FE9A6F3-98CB-45CF-9349-4F890B0D43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002" y="2332440"/>
                <a:ext cx="2725590" cy="7386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6993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</TotalTime>
  <Words>150</Words>
  <Application>Microsoft Office PowerPoint</Application>
  <PresentationFormat>Custom</PresentationFormat>
  <Paragraphs>26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ميكانيكا الموائع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ميكانيكا الموائع</dc:title>
  <dc:creator>Dr. Ashour Eid</dc:creator>
  <cp:lastModifiedBy>elsayed</cp:lastModifiedBy>
  <cp:revision>35</cp:revision>
  <dcterms:created xsi:type="dcterms:W3CDTF">2019-03-10T17:22:57Z</dcterms:created>
  <dcterms:modified xsi:type="dcterms:W3CDTF">2020-03-22T08:40:23Z</dcterms:modified>
</cp:coreProperties>
</file>