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 name="Shape 17"/>
        <p:cNvGrpSpPr/>
        <p:nvPr/>
      </p:nvGrpSpPr>
      <p:grpSpPr>
        <a:xfrm>
          <a:off x="0" y="0"/>
          <a:ext cx="0" cy="0"/>
          <a:chOff x="0" y="0"/>
          <a:chExt cx="0" cy="0"/>
        </a:xfrm>
      </p:grpSpPr>
      <p:sp>
        <p:nvSpPr>
          <p:cNvPr id="18" name="Google Shape;1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 name="Shape 23"/>
        <p:cNvGrpSpPr/>
        <p:nvPr/>
      </p:nvGrpSpPr>
      <p:grpSpPr>
        <a:xfrm>
          <a:off x="0" y="0"/>
          <a:ext cx="0" cy="0"/>
          <a:chOff x="0" y="0"/>
          <a:chExt cx="0" cy="0"/>
        </a:xfrm>
      </p:grpSpPr>
      <p:sp>
        <p:nvSpPr>
          <p:cNvPr id="24" name="Google Shape;2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 name="Shape 29"/>
        <p:cNvGrpSpPr/>
        <p:nvPr/>
      </p:nvGrpSpPr>
      <p:grpSpPr>
        <a:xfrm>
          <a:off x="0" y="0"/>
          <a:ext cx="0" cy="0"/>
          <a:chOff x="0" y="0"/>
          <a:chExt cx="0" cy="0"/>
        </a:xfrm>
      </p:grpSpPr>
      <p:sp>
        <p:nvSpPr>
          <p:cNvPr id="30" name="Google Shape;3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 name="Shape 35"/>
        <p:cNvGrpSpPr/>
        <p:nvPr/>
      </p:nvGrpSpPr>
      <p:grpSpPr>
        <a:xfrm>
          <a:off x="0" y="0"/>
          <a:ext cx="0" cy="0"/>
          <a:chOff x="0" y="0"/>
          <a:chExt cx="0" cy="0"/>
        </a:xfrm>
      </p:grpSpPr>
      <p:sp>
        <p:nvSpPr>
          <p:cNvPr id="36" name="Google Shape;3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 name="Shape 41"/>
        <p:cNvGrpSpPr/>
        <p:nvPr/>
      </p:nvGrpSpPr>
      <p:grpSpPr>
        <a:xfrm>
          <a:off x="0" y="0"/>
          <a:ext cx="0" cy="0"/>
          <a:chOff x="0" y="0"/>
          <a:chExt cx="0" cy="0"/>
        </a:xfrm>
      </p:grpSpPr>
      <p:sp>
        <p:nvSpPr>
          <p:cNvPr id="42" name="Google Shape;4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 name="Shape 47"/>
        <p:cNvGrpSpPr/>
        <p:nvPr/>
      </p:nvGrpSpPr>
      <p:grpSpPr>
        <a:xfrm>
          <a:off x="0" y="0"/>
          <a:ext cx="0" cy="0"/>
          <a:chOff x="0" y="0"/>
          <a:chExt cx="0" cy="0"/>
        </a:xfrm>
      </p:grpSpPr>
      <p:sp>
        <p:nvSpPr>
          <p:cNvPr id="48" name="Google Shape;4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ext" type="tx">
  <p:cSld name="TITLE_AND_BODY">
    <p:spTree>
      <p:nvGrpSpPr>
        <p:cNvPr id="11" name="Shape 11"/>
        <p:cNvGrpSpPr/>
        <p:nvPr/>
      </p:nvGrpSpPr>
      <p:grpSpPr>
        <a:xfrm>
          <a:off x="0" y="0"/>
          <a:ext cx="0" cy="0"/>
          <a:chOff x="0" y="0"/>
          <a:chExt cx="0" cy="0"/>
        </a:xfrm>
      </p:grpSpPr>
      <p:sp>
        <p:nvSpPr>
          <p:cNvPr id="12" name="Google Shape;12;p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1" algn="ctr">
              <a:lnSpc>
                <a:spcPct val="100000"/>
              </a:lnSpc>
              <a:spcBef>
                <a:spcPts val="0"/>
              </a:spcBef>
              <a:spcAft>
                <a:spcPts val="0"/>
              </a:spcAft>
              <a:buSzPts val="1400"/>
              <a:buNone/>
              <a:defRPr/>
            </a:lvl1pPr>
            <a:lvl2pPr lvl="1" rtl="1" algn="ctr">
              <a:lnSpc>
                <a:spcPct val="100000"/>
              </a:lnSpc>
              <a:spcBef>
                <a:spcPts val="0"/>
              </a:spcBef>
              <a:spcAft>
                <a:spcPts val="0"/>
              </a:spcAft>
              <a:buSzPts val="1400"/>
              <a:buNone/>
              <a:defRPr/>
            </a:lvl2pPr>
            <a:lvl3pPr lvl="2" rtl="1" algn="ctr">
              <a:lnSpc>
                <a:spcPct val="100000"/>
              </a:lnSpc>
              <a:spcBef>
                <a:spcPts val="0"/>
              </a:spcBef>
              <a:spcAft>
                <a:spcPts val="0"/>
              </a:spcAft>
              <a:buSzPts val="1400"/>
              <a:buNone/>
              <a:defRPr/>
            </a:lvl3pPr>
            <a:lvl4pPr lvl="3" rtl="1" algn="ctr">
              <a:lnSpc>
                <a:spcPct val="100000"/>
              </a:lnSpc>
              <a:spcBef>
                <a:spcPts val="0"/>
              </a:spcBef>
              <a:spcAft>
                <a:spcPts val="0"/>
              </a:spcAft>
              <a:buSzPts val="1400"/>
              <a:buNone/>
              <a:defRPr/>
            </a:lvl4pPr>
            <a:lvl5pPr lvl="4" rtl="1" algn="ctr">
              <a:lnSpc>
                <a:spcPct val="100000"/>
              </a:lnSpc>
              <a:spcBef>
                <a:spcPts val="0"/>
              </a:spcBef>
              <a:spcAft>
                <a:spcPts val="0"/>
              </a:spcAft>
              <a:buSzPts val="1400"/>
              <a:buNone/>
              <a:defRPr/>
            </a:lvl5pPr>
            <a:lvl6pPr lvl="5" rtl="1" algn="ctr">
              <a:lnSpc>
                <a:spcPct val="100000"/>
              </a:lnSpc>
              <a:spcBef>
                <a:spcPts val="0"/>
              </a:spcBef>
              <a:spcAft>
                <a:spcPts val="0"/>
              </a:spcAft>
              <a:buSzPts val="1400"/>
              <a:buNone/>
              <a:defRPr/>
            </a:lvl6pPr>
            <a:lvl7pPr lvl="6" rtl="1" algn="ctr">
              <a:lnSpc>
                <a:spcPct val="100000"/>
              </a:lnSpc>
              <a:spcBef>
                <a:spcPts val="0"/>
              </a:spcBef>
              <a:spcAft>
                <a:spcPts val="0"/>
              </a:spcAft>
              <a:buSzPts val="1400"/>
              <a:buNone/>
              <a:defRPr/>
            </a:lvl7pPr>
            <a:lvl8pPr lvl="7" rtl="1" algn="ctr">
              <a:lnSpc>
                <a:spcPct val="100000"/>
              </a:lnSpc>
              <a:spcBef>
                <a:spcPts val="0"/>
              </a:spcBef>
              <a:spcAft>
                <a:spcPts val="0"/>
              </a:spcAft>
              <a:buSzPts val="1400"/>
              <a:buNone/>
              <a:defRPr/>
            </a:lvl8pPr>
            <a:lvl9pPr lvl="8" rtl="1" algn="ctr">
              <a:lnSpc>
                <a:spcPct val="100000"/>
              </a:lnSpc>
              <a:spcBef>
                <a:spcPts val="0"/>
              </a:spcBef>
              <a:spcAft>
                <a:spcPts val="0"/>
              </a:spcAft>
              <a:buSzPts val="1400"/>
              <a:buNone/>
              <a:defRPr/>
            </a:lvl9pPr>
          </a:lstStyle>
          <a:p/>
        </p:txBody>
      </p:sp>
      <p:sp>
        <p:nvSpPr>
          <p:cNvPr id="13" name="Google Shape;13;p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1" algn="r">
              <a:lnSpc>
                <a:spcPct val="100000"/>
              </a:lnSpc>
              <a:spcBef>
                <a:spcPts val="360"/>
              </a:spcBef>
              <a:spcAft>
                <a:spcPts val="0"/>
              </a:spcAft>
              <a:buClr>
                <a:schemeClr val="dk1"/>
              </a:buClr>
              <a:buSzPts val="1800"/>
              <a:buChar char="•"/>
              <a:defRPr/>
            </a:lvl1pPr>
            <a:lvl2pPr indent="-342900" lvl="1" marL="914400" rtl="1" algn="r">
              <a:lnSpc>
                <a:spcPct val="100000"/>
              </a:lnSpc>
              <a:spcBef>
                <a:spcPts val="360"/>
              </a:spcBef>
              <a:spcAft>
                <a:spcPts val="0"/>
              </a:spcAft>
              <a:buClr>
                <a:schemeClr val="dk1"/>
              </a:buClr>
              <a:buSzPts val="1800"/>
              <a:buChar char="–"/>
              <a:defRPr/>
            </a:lvl2pPr>
            <a:lvl3pPr indent="-342900" lvl="2" marL="1371600" rtl="1" algn="r">
              <a:lnSpc>
                <a:spcPct val="100000"/>
              </a:lnSpc>
              <a:spcBef>
                <a:spcPts val="360"/>
              </a:spcBef>
              <a:spcAft>
                <a:spcPts val="0"/>
              </a:spcAft>
              <a:buClr>
                <a:schemeClr val="dk1"/>
              </a:buClr>
              <a:buSzPts val="1800"/>
              <a:buChar char="•"/>
              <a:defRPr/>
            </a:lvl3pPr>
            <a:lvl4pPr indent="-342900" lvl="3" marL="1828800" rtl="1" algn="r">
              <a:lnSpc>
                <a:spcPct val="100000"/>
              </a:lnSpc>
              <a:spcBef>
                <a:spcPts val="360"/>
              </a:spcBef>
              <a:spcAft>
                <a:spcPts val="0"/>
              </a:spcAft>
              <a:buClr>
                <a:schemeClr val="dk1"/>
              </a:buClr>
              <a:buSzPts val="1800"/>
              <a:buChar char="–"/>
              <a:defRPr/>
            </a:lvl4pPr>
            <a:lvl5pPr indent="-342900" lvl="4" marL="2286000" rtl="1" algn="r">
              <a:lnSpc>
                <a:spcPct val="100000"/>
              </a:lnSpc>
              <a:spcBef>
                <a:spcPts val="360"/>
              </a:spcBef>
              <a:spcAft>
                <a:spcPts val="0"/>
              </a:spcAft>
              <a:buClr>
                <a:schemeClr val="dk1"/>
              </a:buClr>
              <a:buSzPts val="1800"/>
              <a:buChar char="»"/>
              <a:defRPr/>
            </a:lvl5pPr>
            <a:lvl6pPr indent="-342900" lvl="5" marL="2743200" rtl="1" algn="r">
              <a:lnSpc>
                <a:spcPct val="100000"/>
              </a:lnSpc>
              <a:spcBef>
                <a:spcPts val="360"/>
              </a:spcBef>
              <a:spcAft>
                <a:spcPts val="0"/>
              </a:spcAft>
              <a:buClr>
                <a:schemeClr val="dk1"/>
              </a:buClr>
              <a:buSzPts val="1800"/>
              <a:buChar char="»"/>
              <a:defRPr/>
            </a:lvl6pPr>
            <a:lvl7pPr indent="-342900" lvl="6" marL="3200400" rtl="1" algn="r">
              <a:lnSpc>
                <a:spcPct val="100000"/>
              </a:lnSpc>
              <a:spcBef>
                <a:spcPts val="360"/>
              </a:spcBef>
              <a:spcAft>
                <a:spcPts val="0"/>
              </a:spcAft>
              <a:buClr>
                <a:schemeClr val="dk1"/>
              </a:buClr>
              <a:buSzPts val="1800"/>
              <a:buChar char="»"/>
              <a:defRPr/>
            </a:lvl7pPr>
            <a:lvl8pPr indent="-342900" lvl="7" marL="3657600" rtl="1" algn="r">
              <a:lnSpc>
                <a:spcPct val="100000"/>
              </a:lnSpc>
              <a:spcBef>
                <a:spcPts val="360"/>
              </a:spcBef>
              <a:spcAft>
                <a:spcPts val="0"/>
              </a:spcAft>
              <a:buClr>
                <a:schemeClr val="dk1"/>
              </a:buClr>
              <a:buSzPts val="1800"/>
              <a:buChar char="»"/>
              <a:defRPr/>
            </a:lvl8pPr>
            <a:lvl9pPr indent="-342900" lvl="8" marL="4114800" rtl="1" algn="r">
              <a:lnSpc>
                <a:spcPct val="100000"/>
              </a:lnSpc>
              <a:spcBef>
                <a:spcPts val="360"/>
              </a:spcBef>
              <a:spcAft>
                <a:spcPts val="0"/>
              </a:spcAft>
              <a:buClr>
                <a:schemeClr val="dk1"/>
              </a:buClr>
              <a:buSzPts val="1800"/>
              <a:buChar char="»"/>
              <a:defRPr/>
            </a:lvl9pPr>
          </a:lstStyle>
          <a:p/>
        </p:txBody>
      </p:sp>
      <p:sp>
        <p:nvSpPr>
          <p:cNvPr id="14" name="Google Shape;14;p2"/>
          <p:cNvSpPr txBox="1"/>
          <p:nvPr>
            <p:ph idx="10" type="dt"/>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15" name="Google Shape;15;p2"/>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1" algn="ct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16" name="Google Shape;16;p2"/>
          <p:cNvSpPr txBox="1"/>
          <p:nvPr>
            <p:ph idx="12" type="sldNum"/>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indent="0" lvl="0" marL="0" rtl="1" algn="l">
              <a:lnSpc>
                <a:spcPct val="100000"/>
              </a:lnSpc>
              <a:spcBef>
                <a:spcPts val="0"/>
              </a:spcBef>
              <a:spcAft>
                <a:spcPts val="0"/>
              </a:spcAft>
              <a:buNone/>
              <a:defRPr sz="1400"/>
            </a:lvl1pPr>
            <a:lvl2pPr indent="0" lvl="1" marL="0" rtl="1" algn="l">
              <a:lnSpc>
                <a:spcPct val="100000"/>
              </a:lnSpc>
              <a:spcBef>
                <a:spcPts val="0"/>
              </a:spcBef>
              <a:spcAft>
                <a:spcPts val="0"/>
              </a:spcAft>
              <a:buNone/>
              <a:defRPr sz="1400"/>
            </a:lvl2pPr>
            <a:lvl3pPr indent="0" lvl="2" marL="0" rtl="1" algn="l">
              <a:lnSpc>
                <a:spcPct val="100000"/>
              </a:lnSpc>
              <a:spcBef>
                <a:spcPts val="0"/>
              </a:spcBef>
              <a:spcAft>
                <a:spcPts val="0"/>
              </a:spcAft>
              <a:buNone/>
              <a:defRPr sz="1400"/>
            </a:lvl3pPr>
            <a:lvl4pPr indent="0" lvl="3" marL="0" rtl="1" algn="l">
              <a:lnSpc>
                <a:spcPct val="100000"/>
              </a:lnSpc>
              <a:spcBef>
                <a:spcPts val="0"/>
              </a:spcBef>
              <a:spcAft>
                <a:spcPts val="0"/>
              </a:spcAft>
              <a:buNone/>
              <a:defRPr sz="1400"/>
            </a:lvl4pPr>
            <a:lvl5pPr indent="0" lvl="4" marL="0" rtl="1" algn="l">
              <a:lnSpc>
                <a:spcPct val="100000"/>
              </a:lnSpc>
              <a:spcBef>
                <a:spcPts val="0"/>
              </a:spcBef>
              <a:spcAft>
                <a:spcPts val="0"/>
              </a:spcAft>
              <a:buNone/>
              <a:defRPr sz="1400"/>
            </a:lvl5pPr>
            <a:lvl6pPr indent="0" lvl="5" marL="0" rtl="1" algn="l">
              <a:lnSpc>
                <a:spcPct val="100000"/>
              </a:lnSpc>
              <a:spcBef>
                <a:spcPts val="0"/>
              </a:spcBef>
              <a:spcAft>
                <a:spcPts val="0"/>
              </a:spcAft>
              <a:buNone/>
              <a:defRPr sz="1400"/>
            </a:lvl6pPr>
            <a:lvl7pPr indent="0" lvl="6" marL="0" rtl="1" algn="l">
              <a:lnSpc>
                <a:spcPct val="100000"/>
              </a:lnSpc>
              <a:spcBef>
                <a:spcPts val="0"/>
              </a:spcBef>
              <a:spcAft>
                <a:spcPts val="0"/>
              </a:spcAft>
              <a:buNone/>
              <a:defRPr sz="1400"/>
            </a:lvl7pPr>
            <a:lvl8pPr indent="0" lvl="7" marL="0" rtl="1" algn="l">
              <a:lnSpc>
                <a:spcPct val="100000"/>
              </a:lnSpc>
              <a:spcBef>
                <a:spcPts val="0"/>
              </a:spcBef>
              <a:spcAft>
                <a:spcPts val="0"/>
              </a:spcAft>
              <a:buNone/>
              <a:defRPr sz="1400"/>
            </a:lvl8pPr>
            <a:lvl9pPr indent="0" lvl="8" marL="0" rtl="1" algn="l">
              <a:lnSpc>
                <a:spcPct val="100000"/>
              </a:lnSpc>
              <a:spcBef>
                <a:spcPts val="0"/>
              </a:spcBef>
              <a:spcAft>
                <a:spcPts val="0"/>
              </a:spcAft>
              <a:buNone/>
              <a:defRPr sz="1400"/>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1"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1"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1"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1"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1"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1"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1"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1"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1"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1" algn="r">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1" algn="r">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1" algn="r">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marR="0" rtl="1"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indent="0" lvl="0"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0" name="Shape 20"/>
        <p:cNvGrpSpPr/>
        <p:nvPr/>
      </p:nvGrpSpPr>
      <p:grpSpPr>
        <a:xfrm>
          <a:off x="0" y="0"/>
          <a:ext cx="0" cy="0"/>
          <a:chOff x="0" y="0"/>
          <a:chExt cx="0" cy="0"/>
        </a:xfrm>
      </p:grpSpPr>
      <p:sp>
        <p:nvSpPr>
          <p:cNvPr id="21" name="Google Shape;21;p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ثالثا: التعقيم  Sterilization </a:t>
            </a:r>
            <a:endParaRPr/>
          </a:p>
        </p:txBody>
      </p:sp>
      <p:sp>
        <p:nvSpPr>
          <p:cNvPr id="22" name="Google Shape;22;p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Char char="•"/>
            </a:pPr>
            <a:r>
              <a:rPr b="1" i="0" lang="en-US" sz="3200" u="none" cap="none" strike="noStrike">
                <a:solidFill>
                  <a:schemeClr val="lt1"/>
                </a:solidFill>
                <a:latin typeface="Arial"/>
                <a:ea typeface="Arial"/>
                <a:cs typeface="Arial"/>
                <a:sym typeface="Arial"/>
              </a:rPr>
              <a:t>الحليب المعقم الذي سبق تجنيسه ثم وعمل بدرجة حرارة تكفي لقتل جميع الميكروبات التي به سواء مرضية او غير مرضية ولا يتبقي به أي كائنات حية سوي بعض جراثيم الميكروبات المقاومة للحرارة وبذلك يمكن حفظ هذا الحليب لعدة شهور او سنيين.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p:tgtEl>
                                          <p:spTgt spid="2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
                                            <p:txEl>
                                              <p:pRg end="0" st="0"/>
                                            </p:txEl>
                                          </p:spTgt>
                                        </p:tgtEl>
                                        <p:attrNameLst>
                                          <p:attrName>style.visibility</p:attrName>
                                        </p:attrNameLst>
                                      </p:cBhvr>
                                      <p:to>
                                        <p:strVal val="visible"/>
                                      </p:to>
                                    </p:set>
                                    <p:animEffect filter="fade" transition="in">
                                      <p:cBhvr>
                                        <p:cTn dur="500"/>
                                        <p:tgtEl>
                                          <p:spTgt spid="2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74" name="Shape 74"/>
        <p:cNvGrpSpPr/>
        <p:nvPr/>
      </p:nvGrpSpPr>
      <p:grpSpPr>
        <a:xfrm>
          <a:off x="0" y="0"/>
          <a:ext cx="0" cy="0"/>
          <a:chOff x="0" y="0"/>
          <a:chExt cx="0" cy="0"/>
        </a:xfrm>
      </p:grpSpPr>
      <p:sp>
        <p:nvSpPr>
          <p:cNvPr id="75" name="Google Shape;75;p1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اختبار الحليب</a:t>
            </a:r>
            <a:endParaRPr/>
          </a:p>
        </p:txBody>
      </p:sp>
      <p:sp>
        <p:nvSpPr>
          <p:cNvPr id="76" name="Google Shape;76;p1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التأكد من صلاحية الحليب للتعقيم</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قدرته علي مقاومة التجبن الحراري</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الاختبارات الحسية</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الاختبارات الكيمائية </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الاختبارات البكتريولوجية</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500"/>
                                        <p:tgtEl>
                                          <p:spTgt spid="7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6">
                                            <p:txEl>
                                              <p:pRg end="0" st="0"/>
                                            </p:txEl>
                                          </p:spTgt>
                                        </p:tgtEl>
                                        <p:attrNameLst>
                                          <p:attrName>style.visibility</p:attrName>
                                        </p:attrNameLst>
                                      </p:cBhvr>
                                      <p:to>
                                        <p:strVal val="visible"/>
                                      </p:to>
                                    </p:set>
                                    <p:anim calcmode="lin" valueType="num">
                                      <p:cBhvr additive="base">
                                        <p:cTn dur="500"/>
                                        <p:tgtEl>
                                          <p:spTgt spid="7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6">
                                            <p:txEl>
                                              <p:pRg end="1" st="1"/>
                                            </p:txEl>
                                          </p:spTgt>
                                        </p:tgtEl>
                                        <p:attrNameLst>
                                          <p:attrName>style.visibility</p:attrName>
                                        </p:attrNameLst>
                                      </p:cBhvr>
                                      <p:to>
                                        <p:strVal val="visible"/>
                                      </p:to>
                                    </p:set>
                                    <p:anim calcmode="lin" valueType="num">
                                      <p:cBhvr additive="base">
                                        <p:cTn dur="500"/>
                                        <p:tgtEl>
                                          <p:spTgt spid="7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6">
                                            <p:txEl>
                                              <p:pRg end="2" st="2"/>
                                            </p:txEl>
                                          </p:spTgt>
                                        </p:tgtEl>
                                        <p:attrNameLst>
                                          <p:attrName>style.visibility</p:attrName>
                                        </p:attrNameLst>
                                      </p:cBhvr>
                                      <p:to>
                                        <p:strVal val="visible"/>
                                      </p:to>
                                    </p:set>
                                    <p:anim calcmode="lin" valueType="num">
                                      <p:cBhvr additive="base">
                                        <p:cTn dur="500"/>
                                        <p:tgtEl>
                                          <p:spTgt spid="7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6">
                                            <p:txEl>
                                              <p:pRg end="3" st="3"/>
                                            </p:txEl>
                                          </p:spTgt>
                                        </p:tgtEl>
                                        <p:attrNameLst>
                                          <p:attrName>style.visibility</p:attrName>
                                        </p:attrNameLst>
                                      </p:cBhvr>
                                      <p:to>
                                        <p:strVal val="visible"/>
                                      </p:to>
                                    </p:set>
                                    <p:anim calcmode="lin" valueType="num">
                                      <p:cBhvr additive="base">
                                        <p:cTn dur="500"/>
                                        <p:tgtEl>
                                          <p:spTgt spid="7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6">
                                            <p:txEl>
                                              <p:pRg end="4" st="4"/>
                                            </p:txEl>
                                          </p:spTgt>
                                        </p:tgtEl>
                                        <p:attrNameLst>
                                          <p:attrName>style.visibility</p:attrName>
                                        </p:attrNameLst>
                                      </p:cBhvr>
                                      <p:to>
                                        <p:strVal val="visible"/>
                                      </p:to>
                                    </p:set>
                                    <p:anim calcmode="lin" valueType="num">
                                      <p:cBhvr additive="base">
                                        <p:cTn dur="500"/>
                                        <p:tgtEl>
                                          <p:spTgt spid="7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التنقية</a:t>
            </a:r>
            <a:endParaRPr/>
          </a:p>
        </p:txBody>
      </p:sp>
      <p:sp>
        <p:nvSpPr>
          <p:cNvPr id="82" name="Google Shape;82;p1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ازالة الشوائب</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لن بقائها يكون راسب في قاع الزجاجات</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500"/>
                                        <p:tgtEl>
                                          <p:spTgt spid="8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2">
                                            <p:txEl>
                                              <p:pRg end="0" st="0"/>
                                            </p:txEl>
                                          </p:spTgt>
                                        </p:tgtEl>
                                        <p:attrNameLst>
                                          <p:attrName>style.visibility</p:attrName>
                                        </p:attrNameLst>
                                      </p:cBhvr>
                                      <p:to>
                                        <p:strVal val="visible"/>
                                      </p:to>
                                    </p:set>
                                    <p:anim calcmode="lin" valueType="num">
                                      <p:cBhvr additive="base">
                                        <p:cTn dur="500"/>
                                        <p:tgtEl>
                                          <p:spTgt spid="8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2">
                                            <p:txEl>
                                              <p:pRg end="1" st="1"/>
                                            </p:txEl>
                                          </p:spTgt>
                                        </p:tgtEl>
                                        <p:attrNameLst>
                                          <p:attrName>style.visibility</p:attrName>
                                        </p:attrNameLst>
                                      </p:cBhvr>
                                      <p:to>
                                        <p:strVal val="visible"/>
                                      </p:to>
                                    </p:set>
                                    <p:anim calcmode="lin" valueType="num">
                                      <p:cBhvr additive="base">
                                        <p:cTn dur="500"/>
                                        <p:tgtEl>
                                          <p:spTgt spid="8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86" name="Shape 86"/>
        <p:cNvGrpSpPr/>
        <p:nvPr/>
      </p:nvGrpSpPr>
      <p:grpSpPr>
        <a:xfrm>
          <a:off x="0" y="0"/>
          <a:ext cx="0" cy="0"/>
          <a:chOff x="0" y="0"/>
          <a:chExt cx="0" cy="0"/>
        </a:xfrm>
      </p:grpSpPr>
      <p:sp>
        <p:nvSpPr>
          <p:cNvPr id="87" name="Google Shape;87;p1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التسخين المبدئي</a:t>
            </a:r>
            <a:endParaRPr/>
          </a:p>
        </p:txBody>
      </p:sp>
      <p:sp>
        <p:nvSpPr>
          <p:cNvPr id="88" name="Google Shape;88;p1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اعداد الحليب لعملية التجنيس</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ترفع الحرارة الي 150-160 ف (66-71م) بواسطة مبادل الحرارة ذو الالواح</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500"/>
                                        <p:tgtEl>
                                          <p:spTgt spid="8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8">
                                            <p:txEl>
                                              <p:pRg end="0" st="0"/>
                                            </p:txEl>
                                          </p:spTgt>
                                        </p:tgtEl>
                                        <p:attrNameLst>
                                          <p:attrName>style.visibility</p:attrName>
                                        </p:attrNameLst>
                                      </p:cBhvr>
                                      <p:to>
                                        <p:strVal val="visible"/>
                                      </p:to>
                                    </p:set>
                                    <p:anim calcmode="lin" valueType="num">
                                      <p:cBhvr additive="base">
                                        <p:cTn dur="500"/>
                                        <p:tgtEl>
                                          <p:spTgt spid="8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8">
                                            <p:txEl>
                                              <p:pRg end="1" st="1"/>
                                            </p:txEl>
                                          </p:spTgt>
                                        </p:tgtEl>
                                        <p:attrNameLst>
                                          <p:attrName>style.visibility</p:attrName>
                                        </p:attrNameLst>
                                      </p:cBhvr>
                                      <p:to>
                                        <p:strVal val="visible"/>
                                      </p:to>
                                    </p:set>
                                    <p:anim calcmode="lin" valueType="num">
                                      <p:cBhvr additive="base">
                                        <p:cTn dur="500"/>
                                        <p:tgtEl>
                                          <p:spTgt spid="8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92" name="Shape 92"/>
        <p:cNvGrpSpPr/>
        <p:nvPr/>
      </p:nvGrpSpPr>
      <p:grpSpPr>
        <a:xfrm>
          <a:off x="0" y="0"/>
          <a:ext cx="0" cy="0"/>
          <a:chOff x="0" y="0"/>
          <a:chExt cx="0" cy="0"/>
        </a:xfrm>
      </p:grpSpPr>
      <p:sp>
        <p:nvSpPr>
          <p:cNvPr id="93" name="Google Shape;93;p1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التجنيس</a:t>
            </a:r>
            <a:endParaRPr/>
          </a:p>
        </p:txBody>
      </p:sp>
      <p:sp>
        <p:nvSpPr>
          <p:cNvPr id="94" name="Google Shape;94;p1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تكسير حبيبات الدهن </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لمنع انفصال طبقة القشدة علي سطح الزجاجات</a:t>
            </a:r>
            <a:endParaRPr/>
          </a:p>
          <a:p>
            <a:pPr indent="-342900" lvl="0" marL="342900" marR="0" rtl="1" algn="just">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يتراوح الضغط المستعمل 2000-3000 رطل علي البوصة المربعة</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3"/>
                                        </p:tgtEl>
                                        <p:attrNameLst>
                                          <p:attrName>style.visibility</p:attrName>
                                        </p:attrNameLst>
                                      </p:cBhvr>
                                      <p:to>
                                        <p:strVal val="visible"/>
                                      </p:to>
                                    </p:set>
                                    <p:anim calcmode="lin" valueType="num">
                                      <p:cBhvr additive="base">
                                        <p:cTn dur="500"/>
                                        <p:tgtEl>
                                          <p:spTgt spid="9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4">
                                            <p:txEl>
                                              <p:pRg end="0" st="0"/>
                                            </p:txEl>
                                          </p:spTgt>
                                        </p:tgtEl>
                                        <p:attrNameLst>
                                          <p:attrName>style.visibility</p:attrName>
                                        </p:attrNameLst>
                                      </p:cBhvr>
                                      <p:to>
                                        <p:strVal val="visible"/>
                                      </p:to>
                                    </p:set>
                                    <p:anim calcmode="lin" valueType="num">
                                      <p:cBhvr additive="base">
                                        <p:cTn dur="500"/>
                                        <p:tgtEl>
                                          <p:spTgt spid="9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4">
                                            <p:txEl>
                                              <p:pRg end="1" st="1"/>
                                            </p:txEl>
                                          </p:spTgt>
                                        </p:tgtEl>
                                        <p:attrNameLst>
                                          <p:attrName>style.visibility</p:attrName>
                                        </p:attrNameLst>
                                      </p:cBhvr>
                                      <p:to>
                                        <p:strVal val="visible"/>
                                      </p:to>
                                    </p:set>
                                    <p:anim calcmode="lin" valueType="num">
                                      <p:cBhvr additive="base">
                                        <p:cTn dur="500"/>
                                        <p:tgtEl>
                                          <p:spTgt spid="9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4">
                                            <p:txEl>
                                              <p:pRg end="2" st="2"/>
                                            </p:txEl>
                                          </p:spTgt>
                                        </p:tgtEl>
                                        <p:attrNameLst>
                                          <p:attrName>style.visibility</p:attrName>
                                        </p:attrNameLst>
                                      </p:cBhvr>
                                      <p:to>
                                        <p:strVal val="visible"/>
                                      </p:to>
                                    </p:set>
                                    <p:anim calcmode="lin" valueType="num">
                                      <p:cBhvr additive="base">
                                        <p:cTn dur="500"/>
                                        <p:tgtEl>
                                          <p:spTgt spid="9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98" name="Shape 98"/>
        <p:cNvGrpSpPr/>
        <p:nvPr/>
      </p:nvGrpSpPr>
      <p:grpSpPr>
        <a:xfrm>
          <a:off x="0" y="0"/>
          <a:ext cx="0" cy="0"/>
          <a:chOff x="0" y="0"/>
          <a:chExt cx="0" cy="0"/>
        </a:xfrm>
      </p:grpSpPr>
      <p:sp>
        <p:nvSpPr>
          <p:cNvPr id="99" name="Google Shape;99;p1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التعبئة</a:t>
            </a:r>
            <a:endParaRPr/>
          </a:p>
        </p:txBody>
      </p:sp>
      <p:sp>
        <p:nvSpPr>
          <p:cNvPr id="100" name="Google Shape;100;p1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يعبا الحليب الساخن المجنس في زجاجات معقمة </a:t>
            </a:r>
            <a:endParaRPr/>
          </a:p>
          <a:p>
            <a:pPr indent="-342900" lvl="0" marL="342900" marR="0" rtl="1" algn="just">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ثم تقفل بأغطية معدنية</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500"/>
                                        <p:tgtEl>
                                          <p:spTgt spid="9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0">
                                            <p:txEl>
                                              <p:pRg end="0" st="0"/>
                                            </p:txEl>
                                          </p:spTgt>
                                        </p:tgtEl>
                                        <p:attrNameLst>
                                          <p:attrName>style.visibility</p:attrName>
                                        </p:attrNameLst>
                                      </p:cBhvr>
                                      <p:to>
                                        <p:strVal val="visible"/>
                                      </p:to>
                                    </p:set>
                                    <p:anim calcmode="lin" valueType="num">
                                      <p:cBhvr additive="base">
                                        <p:cTn dur="500"/>
                                        <p:tgtEl>
                                          <p:spTgt spid="10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0">
                                            <p:txEl>
                                              <p:pRg end="1" st="1"/>
                                            </p:txEl>
                                          </p:spTgt>
                                        </p:tgtEl>
                                        <p:attrNameLst>
                                          <p:attrName>style.visibility</p:attrName>
                                        </p:attrNameLst>
                                      </p:cBhvr>
                                      <p:to>
                                        <p:strVal val="visible"/>
                                      </p:to>
                                    </p:set>
                                    <p:anim calcmode="lin" valueType="num">
                                      <p:cBhvr additive="base">
                                        <p:cTn dur="500"/>
                                        <p:tgtEl>
                                          <p:spTgt spid="10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04" name="Shape 104"/>
        <p:cNvGrpSpPr/>
        <p:nvPr/>
      </p:nvGrpSpPr>
      <p:grpSpPr>
        <a:xfrm>
          <a:off x="0" y="0"/>
          <a:ext cx="0" cy="0"/>
          <a:chOff x="0" y="0"/>
          <a:chExt cx="0" cy="0"/>
        </a:xfrm>
      </p:grpSpPr>
      <p:sp>
        <p:nvSpPr>
          <p:cNvPr id="105" name="Google Shape;105;p1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طريقة الاحواض</a:t>
            </a:r>
            <a:endParaRPr/>
          </a:p>
        </p:txBody>
      </p:sp>
      <p:sp>
        <p:nvSpPr>
          <p:cNvPr id="106" name="Google Shape;106;p1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chemeClr val="lt1"/>
              </a:buClr>
              <a:buSzPts val="2800"/>
              <a:buFont typeface="Arial"/>
              <a:buChar char="•"/>
            </a:pPr>
            <a:r>
              <a:rPr b="1" i="0" lang="en-US" sz="2800" u="none">
                <a:solidFill>
                  <a:schemeClr val="lt1"/>
                </a:solidFill>
                <a:latin typeface="Arial"/>
                <a:ea typeface="Arial"/>
                <a:cs typeface="Arial"/>
                <a:sym typeface="Arial"/>
              </a:rPr>
              <a:t>تستخدم في حالة الكميات المحدودة </a:t>
            </a:r>
            <a:endParaRPr/>
          </a:p>
          <a:p>
            <a:pPr indent="-342900" lvl="0" marL="342900" marR="0" rtl="1" algn="r">
              <a:lnSpc>
                <a:spcPct val="100000"/>
              </a:lnSpc>
              <a:spcBef>
                <a:spcPts val="560"/>
              </a:spcBef>
              <a:spcAft>
                <a:spcPts val="0"/>
              </a:spcAft>
              <a:buClr>
                <a:schemeClr val="lt1"/>
              </a:buClr>
              <a:buSzPts val="2800"/>
              <a:buFont typeface="Arial"/>
              <a:buChar char="•"/>
            </a:pPr>
            <a:r>
              <a:rPr b="1" i="0" lang="en-US" sz="2800" u="none">
                <a:solidFill>
                  <a:schemeClr val="lt1"/>
                </a:solidFill>
                <a:latin typeface="Arial"/>
                <a:ea typeface="Arial"/>
                <a:cs typeface="Arial"/>
                <a:sym typeface="Arial"/>
              </a:rPr>
              <a:t>توضع زجاجات الحليب المجنس الساخن في اقفاص وتغمر في احواض التعقيم</a:t>
            </a:r>
            <a:endParaRPr/>
          </a:p>
          <a:p>
            <a:pPr indent="-342900" lvl="0" marL="342900" marR="0" rtl="1" algn="r">
              <a:lnSpc>
                <a:spcPct val="100000"/>
              </a:lnSpc>
              <a:spcBef>
                <a:spcPts val="560"/>
              </a:spcBef>
              <a:spcAft>
                <a:spcPts val="0"/>
              </a:spcAft>
              <a:buClr>
                <a:schemeClr val="lt1"/>
              </a:buClr>
              <a:buSzPts val="2800"/>
              <a:buFont typeface="Arial"/>
              <a:buChar char="•"/>
            </a:pPr>
            <a:r>
              <a:rPr b="1" i="0" lang="en-US" sz="2800" u="none">
                <a:solidFill>
                  <a:schemeClr val="lt1"/>
                </a:solidFill>
                <a:latin typeface="Arial"/>
                <a:ea typeface="Arial"/>
                <a:cs typeface="Arial"/>
                <a:sym typeface="Arial"/>
              </a:rPr>
              <a:t>تغلق الاحواض جيدا لتصبح كصندوق مقفل </a:t>
            </a:r>
            <a:endParaRPr/>
          </a:p>
          <a:p>
            <a:pPr indent="-342900" lvl="0" marL="342900" marR="0" rtl="1" algn="r">
              <a:lnSpc>
                <a:spcPct val="100000"/>
              </a:lnSpc>
              <a:spcBef>
                <a:spcPts val="560"/>
              </a:spcBef>
              <a:spcAft>
                <a:spcPts val="0"/>
              </a:spcAft>
              <a:buClr>
                <a:schemeClr val="lt1"/>
              </a:buClr>
              <a:buSzPts val="2800"/>
              <a:buFont typeface="Arial"/>
              <a:buChar char="•"/>
            </a:pPr>
            <a:r>
              <a:rPr b="1" i="0" lang="en-US" sz="2800" u="none">
                <a:solidFill>
                  <a:schemeClr val="lt1"/>
                </a:solidFill>
                <a:latin typeface="Arial"/>
                <a:ea typeface="Arial"/>
                <a:cs typeface="Arial"/>
                <a:sym typeface="Arial"/>
              </a:rPr>
              <a:t>يمر البخار المضغوط بداخلها لرفع حرارة الماء الي نحو 110م</a:t>
            </a:r>
            <a:endParaRPr/>
          </a:p>
          <a:p>
            <a:pPr indent="-342900" lvl="0" marL="342900" marR="0" rtl="1" algn="r">
              <a:lnSpc>
                <a:spcPct val="100000"/>
              </a:lnSpc>
              <a:spcBef>
                <a:spcPts val="560"/>
              </a:spcBef>
              <a:spcAft>
                <a:spcPts val="0"/>
              </a:spcAft>
              <a:buClr>
                <a:schemeClr val="lt1"/>
              </a:buClr>
              <a:buSzPts val="2800"/>
              <a:buFont typeface="Arial"/>
              <a:buChar char="•"/>
            </a:pPr>
            <a:r>
              <a:rPr b="1" i="0" lang="en-US" sz="2800" u="none">
                <a:solidFill>
                  <a:schemeClr val="lt1"/>
                </a:solidFill>
                <a:latin typeface="Arial"/>
                <a:ea typeface="Arial"/>
                <a:cs typeface="Arial"/>
                <a:sym typeface="Arial"/>
              </a:rPr>
              <a:t>تحفظ علي هذه الدرجة لمدة 30 دقيقة</a:t>
            </a:r>
            <a:endParaRPr/>
          </a:p>
          <a:p>
            <a:pPr indent="-342900" lvl="0" marL="342900" marR="0" rtl="1" algn="r">
              <a:lnSpc>
                <a:spcPct val="100000"/>
              </a:lnSpc>
              <a:spcBef>
                <a:spcPts val="560"/>
              </a:spcBef>
              <a:spcAft>
                <a:spcPts val="0"/>
              </a:spcAft>
              <a:buClr>
                <a:schemeClr val="lt1"/>
              </a:buClr>
              <a:buSzPts val="2800"/>
              <a:buFont typeface="Arial"/>
              <a:buChar char="•"/>
            </a:pPr>
            <a:r>
              <a:rPr b="1" i="0" lang="en-US" sz="2800" u="none">
                <a:solidFill>
                  <a:schemeClr val="lt1"/>
                </a:solidFill>
                <a:latin typeface="Arial"/>
                <a:ea typeface="Arial"/>
                <a:cs typeface="Arial"/>
                <a:sym typeface="Arial"/>
              </a:rPr>
              <a:t>تبريد في الجو العادي</a:t>
            </a:r>
            <a:endParaRPr/>
          </a:p>
          <a:p>
            <a:pPr indent="-342900" lvl="0" marL="342900" marR="0" rtl="1" algn="r">
              <a:lnSpc>
                <a:spcPct val="100000"/>
              </a:lnSpc>
              <a:spcBef>
                <a:spcPts val="560"/>
              </a:spcBef>
              <a:spcAft>
                <a:spcPts val="0"/>
              </a:spcAft>
              <a:buClr>
                <a:schemeClr val="lt1"/>
              </a:buClr>
              <a:buSzPts val="2800"/>
              <a:buFont typeface="Arial"/>
              <a:buChar char="•"/>
            </a:pPr>
            <a:r>
              <a:rPr b="1" i="0" lang="en-US" sz="2800" u="none">
                <a:solidFill>
                  <a:schemeClr val="lt1"/>
                </a:solidFill>
                <a:latin typeface="Arial"/>
                <a:ea typeface="Arial"/>
                <a:cs typeface="Arial"/>
                <a:sym typeface="Arial"/>
              </a:rPr>
              <a:t>ارتفاع تكاليفها</a:t>
            </a:r>
            <a:endParaRPr/>
          </a:p>
          <a:p>
            <a:pPr indent="-165100" lvl="0" marL="342900" marR="0" rtl="1" algn="r">
              <a:lnSpc>
                <a:spcPct val="100000"/>
              </a:lnSpc>
              <a:spcBef>
                <a:spcPts val="560"/>
              </a:spcBef>
              <a:spcAft>
                <a:spcPts val="0"/>
              </a:spcAft>
              <a:buClr>
                <a:schemeClr val="dk1"/>
              </a:buClr>
              <a:buSzPts val="2800"/>
              <a:buFont typeface="Arial"/>
              <a:buNone/>
            </a:pPr>
            <a:r>
              <a:t/>
            </a:r>
            <a:endParaRPr b="1" i="0" sz="2800" u="non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500"/>
                                        <p:tgtEl>
                                          <p:spTgt spid="10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10" name="Shape 110"/>
        <p:cNvGrpSpPr/>
        <p:nvPr/>
      </p:nvGrpSpPr>
      <p:grpSpPr>
        <a:xfrm>
          <a:off x="0" y="0"/>
          <a:ext cx="0" cy="0"/>
          <a:chOff x="0" y="0"/>
          <a:chExt cx="0" cy="0"/>
        </a:xfrm>
      </p:grpSpPr>
      <p:sp>
        <p:nvSpPr>
          <p:cNvPr id="111" name="Google Shape;111;p1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طريقة الابراج</a:t>
            </a:r>
            <a:endParaRPr/>
          </a:p>
        </p:txBody>
      </p:sp>
      <p:sp>
        <p:nvSpPr>
          <p:cNvPr id="112" name="Google Shape;112;p1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تلائم الكميات الكبيرة</a:t>
            </a:r>
            <a:endParaRPr/>
          </a:p>
          <a:p>
            <a:pPr indent="-342900" lvl="0" marL="342900" marR="0" rtl="1" algn="r">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 تجري بواسطة اجهزة ميكانيكية</a:t>
            </a:r>
            <a:endParaRPr/>
          </a:p>
          <a:p>
            <a:pPr indent="-139700" lvl="0" marL="342900" marR="0" rtl="1" algn="r">
              <a:lnSpc>
                <a:spcPct val="100000"/>
              </a:lnSpc>
              <a:spcBef>
                <a:spcPts val="640"/>
              </a:spcBef>
              <a:spcAft>
                <a:spcPts val="0"/>
              </a:spcAft>
              <a:buClr>
                <a:schemeClr val="dk1"/>
              </a:buClr>
              <a:buSzPts val="3200"/>
              <a:buFont typeface="Arial"/>
              <a:buNone/>
            </a:pPr>
            <a:r>
              <a:t/>
            </a:r>
            <a:endParaRPr b="1" i="0" sz="3200" u="non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500"/>
                                        <p:tgtEl>
                                          <p:spTgt spid="11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16" name="Shape 116"/>
        <p:cNvGrpSpPr/>
        <p:nvPr/>
      </p:nvGrpSpPr>
      <p:grpSpPr>
        <a:xfrm>
          <a:off x="0" y="0"/>
          <a:ext cx="0" cy="0"/>
          <a:chOff x="0" y="0"/>
          <a:chExt cx="0" cy="0"/>
        </a:xfrm>
      </p:grpSpPr>
      <p:sp>
        <p:nvSpPr>
          <p:cNvPr id="117" name="Google Shape;117;p1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طريقة الابراج</a:t>
            </a:r>
            <a:endParaRPr/>
          </a:p>
        </p:txBody>
      </p:sp>
      <p:sp>
        <p:nvSpPr>
          <p:cNvPr id="118" name="Google Shape;118;p1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البرج الاول  ( الجو العادي + ماء ساخن ) 94م </a:t>
            </a:r>
            <a:endParaRPr/>
          </a:p>
          <a:p>
            <a:pPr indent="-342900" lvl="0" marL="342900" marR="0" rtl="1" algn="r">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البرج الثاني (برج البخار)  115م</a:t>
            </a:r>
            <a:endParaRPr/>
          </a:p>
          <a:p>
            <a:pPr indent="-342900" lvl="0" marL="342900" marR="0" rtl="1" algn="r">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البرج الثالث ( ماء ساخن 90م + ماء حرارته 68م )</a:t>
            </a:r>
            <a:endParaRPr/>
          </a:p>
          <a:p>
            <a:pPr indent="-342900" lvl="0" marL="342900" marR="0" rtl="1" algn="r">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البرج الرابع ( ماء حرارته 45م + ماء عادي ) 50م</a:t>
            </a:r>
            <a:endParaRPr/>
          </a:p>
          <a:p>
            <a:pPr indent="-139700" lvl="0" marL="342900" marR="0" rtl="1" algn="r">
              <a:lnSpc>
                <a:spcPct val="100000"/>
              </a:lnSpc>
              <a:spcBef>
                <a:spcPts val="640"/>
              </a:spcBef>
              <a:spcAft>
                <a:spcPts val="0"/>
              </a:spcAft>
              <a:buClr>
                <a:schemeClr val="dk1"/>
              </a:buClr>
              <a:buSzPts val="3200"/>
              <a:buFont typeface="Arial"/>
              <a:buNone/>
            </a:pPr>
            <a:r>
              <a:t/>
            </a:r>
            <a:endParaRPr b="1" i="0" sz="3200" u="non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500"/>
                                        <p:tgtEl>
                                          <p:spTgt spid="11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22" name="Shape 122"/>
        <p:cNvGrpSpPr/>
        <p:nvPr/>
      </p:nvGrpSpPr>
      <p:grpSpPr>
        <a:xfrm>
          <a:off x="0" y="0"/>
          <a:ext cx="0" cy="0"/>
          <a:chOff x="0" y="0"/>
          <a:chExt cx="0" cy="0"/>
        </a:xfrm>
      </p:grpSpPr>
      <p:sp>
        <p:nvSpPr>
          <p:cNvPr id="123" name="Google Shape;123;p2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1" algn="r">
              <a:lnSpc>
                <a:spcPct val="100000"/>
              </a:lnSpc>
              <a:spcBef>
                <a:spcPts val="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pic>
        <p:nvPicPr>
          <p:cNvPr id="124" name="Google Shape;124;p20"/>
          <p:cNvPicPr preferRelativeResize="0"/>
          <p:nvPr/>
        </p:nvPicPr>
        <p:blipFill rotWithShape="1">
          <a:blip r:embed="rId3">
            <a:alphaModFix/>
          </a:blip>
          <a:srcRect b="0" l="0" r="0" t="0"/>
          <a:stretch/>
        </p:blipFill>
        <p:spPr>
          <a:xfrm>
            <a:off x="0" y="0"/>
            <a:ext cx="9143999" cy="685800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28" name="Shape 128"/>
        <p:cNvGrpSpPr/>
        <p:nvPr/>
      </p:nvGrpSpPr>
      <p:grpSpPr>
        <a:xfrm>
          <a:off x="0" y="0"/>
          <a:ext cx="0" cy="0"/>
          <a:chOff x="0" y="0"/>
          <a:chExt cx="0" cy="0"/>
        </a:xfrm>
      </p:grpSpPr>
      <p:sp>
        <p:nvSpPr>
          <p:cNvPr id="129" name="Google Shape;129;p2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3600"/>
              <a:buFont typeface="Arial"/>
              <a:buNone/>
            </a:pPr>
            <a:r>
              <a:rPr b="1" i="0" lang="en-US" sz="3600" u="none">
                <a:solidFill>
                  <a:schemeClr val="lt1"/>
                </a:solidFill>
                <a:latin typeface="Arial"/>
                <a:ea typeface="Arial"/>
                <a:cs typeface="Arial"/>
                <a:sym typeface="Arial"/>
              </a:rPr>
              <a:t>اهم التغيرات التي تحدث للحليب نتيجة التعقيم البطي</a:t>
            </a:r>
            <a:endParaRPr/>
          </a:p>
        </p:txBody>
      </p:sp>
      <p:sp>
        <p:nvSpPr>
          <p:cNvPr id="130" name="Google Shape;130;p2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90000"/>
              </a:lnSpc>
              <a:spcBef>
                <a:spcPts val="0"/>
              </a:spcBef>
              <a:spcAft>
                <a:spcPts val="0"/>
              </a:spcAft>
              <a:buClr>
                <a:schemeClr val="lt1"/>
              </a:buClr>
              <a:buSzPts val="2800"/>
              <a:buFont typeface="Arial"/>
              <a:buAutoNum type="arabicPeriod"/>
            </a:pPr>
            <a:r>
              <a:rPr b="1" i="0" lang="en-US" sz="2800" u="none">
                <a:solidFill>
                  <a:schemeClr val="lt1"/>
                </a:solidFill>
                <a:latin typeface="Arial"/>
                <a:ea typeface="Arial"/>
                <a:cs typeface="Arial"/>
                <a:sym typeface="Arial"/>
              </a:rPr>
              <a:t>اكتساب الحليب لون داكن بسبب تكرمل اللاكتوز</a:t>
            </a:r>
            <a:endParaRPr/>
          </a:p>
          <a:p>
            <a:pPr indent="-342900" lvl="0" marL="342900" marR="0" rtl="1" algn="just">
              <a:lnSpc>
                <a:spcPct val="90000"/>
              </a:lnSpc>
              <a:spcBef>
                <a:spcPts val="560"/>
              </a:spcBef>
              <a:spcAft>
                <a:spcPts val="0"/>
              </a:spcAft>
              <a:buClr>
                <a:schemeClr val="lt1"/>
              </a:buClr>
              <a:buSzPts val="2800"/>
              <a:buFont typeface="Arial"/>
              <a:buAutoNum type="arabicPeriod"/>
            </a:pPr>
            <a:r>
              <a:rPr b="1" i="0" lang="en-US" sz="2800" u="none">
                <a:solidFill>
                  <a:schemeClr val="lt1"/>
                </a:solidFill>
                <a:latin typeface="Arial"/>
                <a:ea typeface="Arial"/>
                <a:cs typeface="Arial"/>
                <a:sym typeface="Arial"/>
              </a:rPr>
              <a:t>اكتساب الحليب الطعم المطبوخ</a:t>
            </a:r>
            <a:endParaRPr/>
          </a:p>
          <a:p>
            <a:pPr indent="-342900" lvl="0" marL="342900" marR="0" rtl="1" algn="just">
              <a:lnSpc>
                <a:spcPct val="90000"/>
              </a:lnSpc>
              <a:spcBef>
                <a:spcPts val="560"/>
              </a:spcBef>
              <a:spcAft>
                <a:spcPts val="0"/>
              </a:spcAft>
              <a:buClr>
                <a:schemeClr val="lt1"/>
              </a:buClr>
              <a:buSzPts val="2800"/>
              <a:buFont typeface="Arial"/>
              <a:buAutoNum type="arabicPeriod"/>
            </a:pPr>
            <a:r>
              <a:rPr b="1" i="0" lang="en-US" sz="2800" u="none">
                <a:solidFill>
                  <a:schemeClr val="lt1"/>
                </a:solidFill>
                <a:latin typeface="Arial"/>
                <a:ea typeface="Arial"/>
                <a:cs typeface="Arial"/>
                <a:sym typeface="Arial"/>
              </a:rPr>
              <a:t>تكوين مواد مضادة للأكسدة </a:t>
            </a:r>
            <a:endParaRPr/>
          </a:p>
          <a:p>
            <a:pPr indent="-342900" lvl="0" marL="342900" marR="0" rtl="1" algn="just">
              <a:lnSpc>
                <a:spcPct val="90000"/>
              </a:lnSpc>
              <a:spcBef>
                <a:spcPts val="560"/>
              </a:spcBef>
              <a:spcAft>
                <a:spcPts val="0"/>
              </a:spcAft>
              <a:buClr>
                <a:schemeClr val="lt1"/>
              </a:buClr>
              <a:buSzPts val="2800"/>
              <a:buFont typeface="Arial"/>
              <a:buAutoNum type="arabicPeriod"/>
            </a:pPr>
            <a:r>
              <a:rPr b="1" i="0" lang="en-US" sz="2800" u="none">
                <a:solidFill>
                  <a:schemeClr val="lt1"/>
                </a:solidFill>
                <a:latin typeface="Arial"/>
                <a:ea typeface="Arial"/>
                <a:cs typeface="Arial"/>
                <a:sym typeface="Arial"/>
              </a:rPr>
              <a:t>تلف انزيم الليبيز وتلف انزيم الفوسفاتيز نهائيا</a:t>
            </a:r>
            <a:endParaRPr/>
          </a:p>
          <a:p>
            <a:pPr indent="-342900" lvl="0" marL="342900" marR="0" rtl="1" algn="just">
              <a:lnSpc>
                <a:spcPct val="90000"/>
              </a:lnSpc>
              <a:spcBef>
                <a:spcPts val="560"/>
              </a:spcBef>
              <a:spcAft>
                <a:spcPts val="0"/>
              </a:spcAft>
              <a:buClr>
                <a:schemeClr val="lt1"/>
              </a:buClr>
              <a:buSzPts val="2800"/>
              <a:buFont typeface="Arial"/>
              <a:buAutoNum type="arabicPeriod"/>
            </a:pPr>
            <a:r>
              <a:rPr b="1" i="0" lang="en-US" sz="2800" u="none">
                <a:solidFill>
                  <a:schemeClr val="lt1"/>
                </a:solidFill>
                <a:latin typeface="Arial"/>
                <a:ea typeface="Arial"/>
                <a:cs typeface="Arial"/>
                <a:sym typeface="Arial"/>
              </a:rPr>
              <a:t>تلف نصف كمية فيتامين C </a:t>
            </a:r>
            <a:endParaRPr/>
          </a:p>
          <a:p>
            <a:pPr indent="-342900" lvl="0" marL="342900" marR="0" rtl="1" algn="just">
              <a:lnSpc>
                <a:spcPct val="90000"/>
              </a:lnSpc>
              <a:spcBef>
                <a:spcPts val="560"/>
              </a:spcBef>
              <a:spcAft>
                <a:spcPts val="0"/>
              </a:spcAft>
              <a:buClr>
                <a:schemeClr val="lt1"/>
              </a:buClr>
              <a:buSzPts val="2800"/>
              <a:buFont typeface="Arial"/>
              <a:buAutoNum type="arabicPeriod"/>
            </a:pPr>
            <a:r>
              <a:rPr b="1" i="0" lang="en-US" sz="2800" u="none">
                <a:solidFill>
                  <a:schemeClr val="lt1"/>
                </a:solidFill>
                <a:latin typeface="Arial"/>
                <a:ea typeface="Arial"/>
                <a:cs typeface="Arial"/>
                <a:sym typeface="Arial"/>
              </a:rPr>
              <a:t>قلة تماسك خثره الحليب مما يجعله سهل الهضم وأكثر ملائمة للأطفال والمرضي</a:t>
            </a:r>
            <a:endParaRPr/>
          </a:p>
          <a:p>
            <a:pPr indent="-342900" lvl="0" marL="342900" marR="0" rtl="1" algn="just">
              <a:lnSpc>
                <a:spcPct val="90000"/>
              </a:lnSpc>
              <a:spcBef>
                <a:spcPts val="560"/>
              </a:spcBef>
              <a:spcAft>
                <a:spcPts val="0"/>
              </a:spcAft>
              <a:buClr>
                <a:schemeClr val="lt1"/>
              </a:buClr>
              <a:buSzPts val="2800"/>
              <a:buFont typeface="Arial"/>
              <a:buAutoNum type="arabicPeriod"/>
            </a:pPr>
            <a:r>
              <a:rPr b="1" i="0" lang="en-US" sz="2800" u="none">
                <a:solidFill>
                  <a:schemeClr val="lt1"/>
                </a:solidFill>
                <a:latin typeface="Arial"/>
                <a:ea typeface="Arial"/>
                <a:cs typeface="Arial"/>
                <a:sym typeface="Arial"/>
              </a:rPr>
              <a:t>عدم القدرة علي التجبن بالمنفحة</a:t>
            </a:r>
            <a:endParaRPr/>
          </a:p>
          <a:p>
            <a:pPr indent="-342900" lvl="0" marL="342900" marR="0" rtl="1" algn="just">
              <a:lnSpc>
                <a:spcPct val="90000"/>
              </a:lnSpc>
              <a:spcBef>
                <a:spcPts val="560"/>
              </a:spcBef>
              <a:spcAft>
                <a:spcPts val="0"/>
              </a:spcAft>
              <a:buClr>
                <a:schemeClr val="lt1"/>
              </a:buClr>
              <a:buSzPts val="2800"/>
              <a:buFont typeface="Arial"/>
              <a:buAutoNum type="arabicPeriod"/>
            </a:pPr>
            <a:r>
              <a:rPr b="1" i="0" lang="en-US" sz="2800" u="none">
                <a:solidFill>
                  <a:schemeClr val="lt1"/>
                </a:solidFill>
                <a:latin typeface="Arial"/>
                <a:ea typeface="Arial"/>
                <a:cs typeface="Arial"/>
                <a:sym typeface="Arial"/>
              </a:rPr>
              <a:t> القضاء علي جميع الميكروبات التي توجد بالحليب تقريبا</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9"/>
                                        </p:tgtEl>
                                        <p:attrNameLst>
                                          <p:attrName>style.visibility</p:attrName>
                                        </p:attrNameLst>
                                      </p:cBhvr>
                                      <p:to>
                                        <p:strVal val="visible"/>
                                      </p:to>
                                    </p:set>
                                    <p:anim calcmode="lin" valueType="num">
                                      <p:cBhvr additive="base">
                                        <p:cTn dur="500"/>
                                        <p:tgtEl>
                                          <p:spTgt spid="12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0">
                                            <p:txEl>
                                              <p:pRg end="0" st="0"/>
                                            </p:txEl>
                                          </p:spTgt>
                                        </p:tgtEl>
                                        <p:attrNameLst>
                                          <p:attrName>style.visibility</p:attrName>
                                        </p:attrNameLst>
                                      </p:cBhvr>
                                      <p:to>
                                        <p:strVal val="visible"/>
                                      </p:to>
                                    </p:set>
                                    <p:anim calcmode="lin" valueType="num">
                                      <p:cBhvr additive="base">
                                        <p:cTn dur="500"/>
                                        <p:tgtEl>
                                          <p:spTgt spid="13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0">
                                            <p:txEl>
                                              <p:pRg end="1" st="1"/>
                                            </p:txEl>
                                          </p:spTgt>
                                        </p:tgtEl>
                                        <p:attrNameLst>
                                          <p:attrName>style.visibility</p:attrName>
                                        </p:attrNameLst>
                                      </p:cBhvr>
                                      <p:to>
                                        <p:strVal val="visible"/>
                                      </p:to>
                                    </p:set>
                                    <p:anim calcmode="lin" valueType="num">
                                      <p:cBhvr additive="base">
                                        <p:cTn dur="500"/>
                                        <p:tgtEl>
                                          <p:spTgt spid="13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0">
                                            <p:txEl>
                                              <p:pRg end="2" st="2"/>
                                            </p:txEl>
                                          </p:spTgt>
                                        </p:tgtEl>
                                        <p:attrNameLst>
                                          <p:attrName>style.visibility</p:attrName>
                                        </p:attrNameLst>
                                      </p:cBhvr>
                                      <p:to>
                                        <p:strVal val="visible"/>
                                      </p:to>
                                    </p:set>
                                    <p:anim calcmode="lin" valueType="num">
                                      <p:cBhvr additive="base">
                                        <p:cTn dur="500"/>
                                        <p:tgtEl>
                                          <p:spTgt spid="13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0">
                                            <p:txEl>
                                              <p:pRg end="3" st="3"/>
                                            </p:txEl>
                                          </p:spTgt>
                                        </p:tgtEl>
                                        <p:attrNameLst>
                                          <p:attrName>style.visibility</p:attrName>
                                        </p:attrNameLst>
                                      </p:cBhvr>
                                      <p:to>
                                        <p:strVal val="visible"/>
                                      </p:to>
                                    </p:set>
                                    <p:anim calcmode="lin" valueType="num">
                                      <p:cBhvr additive="base">
                                        <p:cTn dur="500"/>
                                        <p:tgtEl>
                                          <p:spTgt spid="13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0">
                                            <p:txEl>
                                              <p:pRg end="4" st="4"/>
                                            </p:txEl>
                                          </p:spTgt>
                                        </p:tgtEl>
                                        <p:attrNameLst>
                                          <p:attrName>style.visibility</p:attrName>
                                        </p:attrNameLst>
                                      </p:cBhvr>
                                      <p:to>
                                        <p:strVal val="visible"/>
                                      </p:to>
                                    </p:set>
                                    <p:anim calcmode="lin" valueType="num">
                                      <p:cBhvr additive="base">
                                        <p:cTn dur="500"/>
                                        <p:tgtEl>
                                          <p:spTgt spid="130">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0">
                                            <p:txEl>
                                              <p:pRg end="5" st="5"/>
                                            </p:txEl>
                                          </p:spTgt>
                                        </p:tgtEl>
                                        <p:attrNameLst>
                                          <p:attrName>style.visibility</p:attrName>
                                        </p:attrNameLst>
                                      </p:cBhvr>
                                      <p:to>
                                        <p:strVal val="visible"/>
                                      </p:to>
                                    </p:set>
                                    <p:anim calcmode="lin" valueType="num">
                                      <p:cBhvr additive="base">
                                        <p:cTn dur="500"/>
                                        <p:tgtEl>
                                          <p:spTgt spid="130">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0">
                                            <p:txEl>
                                              <p:pRg end="6" st="6"/>
                                            </p:txEl>
                                          </p:spTgt>
                                        </p:tgtEl>
                                        <p:attrNameLst>
                                          <p:attrName>style.visibility</p:attrName>
                                        </p:attrNameLst>
                                      </p:cBhvr>
                                      <p:to>
                                        <p:strVal val="visible"/>
                                      </p:to>
                                    </p:set>
                                    <p:anim calcmode="lin" valueType="num">
                                      <p:cBhvr additive="base">
                                        <p:cTn dur="500"/>
                                        <p:tgtEl>
                                          <p:spTgt spid="130">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0">
                                            <p:txEl>
                                              <p:pRg end="7" st="7"/>
                                            </p:txEl>
                                          </p:spTgt>
                                        </p:tgtEl>
                                        <p:attrNameLst>
                                          <p:attrName>style.visibility</p:attrName>
                                        </p:attrNameLst>
                                      </p:cBhvr>
                                      <p:to>
                                        <p:strVal val="visible"/>
                                      </p:to>
                                    </p:set>
                                    <p:anim calcmode="lin" valueType="num">
                                      <p:cBhvr additive="base">
                                        <p:cTn dur="500"/>
                                        <p:tgtEl>
                                          <p:spTgt spid="130">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6" name="Shape 26"/>
        <p:cNvGrpSpPr/>
        <p:nvPr/>
      </p:nvGrpSpPr>
      <p:grpSpPr>
        <a:xfrm>
          <a:off x="0" y="0"/>
          <a:ext cx="0" cy="0"/>
          <a:chOff x="0" y="0"/>
          <a:chExt cx="0" cy="0"/>
        </a:xfrm>
      </p:grpSpPr>
      <p:sp>
        <p:nvSpPr>
          <p:cNvPr id="27" name="Google Shape;27;p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الفرق بين التعقيم والبسترة </a:t>
            </a:r>
            <a:endParaRPr/>
          </a:p>
        </p:txBody>
      </p:sp>
      <p:sp>
        <p:nvSpPr>
          <p:cNvPr id="28" name="Google Shape;28;p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Char char="•"/>
            </a:pPr>
            <a:r>
              <a:rPr b="1" i="0" lang="en-US" sz="3200" u="none" cap="none" strike="noStrike">
                <a:solidFill>
                  <a:schemeClr val="lt1"/>
                </a:solidFill>
                <a:latin typeface="Arial"/>
                <a:ea typeface="Arial"/>
                <a:cs typeface="Arial"/>
                <a:sym typeface="Arial"/>
              </a:rPr>
              <a:t>الحليب المعقم اذا اجيد تعقيمه لا تكون به ميكروبات حيه سواء مرضية او غير مرضية ولا يتخلف به سوي عدد ضئيل جدا من جراثيم الميكروبات المقاومة للحرارة</a:t>
            </a:r>
            <a:endParaRPr/>
          </a:p>
          <a:p>
            <a:pPr indent="-342900" lvl="0" marL="342900" marR="0" rtl="1" algn="just">
              <a:lnSpc>
                <a:spcPct val="100000"/>
              </a:lnSpc>
              <a:spcBef>
                <a:spcPts val="640"/>
              </a:spcBef>
              <a:spcAft>
                <a:spcPts val="0"/>
              </a:spcAft>
              <a:buClr>
                <a:srgbClr val="FF0000"/>
              </a:buClr>
              <a:buSzPts val="3200"/>
              <a:buFont typeface="Arial"/>
              <a:buChar char="•"/>
            </a:pPr>
            <a:r>
              <a:rPr b="1" i="0" lang="en-US" sz="3200" u="none" cap="none" strike="noStrike">
                <a:solidFill>
                  <a:srgbClr val="FF0000"/>
                </a:solidFill>
                <a:latin typeface="Arial"/>
                <a:ea typeface="Arial"/>
                <a:cs typeface="Arial"/>
                <a:sym typeface="Arial"/>
              </a:rPr>
              <a:t>يحفظ اللبن المبستر في الثلاجة</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p:tgtEl>
                                          <p:spTgt spid="2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
                                            <p:txEl>
                                              <p:pRg end="0" st="0"/>
                                            </p:txEl>
                                          </p:spTgt>
                                        </p:tgtEl>
                                        <p:attrNameLst>
                                          <p:attrName>style.visibility</p:attrName>
                                        </p:attrNameLst>
                                      </p:cBhvr>
                                      <p:to>
                                        <p:strVal val="visible"/>
                                      </p:to>
                                    </p:set>
                                    <p:animEffect filter="fade" transition="in">
                                      <p:cBhvr>
                                        <p:cTn dur="500"/>
                                        <p:tgtEl>
                                          <p:spTgt spid="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
                                            <p:txEl>
                                              <p:pRg end="1" st="1"/>
                                            </p:txEl>
                                          </p:spTgt>
                                        </p:tgtEl>
                                        <p:attrNameLst>
                                          <p:attrName>style.visibility</p:attrName>
                                        </p:attrNameLst>
                                      </p:cBhvr>
                                      <p:to>
                                        <p:strVal val="visible"/>
                                      </p:to>
                                    </p:set>
                                    <p:animEffect filter="fade" transition="in">
                                      <p:cBhvr>
                                        <p:cTn dur="500"/>
                                        <p:tgtEl>
                                          <p:spTgt spid="2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34" name="Shape 134"/>
        <p:cNvGrpSpPr/>
        <p:nvPr/>
      </p:nvGrpSpPr>
      <p:grpSpPr>
        <a:xfrm>
          <a:off x="0" y="0"/>
          <a:ext cx="0" cy="0"/>
          <a:chOff x="0" y="0"/>
          <a:chExt cx="0" cy="0"/>
        </a:xfrm>
      </p:grpSpPr>
      <p:sp>
        <p:nvSpPr>
          <p:cNvPr id="135" name="Google Shape;135;p2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اختبار كفاءة التعقيم</a:t>
            </a:r>
            <a:endParaRPr/>
          </a:p>
        </p:txBody>
      </p:sp>
      <p:sp>
        <p:nvSpPr>
          <p:cNvPr id="136" name="Google Shape;136;p2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اختبار التعكير  Turbidity test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500"/>
                                        <p:tgtEl>
                                          <p:spTgt spid="13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anim calcmode="lin" valueType="num">
                                      <p:cBhvr additive="base">
                                        <p:cTn dur="500"/>
                                        <p:tgtEl>
                                          <p:spTgt spid="13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40" name="Shape 140"/>
        <p:cNvGrpSpPr/>
        <p:nvPr/>
      </p:nvGrpSpPr>
      <p:grpSpPr>
        <a:xfrm>
          <a:off x="0" y="0"/>
          <a:ext cx="0" cy="0"/>
          <a:chOff x="0" y="0"/>
          <a:chExt cx="0" cy="0"/>
        </a:xfrm>
      </p:grpSpPr>
      <p:sp>
        <p:nvSpPr>
          <p:cNvPr id="141" name="Google Shape;141;p2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التعقيم السريع بالحرارة فوق العالية</a:t>
            </a:r>
            <a:br>
              <a:rPr b="1" i="0" lang="en-US" sz="4000" u="none">
                <a:solidFill>
                  <a:schemeClr val="lt1"/>
                </a:solidFill>
                <a:latin typeface="Arial"/>
                <a:ea typeface="Arial"/>
                <a:cs typeface="Arial"/>
                <a:sym typeface="Arial"/>
              </a:rPr>
            </a:br>
            <a:r>
              <a:rPr b="1" i="0" lang="en-US" sz="4000" u="none">
                <a:solidFill>
                  <a:srgbClr val="FF0000"/>
                </a:solidFill>
                <a:latin typeface="Arial"/>
                <a:ea typeface="Arial"/>
                <a:cs typeface="Arial"/>
                <a:sym typeface="Arial"/>
              </a:rPr>
              <a:t>U</a:t>
            </a:r>
            <a:r>
              <a:rPr b="1" i="0" lang="en-US" sz="4000" u="none">
                <a:solidFill>
                  <a:schemeClr val="lt1"/>
                </a:solidFill>
                <a:latin typeface="Arial"/>
                <a:ea typeface="Arial"/>
                <a:cs typeface="Arial"/>
                <a:sym typeface="Arial"/>
              </a:rPr>
              <a:t>ltra </a:t>
            </a:r>
            <a:r>
              <a:rPr b="1" i="0" lang="en-US" sz="4000" u="none">
                <a:solidFill>
                  <a:srgbClr val="FF0000"/>
                </a:solidFill>
                <a:latin typeface="Arial"/>
                <a:ea typeface="Arial"/>
                <a:cs typeface="Arial"/>
                <a:sym typeface="Arial"/>
              </a:rPr>
              <a:t>H</a:t>
            </a:r>
            <a:r>
              <a:rPr b="1" i="0" lang="en-US" sz="4000" u="none">
                <a:solidFill>
                  <a:schemeClr val="lt1"/>
                </a:solidFill>
                <a:latin typeface="Arial"/>
                <a:ea typeface="Arial"/>
                <a:cs typeface="Arial"/>
                <a:sym typeface="Arial"/>
              </a:rPr>
              <a:t>eat </a:t>
            </a:r>
            <a:r>
              <a:rPr b="1" i="0" lang="en-US" sz="4000" u="none">
                <a:solidFill>
                  <a:srgbClr val="FF0000"/>
                </a:solidFill>
                <a:latin typeface="Arial"/>
                <a:ea typeface="Arial"/>
                <a:cs typeface="Arial"/>
                <a:sym typeface="Arial"/>
              </a:rPr>
              <a:t>Temperature</a:t>
            </a:r>
            <a:r>
              <a:rPr b="1" i="0" lang="en-US" sz="4000" u="none">
                <a:solidFill>
                  <a:schemeClr val="lt1"/>
                </a:solidFill>
                <a:latin typeface="Arial"/>
                <a:ea typeface="Arial"/>
                <a:cs typeface="Arial"/>
                <a:sym typeface="Arial"/>
              </a:rPr>
              <a:t>( </a:t>
            </a:r>
            <a:r>
              <a:rPr b="1" i="0" lang="en-US" sz="4000" u="none">
                <a:solidFill>
                  <a:srgbClr val="FF0000"/>
                </a:solidFill>
                <a:latin typeface="Arial"/>
                <a:ea typeface="Arial"/>
                <a:cs typeface="Arial"/>
                <a:sym typeface="Arial"/>
              </a:rPr>
              <a:t>U.H.T</a:t>
            </a:r>
            <a:r>
              <a:rPr b="1" i="0" lang="en-US" sz="4000" u="none">
                <a:solidFill>
                  <a:schemeClr val="lt1"/>
                </a:solidFill>
                <a:latin typeface="Arial"/>
                <a:ea typeface="Arial"/>
                <a:cs typeface="Arial"/>
                <a:sym typeface="Arial"/>
              </a:rPr>
              <a:t>)</a:t>
            </a:r>
            <a:endParaRPr/>
          </a:p>
        </p:txBody>
      </p:sp>
      <p:sp>
        <p:nvSpPr>
          <p:cNvPr id="142" name="Google Shape;142;p2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تعتبر تطوير لطريقة البسترة السريعة لوقت قصير</a:t>
            </a:r>
            <a:endParaRPr/>
          </a:p>
          <a:p>
            <a:pPr indent="-342900" lvl="0" marL="342900" marR="0" rtl="1" algn="just">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التعقيم البطي ينتج عنه تغيرات عنه تغيرات ملموسة في التركيب الكيماوي للحليب ينعكس اثرها علي تغير نكهة ولون وخفض قيمة الغذائية</a:t>
            </a:r>
            <a:endParaRPr/>
          </a:p>
          <a:p>
            <a:pPr indent="-342900" lvl="0" marL="342900" marR="0" rtl="1" algn="just">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ترتبط هذه التغيرات بطول فترة التعرض للحرارة عنها بدرجة حرارة التسخين </a:t>
            </a:r>
            <a:endParaRPr/>
          </a:p>
          <a:p>
            <a:pPr indent="-342900" lvl="0" marL="342900" marR="0" rtl="1" algn="just">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تسخين اللبن الي حرارة 135-150 م لمدة 2-6 ثوان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500"/>
                                        <p:tgtEl>
                                          <p:spTgt spid="14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2">
                                            <p:txEl>
                                              <p:pRg end="0" st="0"/>
                                            </p:txEl>
                                          </p:spTgt>
                                        </p:tgtEl>
                                        <p:attrNameLst>
                                          <p:attrName>style.visibility</p:attrName>
                                        </p:attrNameLst>
                                      </p:cBhvr>
                                      <p:to>
                                        <p:strVal val="visible"/>
                                      </p:to>
                                    </p:set>
                                    <p:anim calcmode="lin" valueType="num">
                                      <p:cBhvr additive="base">
                                        <p:cTn dur="500"/>
                                        <p:tgtEl>
                                          <p:spTgt spid="14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2">
                                            <p:txEl>
                                              <p:pRg end="1" st="1"/>
                                            </p:txEl>
                                          </p:spTgt>
                                        </p:tgtEl>
                                        <p:attrNameLst>
                                          <p:attrName>style.visibility</p:attrName>
                                        </p:attrNameLst>
                                      </p:cBhvr>
                                      <p:to>
                                        <p:strVal val="visible"/>
                                      </p:to>
                                    </p:set>
                                    <p:anim calcmode="lin" valueType="num">
                                      <p:cBhvr additive="base">
                                        <p:cTn dur="500"/>
                                        <p:tgtEl>
                                          <p:spTgt spid="14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2">
                                            <p:txEl>
                                              <p:pRg end="2" st="2"/>
                                            </p:txEl>
                                          </p:spTgt>
                                        </p:tgtEl>
                                        <p:attrNameLst>
                                          <p:attrName>style.visibility</p:attrName>
                                        </p:attrNameLst>
                                      </p:cBhvr>
                                      <p:to>
                                        <p:strVal val="visible"/>
                                      </p:to>
                                    </p:set>
                                    <p:anim calcmode="lin" valueType="num">
                                      <p:cBhvr additive="base">
                                        <p:cTn dur="500"/>
                                        <p:tgtEl>
                                          <p:spTgt spid="14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2">
                                            <p:txEl>
                                              <p:pRg end="3" st="3"/>
                                            </p:txEl>
                                          </p:spTgt>
                                        </p:tgtEl>
                                        <p:attrNameLst>
                                          <p:attrName>style.visibility</p:attrName>
                                        </p:attrNameLst>
                                      </p:cBhvr>
                                      <p:to>
                                        <p:strVal val="visible"/>
                                      </p:to>
                                    </p:set>
                                    <p:anim calcmode="lin" valueType="num">
                                      <p:cBhvr additive="base">
                                        <p:cTn dur="500"/>
                                        <p:tgtEl>
                                          <p:spTgt spid="142">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46" name="Shape 146"/>
        <p:cNvGrpSpPr/>
        <p:nvPr/>
      </p:nvGrpSpPr>
      <p:grpSpPr>
        <a:xfrm>
          <a:off x="0" y="0"/>
          <a:ext cx="0" cy="0"/>
          <a:chOff x="0" y="0"/>
          <a:chExt cx="0" cy="0"/>
        </a:xfrm>
      </p:grpSpPr>
      <p:sp>
        <p:nvSpPr>
          <p:cNvPr id="147" name="Google Shape;147;p2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التعقيم السريع بالحرارة فوق العالية  ( U.H.T)</a:t>
            </a:r>
            <a:endParaRPr/>
          </a:p>
        </p:txBody>
      </p:sp>
      <p:sp>
        <p:nvSpPr>
          <p:cNvPr id="148" name="Google Shape;148;p2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تعقيم غير مباشر بالتبادل الحراري</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تعقيم مباشر بالحقن بالبخار</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500"/>
                                        <p:tgtEl>
                                          <p:spTgt spid="14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 calcmode="lin" valueType="num">
                                      <p:cBhvr additive="base">
                                        <p:cTn dur="500"/>
                                        <p:tgtEl>
                                          <p:spTgt spid="14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 calcmode="lin" valueType="num">
                                      <p:cBhvr additive="base">
                                        <p:cTn dur="500"/>
                                        <p:tgtEl>
                                          <p:spTgt spid="14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52" name="Shape 152"/>
        <p:cNvGrpSpPr/>
        <p:nvPr/>
      </p:nvGrpSpPr>
      <p:grpSpPr>
        <a:xfrm>
          <a:off x="0" y="0"/>
          <a:ext cx="0" cy="0"/>
          <a:chOff x="0" y="0"/>
          <a:chExt cx="0" cy="0"/>
        </a:xfrm>
      </p:grpSpPr>
      <p:sp>
        <p:nvSpPr>
          <p:cNvPr id="153" name="Google Shape;153;p2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400"/>
              <a:buFont typeface="Arial"/>
              <a:buNone/>
            </a:pPr>
            <a:r>
              <a:rPr b="1" i="0" lang="en-US" sz="4400" u="none">
                <a:solidFill>
                  <a:schemeClr val="lt1"/>
                </a:solidFill>
                <a:latin typeface="Arial"/>
                <a:ea typeface="Arial"/>
                <a:cs typeface="Arial"/>
                <a:sym typeface="Arial"/>
              </a:rPr>
              <a:t>1- تعقيم غير مباشر بالتبادل الحراري</a:t>
            </a:r>
            <a:endParaRPr/>
          </a:p>
        </p:txBody>
      </p:sp>
      <p:sp>
        <p:nvSpPr>
          <p:cNvPr id="154" name="Google Shape;154;p2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يمر الحليب فوق مبادل حراري ذو الواح يسخن بالبخار الي 135-150م لمدة 2-6 ث حسب نوع الطريقة</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طريقة Ultramatic  لشركة APV الإنجليزية</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طريقة Sterideal  لشركة Stork  الهولندية</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طريقة </a:t>
            </a:r>
            <a:r>
              <a:rPr b="1" i="0" lang="en-US" sz="2800" u="none">
                <a:solidFill>
                  <a:schemeClr val="lt1"/>
                </a:solidFill>
                <a:latin typeface="Arial"/>
                <a:ea typeface="Arial"/>
                <a:cs typeface="Arial"/>
                <a:sym typeface="Arial"/>
              </a:rPr>
              <a:t>VTS</a:t>
            </a:r>
            <a:r>
              <a:rPr b="1" i="0" lang="en-US" sz="3200" u="none">
                <a:solidFill>
                  <a:schemeClr val="lt1"/>
                </a:solidFill>
                <a:latin typeface="Arial"/>
                <a:ea typeface="Arial"/>
                <a:cs typeface="Arial"/>
                <a:sym typeface="Arial"/>
              </a:rPr>
              <a:t>  </a:t>
            </a:r>
            <a:r>
              <a:rPr b="1" i="0" lang="en-US" sz="2800" u="none">
                <a:solidFill>
                  <a:schemeClr val="lt1"/>
                </a:solidFill>
                <a:latin typeface="Arial"/>
                <a:ea typeface="Arial"/>
                <a:cs typeface="Arial"/>
                <a:sym typeface="Arial"/>
              </a:rPr>
              <a:t>(Vacu Therm Sterilizer)</a:t>
            </a:r>
            <a:r>
              <a:rPr b="1" i="0" lang="en-US" sz="3200" u="none">
                <a:solidFill>
                  <a:schemeClr val="lt1"/>
                </a:solidFill>
                <a:latin typeface="Arial"/>
                <a:ea typeface="Arial"/>
                <a:cs typeface="Arial"/>
                <a:sym typeface="Arial"/>
              </a:rPr>
              <a:t> لشركة الفا لافال السويدية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3"/>
                                        </p:tgtEl>
                                        <p:attrNameLst>
                                          <p:attrName>style.visibility</p:attrName>
                                        </p:attrNameLst>
                                      </p:cBhvr>
                                      <p:to>
                                        <p:strVal val="visible"/>
                                      </p:to>
                                    </p:set>
                                    <p:anim calcmode="lin" valueType="num">
                                      <p:cBhvr additive="base">
                                        <p:cTn dur="500"/>
                                        <p:tgtEl>
                                          <p:spTgt spid="15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anim calcmode="lin" valueType="num">
                                      <p:cBhvr additive="base">
                                        <p:cTn dur="500"/>
                                        <p:tgtEl>
                                          <p:spTgt spid="15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anim calcmode="lin" valueType="num">
                                      <p:cBhvr additive="base">
                                        <p:cTn dur="500"/>
                                        <p:tgtEl>
                                          <p:spTgt spid="15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anim calcmode="lin" valueType="num">
                                      <p:cBhvr additive="base">
                                        <p:cTn dur="500"/>
                                        <p:tgtEl>
                                          <p:spTgt spid="15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4">
                                            <p:txEl>
                                              <p:pRg end="3" st="3"/>
                                            </p:txEl>
                                          </p:spTgt>
                                        </p:tgtEl>
                                        <p:attrNameLst>
                                          <p:attrName>style.visibility</p:attrName>
                                        </p:attrNameLst>
                                      </p:cBhvr>
                                      <p:to>
                                        <p:strVal val="visible"/>
                                      </p:to>
                                    </p:set>
                                    <p:anim calcmode="lin" valueType="num">
                                      <p:cBhvr additive="base">
                                        <p:cTn dur="500"/>
                                        <p:tgtEl>
                                          <p:spTgt spid="15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58" name="Shape 158"/>
        <p:cNvGrpSpPr/>
        <p:nvPr/>
      </p:nvGrpSpPr>
      <p:grpSpPr>
        <a:xfrm>
          <a:off x="0" y="0"/>
          <a:ext cx="0" cy="0"/>
          <a:chOff x="0" y="0"/>
          <a:chExt cx="0" cy="0"/>
        </a:xfrm>
      </p:grpSpPr>
      <p:sp>
        <p:nvSpPr>
          <p:cNvPr id="159" name="Google Shape;159;p2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400"/>
              <a:buFont typeface="Arial"/>
              <a:buNone/>
            </a:pPr>
            <a:r>
              <a:rPr b="1" i="0" lang="en-US" sz="4400" u="none">
                <a:solidFill>
                  <a:schemeClr val="lt1"/>
                </a:solidFill>
                <a:latin typeface="Arial"/>
                <a:ea typeface="Arial"/>
                <a:cs typeface="Arial"/>
                <a:sym typeface="Arial"/>
              </a:rPr>
              <a:t>2- تعقيم مباشر بالحقن بالبخار</a:t>
            </a:r>
            <a:endParaRPr/>
          </a:p>
        </p:txBody>
      </p:sp>
      <p:sp>
        <p:nvSpPr>
          <p:cNvPr id="160" name="Google Shape;160;p2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يتميز بعدم تعرض الحليب لتغير الطعم نتيجة لملامسته للسطوح الساخنة</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يجري التسخين بحقنه بالبخار مباشرة فترتفع حرارة الحليب </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يمر الحليب المعقم الي غرفة مفرغة يتم فيها خفض حرارته </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وكذلك التخلص من الماء الزائد الناتج من تكاثف البخار اثناء الحقن</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500"/>
                                        <p:tgtEl>
                                          <p:spTgt spid="15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0">
                                            <p:txEl>
                                              <p:pRg end="0" st="0"/>
                                            </p:txEl>
                                          </p:spTgt>
                                        </p:tgtEl>
                                        <p:attrNameLst>
                                          <p:attrName>style.visibility</p:attrName>
                                        </p:attrNameLst>
                                      </p:cBhvr>
                                      <p:to>
                                        <p:strVal val="visible"/>
                                      </p:to>
                                    </p:set>
                                    <p:anim calcmode="lin" valueType="num">
                                      <p:cBhvr additive="base">
                                        <p:cTn dur="500"/>
                                        <p:tgtEl>
                                          <p:spTgt spid="16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0">
                                            <p:txEl>
                                              <p:pRg end="1" st="1"/>
                                            </p:txEl>
                                          </p:spTgt>
                                        </p:tgtEl>
                                        <p:attrNameLst>
                                          <p:attrName>style.visibility</p:attrName>
                                        </p:attrNameLst>
                                      </p:cBhvr>
                                      <p:to>
                                        <p:strVal val="visible"/>
                                      </p:to>
                                    </p:set>
                                    <p:anim calcmode="lin" valueType="num">
                                      <p:cBhvr additive="base">
                                        <p:cTn dur="500"/>
                                        <p:tgtEl>
                                          <p:spTgt spid="16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0">
                                            <p:txEl>
                                              <p:pRg end="2" st="2"/>
                                            </p:txEl>
                                          </p:spTgt>
                                        </p:tgtEl>
                                        <p:attrNameLst>
                                          <p:attrName>style.visibility</p:attrName>
                                        </p:attrNameLst>
                                      </p:cBhvr>
                                      <p:to>
                                        <p:strVal val="visible"/>
                                      </p:to>
                                    </p:set>
                                    <p:anim calcmode="lin" valueType="num">
                                      <p:cBhvr additive="base">
                                        <p:cTn dur="500"/>
                                        <p:tgtEl>
                                          <p:spTgt spid="16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0">
                                            <p:txEl>
                                              <p:pRg end="3" st="3"/>
                                            </p:txEl>
                                          </p:spTgt>
                                        </p:tgtEl>
                                        <p:attrNameLst>
                                          <p:attrName>style.visibility</p:attrName>
                                        </p:attrNameLst>
                                      </p:cBhvr>
                                      <p:to>
                                        <p:strVal val="visible"/>
                                      </p:to>
                                    </p:set>
                                    <p:anim calcmode="lin" valueType="num">
                                      <p:cBhvr additive="base">
                                        <p:cTn dur="500"/>
                                        <p:tgtEl>
                                          <p:spTgt spid="16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64" name="Shape 164"/>
        <p:cNvGrpSpPr/>
        <p:nvPr/>
      </p:nvGrpSpPr>
      <p:grpSpPr>
        <a:xfrm>
          <a:off x="0" y="0"/>
          <a:ext cx="0" cy="0"/>
          <a:chOff x="0" y="0"/>
          <a:chExt cx="0" cy="0"/>
        </a:xfrm>
      </p:grpSpPr>
      <p:sp>
        <p:nvSpPr>
          <p:cNvPr id="165" name="Google Shape;165;p2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400"/>
              <a:buFont typeface="Arial"/>
              <a:buNone/>
            </a:pPr>
            <a:r>
              <a:rPr b="1" i="0" lang="en-US" sz="4400" u="none">
                <a:solidFill>
                  <a:schemeClr val="lt1"/>
                </a:solidFill>
                <a:latin typeface="Arial"/>
                <a:ea typeface="Arial"/>
                <a:cs typeface="Arial"/>
                <a:sym typeface="Arial"/>
              </a:rPr>
              <a:t>تعقيم مباشر بالحقن بالبخار</a:t>
            </a:r>
            <a:endParaRPr/>
          </a:p>
        </p:txBody>
      </p:sp>
      <p:sp>
        <p:nvSpPr>
          <p:cNvPr id="166" name="Google Shape;166;p2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طريقة Uperisation لشركة البورا السويسرية</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طريقة </a:t>
            </a:r>
            <a:r>
              <a:rPr b="1" i="0" lang="en-US" sz="2800" u="none">
                <a:solidFill>
                  <a:schemeClr val="lt1"/>
                </a:solidFill>
                <a:latin typeface="Arial"/>
                <a:ea typeface="Arial"/>
                <a:cs typeface="Arial"/>
                <a:sym typeface="Arial"/>
              </a:rPr>
              <a:t>VTIS</a:t>
            </a:r>
            <a:r>
              <a:rPr b="1" i="0" lang="en-US" sz="3200" u="none">
                <a:solidFill>
                  <a:schemeClr val="lt1"/>
                </a:solidFill>
                <a:latin typeface="Arial"/>
                <a:ea typeface="Arial"/>
                <a:cs typeface="Arial"/>
                <a:sym typeface="Arial"/>
              </a:rPr>
              <a:t>  </a:t>
            </a:r>
            <a:r>
              <a:rPr b="1" i="0" lang="en-US" sz="2800" u="none">
                <a:solidFill>
                  <a:schemeClr val="lt1"/>
                </a:solidFill>
                <a:latin typeface="Arial"/>
                <a:ea typeface="Arial"/>
                <a:cs typeface="Arial"/>
                <a:sym typeface="Arial"/>
              </a:rPr>
              <a:t>(Vacu Therm Instant Sterilizer)</a:t>
            </a:r>
            <a:r>
              <a:rPr b="1" i="0" lang="en-US" sz="3200" u="none">
                <a:solidFill>
                  <a:schemeClr val="lt1"/>
                </a:solidFill>
                <a:latin typeface="Arial"/>
                <a:ea typeface="Arial"/>
                <a:cs typeface="Arial"/>
                <a:sym typeface="Arial"/>
              </a:rPr>
              <a:t> لشركة الفا لافال السويدية </a:t>
            </a:r>
            <a:endParaRPr/>
          </a:p>
          <a:p>
            <a:pPr indent="-139700" lvl="0" marL="342900" marR="0" rtl="1" algn="r">
              <a:lnSpc>
                <a:spcPct val="100000"/>
              </a:lnSpc>
              <a:spcBef>
                <a:spcPts val="640"/>
              </a:spcBef>
              <a:spcAft>
                <a:spcPts val="0"/>
              </a:spcAft>
              <a:buClr>
                <a:schemeClr val="dk1"/>
              </a:buClr>
              <a:buSzPts val="3200"/>
              <a:buFont typeface="Arial"/>
              <a:buNone/>
            </a:pPr>
            <a:r>
              <a:t/>
            </a:r>
            <a:endParaRPr b="1" i="0" sz="3200" u="non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additive="base">
                                        <p:cTn dur="500"/>
                                        <p:tgtEl>
                                          <p:spTgt spid="16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anim calcmode="lin" valueType="num">
                                      <p:cBhvr additive="base">
                                        <p:cTn dur="500"/>
                                        <p:tgtEl>
                                          <p:spTgt spid="16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6">
                                            <p:txEl>
                                              <p:pRg end="1" st="1"/>
                                            </p:txEl>
                                          </p:spTgt>
                                        </p:tgtEl>
                                        <p:attrNameLst>
                                          <p:attrName>style.visibility</p:attrName>
                                        </p:attrNameLst>
                                      </p:cBhvr>
                                      <p:to>
                                        <p:strVal val="visible"/>
                                      </p:to>
                                    </p:set>
                                    <p:anim calcmode="lin" valueType="num">
                                      <p:cBhvr additive="base">
                                        <p:cTn dur="500"/>
                                        <p:tgtEl>
                                          <p:spTgt spid="16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6">
                                            <p:txEl>
                                              <p:pRg end="2" st="2"/>
                                            </p:txEl>
                                          </p:spTgt>
                                        </p:tgtEl>
                                        <p:attrNameLst>
                                          <p:attrName>style.visibility</p:attrName>
                                        </p:attrNameLst>
                                      </p:cBhvr>
                                      <p:to>
                                        <p:strVal val="visible"/>
                                      </p:to>
                                    </p:set>
                                    <p:anim calcmode="lin" valueType="num">
                                      <p:cBhvr additive="base">
                                        <p:cTn dur="500"/>
                                        <p:tgtEl>
                                          <p:spTgt spid="16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70" name="Shape 170"/>
        <p:cNvGrpSpPr/>
        <p:nvPr/>
      </p:nvGrpSpPr>
      <p:grpSpPr>
        <a:xfrm>
          <a:off x="0" y="0"/>
          <a:ext cx="0" cy="0"/>
          <a:chOff x="0" y="0"/>
          <a:chExt cx="0" cy="0"/>
        </a:xfrm>
      </p:grpSpPr>
      <p:sp>
        <p:nvSpPr>
          <p:cNvPr id="171" name="Google Shape;171;p2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خطوات التعقيم بطريقة الحرارة فوق العالية  ( U.H.T) </a:t>
            </a:r>
            <a:endParaRPr/>
          </a:p>
        </p:txBody>
      </p:sp>
      <p:sp>
        <p:nvSpPr>
          <p:cNvPr id="172" name="Google Shape;172;p2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2400"/>
              <a:buFont typeface="Arial"/>
              <a:buAutoNum type="arabicPeriod"/>
            </a:pPr>
            <a:r>
              <a:rPr b="1" i="0" lang="en-US" sz="2400" u="none">
                <a:solidFill>
                  <a:schemeClr val="lt1"/>
                </a:solidFill>
                <a:latin typeface="Arial"/>
                <a:ea typeface="Arial"/>
                <a:cs typeface="Arial"/>
                <a:sym typeface="Arial"/>
              </a:rPr>
              <a:t>استلام اللبن ومعرفة قدرته علي نحمل الحرارة</a:t>
            </a:r>
            <a:endParaRPr/>
          </a:p>
          <a:p>
            <a:pPr indent="-342900" lvl="0" marL="342900" marR="0" rtl="1" algn="just">
              <a:lnSpc>
                <a:spcPct val="100000"/>
              </a:lnSpc>
              <a:spcBef>
                <a:spcPts val="480"/>
              </a:spcBef>
              <a:spcAft>
                <a:spcPts val="0"/>
              </a:spcAft>
              <a:buClr>
                <a:schemeClr val="lt1"/>
              </a:buClr>
              <a:buSzPts val="2400"/>
              <a:buFont typeface="Arial"/>
              <a:buAutoNum type="arabicPeriod"/>
            </a:pPr>
            <a:r>
              <a:rPr b="1" i="0" lang="en-US" sz="2400" u="none">
                <a:solidFill>
                  <a:schemeClr val="lt1"/>
                </a:solidFill>
                <a:latin typeface="Arial"/>
                <a:ea typeface="Arial"/>
                <a:cs typeface="Arial"/>
                <a:sym typeface="Arial"/>
              </a:rPr>
              <a:t>تبريد اللبن الي 5م</a:t>
            </a:r>
            <a:endParaRPr/>
          </a:p>
          <a:p>
            <a:pPr indent="-342900" lvl="0" marL="342900" marR="0" rtl="1" algn="just">
              <a:lnSpc>
                <a:spcPct val="100000"/>
              </a:lnSpc>
              <a:spcBef>
                <a:spcPts val="480"/>
              </a:spcBef>
              <a:spcAft>
                <a:spcPts val="0"/>
              </a:spcAft>
              <a:buClr>
                <a:schemeClr val="lt1"/>
              </a:buClr>
              <a:buSzPts val="2400"/>
              <a:buFont typeface="Arial"/>
              <a:buAutoNum type="arabicPeriod"/>
            </a:pPr>
            <a:r>
              <a:rPr b="1" i="0" lang="en-US" sz="2400" u="none">
                <a:solidFill>
                  <a:schemeClr val="lt1"/>
                </a:solidFill>
                <a:latin typeface="Arial"/>
                <a:ea typeface="Arial"/>
                <a:cs typeface="Arial"/>
                <a:sym typeface="Arial"/>
              </a:rPr>
              <a:t>التسخين المبدئي بالبخار الي 60-65م</a:t>
            </a:r>
            <a:endParaRPr/>
          </a:p>
          <a:p>
            <a:pPr indent="-342900" lvl="0" marL="342900" marR="0" rtl="1" algn="just">
              <a:lnSpc>
                <a:spcPct val="100000"/>
              </a:lnSpc>
              <a:spcBef>
                <a:spcPts val="480"/>
              </a:spcBef>
              <a:spcAft>
                <a:spcPts val="0"/>
              </a:spcAft>
              <a:buClr>
                <a:schemeClr val="lt1"/>
              </a:buClr>
              <a:buSzPts val="2400"/>
              <a:buFont typeface="Arial"/>
              <a:buAutoNum type="arabicPeriod"/>
            </a:pPr>
            <a:r>
              <a:rPr b="1" i="0" lang="en-US" sz="2400" u="none">
                <a:solidFill>
                  <a:schemeClr val="lt1"/>
                </a:solidFill>
                <a:latin typeface="Arial"/>
                <a:ea typeface="Arial"/>
                <a:cs typeface="Arial"/>
                <a:sym typeface="Arial"/>
              </a:rPr>
              <a:t> التجنيس </a:t>
            </a:r>
            <a:endParaRPr/>
          </a:p>
          <a:p>
            <a:pPr indent="-342900" lvl="0" marL="342900" marR="0" rtl="1" algn="just">
              <a:lnSpc>
                <a:spcPct val="100000"/>
              </a:lnSpc>
              <a:spcBef>
                <a:spcPts val="480"/>
              </a:spcBef>
              <a:spcAft>
                <a:spcPts val="0"/>
              </a:spcAft>
              <a:buClr>
                <a:schemeClr val="lt1"/>
              </a:buClr>
              <a:buSzPts val="2400"/>
              <a:buFont typeface="Arial"/>
              <a:buAutoNum type="arabicPeriod"/>
            </a:pPr>
            <a:r>
              <a:rPr b="1" i="0" lang="en-US" sz="2400" u="none">
                <a:solidFill>
                  <a:schemeClr val="lt1"/>
                </a:solidFill>
                <a:latin typeface="Arial"/>
                <a:ea typeface="Arial"/>
                <a:cs typeface="Arial"/>
                <a:sym typeface="Arial"/>
              </a:rPr>
              <a:t>التسخين المبدئي الثاني بالتبادل الحراري الي 80-85م</a:t>
            </a:r>
            <a:endParaRPr/>
          </a:p>
          <a:p>
            <a:pPr indent="-342900" lvl="0" marL="342900" marR="0" rtl="1" algn="just">
              <a:lnSpc>
                <a:spcPct val="100000"/>
              </a:lnSpc>
              <a:spcBef>
                <a:spcPts val="480"/>
              </a:spcBef>
              <a:spcAft>
                <a:spcPts val="0"/>
              </a:spcAft>
              <a:buClr>
                <a:schemeClr val="lt1"/>
              </a:buClr>
              <a:buSzPts val="2400"/>
              <a:buFont typeface="Arial"/>
              <a:buAutoNum type="arabicPeriod"/>
            </a:pPr>
            <a:r>
              <a:rPr b="1" i="0" lang="en-US" sz="2400" u="none">
                <a:solidFill>
                  <a:schemeClr val="lt1"/>
                </a:solidFill>
                <a:latin typeface="Arial"/>
                <a:ea typeface="Arial"/>
                <a:cs typeface="Arial"/>
                <a:sym typeface="Arial"/>
              </a:rPr>
              <a:t>ازالة الروائح والغازات </a:t>
            </a:r>
            <a:endParaRPr/>
          </a:p>
          <a:p>
            <a:pPr indent="-342900" lvl="0" marL="342900" marR="0" rtl="1" algn="just">
              <a:lnSpc>
                <a:spcPct val="100000"/>
              </a:lnSpc>
              <a:spcBef>
                <a:spcPts val="480"/>
              </a:spcBef>
              <a:spcAft>
                <a:spcPts val="0"/>
              </a:spcAft>
              <a:buClr>
                <a:schemeClr val="lt1"/>
              </a:buClr>
              <a:buSzPts val="2400"/>
              <a:buFont typeface="Arial"/>
              <a:buAutoNum type="arabicPeriod"/>
            </a:pPr>
            <a:r>
              <a:rPr b="1" i="0" lang="en-US" sz="2400" u="none">
                <a:solidFill>
                  <a:schemeClr val="lt1"/>
                </a:solidFill>
                <a:latin typeface="Arial"/>
                <a:ea typeface="Arial"/>
                <a:cs typeface="Arial"/>
                <a:sym typeface="Arial"/>
              </a:rPr>
              <a:t>رفع الحرارة الي 125م </a:t>
            </a:r>
            <a:endParaRPr/>
          </a:p>
          <a:p>
            <a:pPr indent="-342900" lvl="0" marL="342900" marR="0" rtl="1" algn="just">
              <a:lnSpc>
                <a:spcPct val="100000"/>
              </a:lnSpc>
              <a:spcBef>
                <a:spcPts val="480"/>
              </a:spcBef>
              <a:spcAft>
                <a:spcPts val="0"/>
              </a:spcAft>
              <a:buClr>
                <a:schemeClr val="lt1"/>
              </a:buClr>
              <a:buSzPts val="2400"/>
              <a:buFont typeface="Arial"/>
              <a:buAutoNum type="arabicPeriod"/>
            </a:pPr>
            <a:r>
              <a:rPr b="1" i="0" lang="en-US" sz="2400" u="none">
                <a:solidFill>
                  <a:schemeClr val="lt1"/>
                </a:solidFill>
                <a:latin typeface="Arial"/>
                <a:ea typeface="Arial"/>
                <a:cs typeface="Arial"/>
                <a:sym typeface="Arial"/>
              </a:rPr>
              <a:t>التعقيم النهائي برفع الحرارة تحت ضغط الي 135-140ملمدة 2-20 ثانية</a:t>
            </a:r>
            <a:endParaRPr/>
          </a:p>
          <a:p>
            <a:pPr indent="-342900" lvl="0" marL="342900" marR="0" rtl="1" algn="just">
              <a:lnSpc>
                <a:spcPct val="100000"/>
              </a:lnSpc>
              <a:spcBef>
                <a:spcPts val="480"/>
              </a:spcBef>
              <a:spcAft>
                <a:spcPts val="0"/>
              </a:spcAft>
              <a:buClr>
                <a:schemeClr val="lt1"/>
              </a:buClr>
              <a:buSzPts val="2400"/>
              <a:buFont typeface="Arial"/>
              <a:buAutoNum type="arabicPeriod"/>
            </a:pPr>
            <a:r>
              <a:rPr b="1" i="0" lang="en-US" sz="2400" u="none">
                <a:solidFill>
                  <a:schemeClr val="lt1"/>
                </a:solidFill>
                <a:latin typeface="Arial"/>
                <a:ea typeface="Arial"/>
                <a:cs typeface="Arial"/>
                <a:sym typeface="Arial"/>
              </a:rPr>
              <a:t>يمر اللبن في محول التيار</a:t>
            </a:r>
            <a:endParaRPr/>
          </a:p>
          <a:p>
            <a:pPr indent="-190500" lvl="0" marL="342900" marR="0" rtl="1" algn="r">
              <a:lnSpc>
                <a:spcPct val="100000"/>
              </a:lnSpc>
              <a:spcBef>
                <a:spcPts val="480"/>
              </a:spcBef>
              <a:spcAft>
                <a:spcPts val="0"/>
              </a:spcAft>
              <a:buClr>
                <a:schemeClr val="dk1"/>
              </a:buClr>
              <a:buSzPts val="2400"/>
              <a:buFont typeface="Arial"/>
              <a:buNone/>
            </a:pPr>
            <a:r>
              <a:t/>
            </a:r>
            <a:endParaRPr b="1" i="0" sz="2400" u="non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1"/>
                                        </p:tgtEl>
                                        <p:attrNameLst>
                                          <p:attrName>style.visibility</p:attrName>
                                        </p:attrNameLst>
                                      </p:cBhvr>
                                      <p:to>
                                        <p:strVal val="visible"/>
                                      </p:to>
                                    </p:set>
                                    <p:anim calcmode="lin" valueType="num">
                                      <p:cBhvr additive="base">
                                        <p:cTn dur="500"/>
                                        <p:tgtEl>
                                          <p:spTgt spid="17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2">
                                            <p:txEl>
                                              <p:pRg end="0" st="0"/>
                                            </p:txEl>
                                          </p:spTgt>
                                        </p:tgtEl>
                                        <p:attrNameLst>
                                          <p:attrName>style.visibility</p:attrName>
                                        </p:attrNameLst>
                                      </p:cBhvr>
                                      <p:to>
                                        <p:strVal val="visible"/>
                                      </p:to>
                                    </p:set>
                                    <p:anim calcmode="lin" valueType="num">
                                      <p:cBhvr additive="base">
                                        <p:cTn dur="500"/>
                                        <p:tgtEl>
                                          <p:spTgt spid="17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2">
                                            <p:txEl>
                                              <p:pRg end="1" st="1"/>
                                            </p:txEl>
                                          </p:spTgt>
                                        </p:tgtEl>
                                        <p:attrNameLst>
                                          <p:attrName>style.visibility</p:attrName>
                                        </p:attrNameLst>
                                      </p:cBhvr>
                                      <p:to>
                                        <p:strVal val="visible"/>
                                      </p:to>
                                    </p:set>
                                    <p:anim calcmode="lin" valueType="num">
                                      <p:cBhvr additive="base">
                                        <p:cTn dur="500"/>
                                        <p:tgtEl>
                                          <p:spTgt spid="17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2">
                                            <p:txEl>
                                              <p:pRg end="2" st="2"/>
                                            </p:txEl>
                                          </p:spTgt>
                                        </p:tgtEl>
                                        <p:attrNameLst>
                                          <p:attrName>style.visibility</p:attrName>
                                        </p:attrNameLst>
                                      </p:cBhvr>
                                      <p:to>
                                        <p:strVal val="visible"/>
                                      </p:to>
                                    </p:set>
                                    <p:anim calcmode="lin" valueType="num">
                                      <p:cBhvr additive="base">
                                        <p:cTn dur="500"/>
                                        <p:tgtEl>
                                          <p:spTgt spid="17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2">
                                            <p:txEl>
                                              <p:pRg end="3" st="3"/>
                                            </p:txEl>
                                          </p:spTgt>
                                        </p:tgtEl>
                                        <p:attrNameLst>
                                          <p:attrName>style.visibility</p:attrName>
                                        </p:attrNameLst>
                                      </p:cBhvr>
                                      <p:to>
                                        <p:strVal val="visible"/>
                                      </p:to>
                                    </p:set>
                                    <p:anim calcmode="lin" valueType="num">
                                      <p:cBhvr additive="base">
                                        <p:cTn dur="500"/>
                                        <p:tgtEl>
                                          <p:spTgt spid="172">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2">
                                            <p:txEl>
                                              <p:pRg end="4" st="4"/>
                                            </p:txEl>
                                          </p:spTgt>
                                        </p:tgtEl>
                                        <p:attrNameLst>
                                          <p:attrName>style.visibility</p:attrName>
                                        </p:attrNameLst>
                                      </p:cBhvr>
                                      <p:to>
                                        <p:strVal val="visible"/>
                                      </p:to>
                                    </p:set>
                                    <p:anim calcmode="lin" valueType="num">
                                      <p:cBhvr additive="base">
                                        <p:cTn dur="500"/>
                                        <p:tgtEl>
                                          <p:spTgt spid="172">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2">
                                            <p:txEl>
                                              <p:pRg end="5" st="5"/>
                                            </p:txEl>
                                          </p:spTgt>
                                        </p:tgtEl>
                                        <p:attrNameLst>
                                          <p:attrName>style.visibility</p:attrName>
                                        </p:attrNameLst>
                                      </p:cBhvr>
                                      <p:to>
                                        <p:strVal val="visible"/>
                                      </p:to>
                                    </p:set>
                                    <p:anim calcmode="lin" valueType="num">
                                      <p:cBhvr additive="base">
                                        <p:cTn dur="500"/>
                                        <p:tgtEl>
                                          <p:spTgt spid="172">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2">
                                            <p:txEl>
                                              <p:pRg end="6" st="6"/>
                                            </p:txEl>
                                          </p:spTgt>
                                        </p:tgtEl>
                                        <p:attrNameLst>
                                          <p:attrName>style.visibility</p:attrName>
                                        </p:attrNameLst>
                                      </p:cBhvr>
                                      <p:to>
                                        <p:strVal val="visible"/>
                                      </p:to>
                                    </p:set>
                                    <p:anim calcmode="lin" valueType="num">
                                      <p:cBhvr additive="base">
                                        <p:cTn dur="500"/>
                                        <p:tgtEl>
                                          <p:spTgt spid="172">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2">
                                            <p:txEl>
                                              <p:pRg end="7" st="7"/>
                                            </p:txEl>
                                          </p:spTgt>
                                        </p:tgtEl>
                                        <p:attrNameLst>
                                          <p:attrName>style.visibility</p:attrName>
                                        </p:attrNameLst>
                                      </p:cBhvr>
                                      <p:to>
                                        <p:strVal val="visible"/>
                                      </p:to>
                                    </p:set>
                                    <p:anim calcmode="lin" valueType="num">
                                      <p:cBhvr additive="base">
                                        <p:cTn dur="500"/>
                                        <p:tgtEl>
                                          <p:spTgt spid="172">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2">
                                            <p:txEl>
                                              <p:pRg end="8" st="8"/>
                                            </p:txEl>
                                          </p:spTgt>
                                        </p:tgtEl>
                                        <p:attrNameLst>
                                          <p:attrName>style.visibility</p:attrName>
                                        </p:attrNameLst>
                                      </p:cBhvr>
                                      <p:to>
                                        <p:strVal val="visible"/>
                                      </p:to>
                                    </p:set>
                                    <p:anim calcmode="lin" valueType="num">
                                      <p:cBhvr additive="base">
                                        <p:cTn dur="500"/>
                                        <p:tgtEl>
                                          <p:spTgt spid="172">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2">
                                            <p:txEl>
                                              <p:pRg end="9" st="9"/>
                                            </p:txEl>
                                          </p:spTgt>
                                        </p:tgtEl>
                                        <p:attrNameLst>
                                          <p:attrName>style.visibility</p:attrName>
                                        </p:attrNameLst>
                                      </p:cBhvr>
                                      <p:to>
                                        <p:strVal val="visible"/>
                                      </p:to>
                                    </p:set>
                                    <p:anim calcmode="lin" valueType="num">
                                      <p:cBhvr additive="base">
                                        <p:cTn dur="500"/>
                                        <p:tgtEl>
                                          <p:spTgt spid="172">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76" name="Shape 176"/>
        <p:cNvGrpSpPr/>
        <p:nvPr/>
      </p:nvGrpSpPr>
      <p:grpSpPr>
        <a:xfrm>
          <a:off x="0" y="0"/>
          <a:ext cx="0" cy="0"/>
          <a:chOff x="0" y="0"/>
          <a:chExt cx="0" cy="0"/>
        </a:xfrm>
      </p:grpSpPr>
      <p:sp>
        <p:nvSpPr>
          <p:cNvPr id="177" name="Google Shape;177;p2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1" algn="r">
              <a:lnSpc>
                <a:spcPct val="100000"/>
              </a:lnSpc>
              <a:spcBef>
                <a:spcPts val="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pic>
        <p:nvPicPr>
          <p:cNvPr id="178" name="Google Shape;178;p29"/>
          <p:cNvPicPr preferRelativeResize="0"/>
          <p:nvPr/>
        </p:nvPicPr>
        <p:blipFill rotWithShape="1">
          <a:blip r:embed="rId3">
            <a:alphaModFix/>
          </a:blip>
          <a:srcRect b="0" l="0" r="0" t="0"/>
          <a:stretch/>
        </p:blipFill>
        <p:spPr>
          <a:xfrm>
            <a:off x="323850" y="476250"/>
            <a:ext cx="8351837" cy="568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anim calcmode="lin" valueType="num">
                                      <p:cBhvr additive="base">
                                        <p:cTn dur="500"/>
                                        <p:tgtEl>
                                          <p:spTgt spid="17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82" name="Shape 182"/>
        <p:cNvGrpSpPr/>
        <p:nvPr/>
      </p:nvGrpSpPr>
      <p:grpSpPr>
        <a:xfrm>
          <a:off x="0" y="0"/>
          <a:ext cx="0" cy="0"/>
          <a:chOff x="0" y="0"/>
          <a:chExt cx="0" cy="0"/>
        </a:xfrm>
      </p:grpSpPr>
      <p:sp>
        <p:nvSpPr>
          <p:cNvPr id="183" name="Google Shape;183;p3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خصائص الحليب المعقم بالحرارة فوق العالية</a:t>
            </a:r>
            <a:endParaRPr/>
          </a:p>
        </p:txBody>
      </p:sp>
      <p:sp>
        <p:nvSpPr>
          <p:cNvPr id="184" name="Google Shape;184;p3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90000"/>
              </a:lnSpc>
              <a:spcBef>
                <a:spcPts val="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عدم وجود اختلاف ملحوظ في النكهة والقيمة الغذائية بينه وبين الحليب المبستر</a:t>
            </a:r>
            <a:endParaRPr/>
          </a:p>
          <a:p>
            <a:pPr indent="-342900" lvl="0" marL="342900" marR="0" rtl="1" algn="just">
              <a:lnSpc>
                <a:spcPct val="9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ارتفاع قابليته للحفظ</a:t>
            </a:r>
            <a:endParaRPr/>
          </a:p>
          <a:p>
            <a:pPr indent="-342900" lvl="0" marL="342900" marR="0" rtl="1" algn="just">
              <a:lnSpc>
                <a:spcPct val="9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حدوث تغيرات مؤقتة في الطعم</a:t>
            </a:r>
            <a:endParaRPr/>
          </a:p>
          <a:p>
            <a:pPr indent="-342900" lvl="0" marL="342900" marR="0" rtl="1" algn="just">
              <a:lnSpc>
                <a:spcPct val="9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يكون الحليب الناتج بهذه الطريقة معقم</a:t>
            </a:r>
            <a:endParaRPr/>
          </a:p>
          <a:p>
            <a:pPr indent="-342900" lvl="0" marL="342900" marR="0" rtl="1" algn="just">
              <a:lnSpc>
                <a:spcPct val="9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لا يحدث نقص في القيمة الحيوية للبروتينات</a:t>
            </a:r>
            <a:endParaRPr/>
          </a:p>
          <a:p>
            <a:pPr indent="-342900" lvl="0" marL="342900" marR="0" rtl="1" algn="just">
              <a:lnSpc>
                <a:spcPct val="9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يحدث نقص في الفيتامينات</a:t>
            </a:r>
            <a:endParaRPr/>
          </a:p>
          <a:p>
            <a:pPr indent="-342900" lvl="0" marL="342900" marR="0" rtl="1" algn="just">
              <a:lnSpc>
                <a:spcPct val="9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لا تحدث دنترة كاملة لبروتينات الحليب الذائبة</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500"/>
                                        <p:tgtEl>
                                          <p:spTgt spid="18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4">
                                            <p:txEl>
                                              <p:pRg end="0" st="0"/>
                                            </p:txEl>
                                          </p:spTgt>
                                        </p:tgtEl>
                                        <p:attrNameLst>
                                          <p:attrName>style.visibility</p:attrName>
                                        </p:attrNameLst>
                                      </p:cBhvr>
                                      <p:to>
                                        <p:strVal val="visible"/>
                                      </p:to>
                                    </p:set>
                                    <p:anim calcmode="lin" valueType="num">
                                      <p:cBhvr additive="base">
                                        <p:cTn dur="500"/>
                                        <p:tgtEl>
                                          <p:spTgt spid="18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4">
                                            <p:txEl>
                                              <p:pRg end="1" st="1"/>
                                            </p:txEl>
                                          </p:spTgt>
                                        </p:tgtEl>
                                        <p:attrNameLst>
                                          <p:attrName>style.visibility</p:attrName>
                                        </p:attrNameLst>
                                      </p:cBhvr>
                                      <p:to>
                                        <p:strVal val="visible"/>
                                      </p:to>
                                    </p:set>
                                    <p:anim calcmode="lin" valueType="num">
                                      <p:cBhvr additive="base">
                                        <p:cTn dur="500"/>
                                        <p:tgtEl>
                                          <p:spTgt spid="18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4">
                                            <p:txEl>
                                              <p:pRg end="2" st="2"/>
                                            </p:txEl>
                                          </p:spTgt>
                                        </p:tgtEl>
                                        <p:attrNameLst>
                                          <p:attrName>style.visibility</p:attrName>
                                        </p:attrNameLst>
                                      </p:cBhvr>
                                      <p:to>
                                        <p:strVal val="visible"/>
                                      </p:to>
                                    </p:set>
                                    <p:anim calcmode="lin" valueType="num">
                                      <p:cBhvr additive="base">
                                        <p:cTn dur="500"/>
                                        <p:tgtEl>
                                          <p:spTgt spid="18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4">
                                            <p:txEl>
                                              <p:pRg end="3" st="3"/>
                                            </p:txEl>
                                          </p:spTgt>
                                        </p:tgtEl>
                                        <p:attrNameLst>
                                          <p:attrName>style.visibility</p:attrName>
                                        </p:attrNameLst>
                                      </p:cBhvr>
                                      <p:to>
                                        <p:strVal val="visible"/>
                                      </p:to>
                                    </p:set>
                                    <p:anim calcmode="lin" valueType="num">
                                      <p:cBhvr additive="base">
                                        <p:cTn dur="500"/>
                                        <p:tgtEl>
                                          <p:spTgt spid="18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4">
                                            <p:txEl>
                                              <p:pRg end="4" st="4"/>
                                            </p:txEl>
                                          </p:spTgt>
                                        </p:tgtEl>
                                        <p:attrNameLst>
                                          <p:attrName>style.visibility</p:attrName>
                                        </p:attrNameLst>
                                      </p:cBhvr>
                                      <p:to>
                                        <p:strVal val="visible"/>
                                      </p:to>
                                    </p:set>
                                    <p:anim calcmode="lin" valueType="num">
                                      <p:cBhvr additive="base">
                                        <p:cTn dur="500"/>
                                        <p:tgtEl>
                                          <p:spTgt spid="184">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4">
                                            <p:txEl>
                                              <p:pRg end="5" st="5"/>
                                            </p:txEl>
                                          </p:spTgt>
                                        </p:tgtEl>
                                        <p:attrNameLst>
                                          <p:attrName>style.visibility</p:attrName>
                                        </p:attrNameLst>
                                      </p:cBhvr>
                                      <p:to>
                                        <p:strVal val="visible"/>
                                      </p:to>
                                    </p:set>
                                    <p:anim calcmode="lin" valueType="num">
                                      <p:cBhvr additive="base">
                                        <p:cTn dur="500"/>
                                        <p:tgtEl>
                                          <p:spTgt spid="184">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4">
                                            <p:txEl>
                                              <p:pRg end="6" st="6"/>
                                            </p:txEl>
                                          </p:spTgt>
                                        </p:tgtEl>
                                        <p:attrNameLst>
                                          <p:attrName>style.visibility</p:attrName>
                                        </p:attrNameLst>
                                      </p:cBhvr>
                                      <p:to>
                                        <p:strVal val="visible"/>
                                      </p:to>
                                    </p:set>
                                    <p:anim calcmode="lin" valueType="num">
                                      <p:cBhvr additive="base">
                                        <p:cTn dur="500"/>
                                        <p:tgtEl>
                                          <p:spTgt spid="184">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88" name="Shape 188"/>
        <p:cNvGrpSpPr/>
        <p:nvPr/>
      </p:nvGrpSpPr>
      <p:grpSpPr>
        <a:xfrm>
          <a:off x="0" y="0"/>
          <a:ext cx="0" cy="0"/>
          <a:chOff x="0" y="0"/>
          <a:chExt cx="0" cy="0"/>
        </a:xfrm>
      </p:grpSpPr>
      <p:sp>
        <p:nvSpPr>
          <p:cNvPr id="189" name="Google Shape;189;p3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ثالثا : التعقيم ذو المرحلتين</a:t>
            </a:r>
            <a:endParaRPr/>
          </a:p>
        </p:txBody>
      </p:sp>
      <p:sp>
        <p:nvSpPr>
          <p:cNvPr id="190" name="Google Shape;190;p3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تقوم المصانع بالجمع بين طريقة التعقيم البطي والتعقيم السريع</a:t>
            </a:r>
            <a:endParaRPr/>
          </a:p>
          <a:p>
            <a:pPr indent="-342900" lvl="0" marL="342900" marR="0" rtl="1" algn="just">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تسخين الحليب الي درجات الحرارة فوق العالية   </a:t>
            </a:r>
            <a:endParaRPr/>
          </a:p>
          <a:p>
            <a:pPr indent="-342900" lvl="0" marL="342900" marR="0" rtl="1" algn="just">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يعبا في الزجاجات</a:t>
            </a:r>
            <a:endParaRPr/>
          </a:p>
          <a:p>
            <a:pPr indent="-342900" lvl="0" marL="342900" marR="0" rtl="1" algn="just">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تعقيمه بالطريقة الميكانيكية المستمرة</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9"/>
                                        </p:tgtEl>
                                        <p:attrNameLst>
                                          <p:attrName>style.visibility</p:attrName>
                                        </p:attrNameLst>
                                      </p:cBhvr>
                                      <p:to>
                                        <p:strVal val="visible"/>
                                      </p:to>
                                    </p:set>
                                    <p:anim calcmode="lin" valueType="num">
                                      <p:cBhvr additive="base">
                                        <p:cTn dur="500"/>
                                        <p:tgtEl>
                                          <p:spTgt spid="18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0">
                                            <p:txEl>
                                              <p:pRg end="0" st="0"/>
                                            </p:txEl>
                                          </p:spTgt>
                                        </p:tgtEl>
                                        <p:attrNameLst>
                                          <p:attrName>style.visibility</p:attrName>
                                        </p:attrNameLst>
                                      </p:cBhvr>
                                      <p:to>
                                        <p:strVal val="visible"/>
                                      </p:to>
                                    </p:set>
                                    <p:anim calcmode="lin" valueType="num">
                                      <p:cBhvr additive="base">
                                        <p:cTn dur="500"/>
                                        <p:tgtEl>
                                          <p:spTgt spid="19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0">
                                            <p:txEl>
                                              <p:pRg end="1" st="1"/>
                                            </p:txEl>
                                          </p:spTgt>
                                        </p:tgtEl>
                                        <p:attrNameLst>
                                          <p:attrName>style.visibility</p:attrName>
                                        </p:attrNameLst>
                                      </p:cBhvr>
                                      <p:to>
                                        <p:strVal val="visible"/>
                                      </p:to>
                                    </p:set>
                                    <p:anim calcmode="lin" valueType="num">
                                      <p:cBhvr additive="base">
                                        <p:cTn dur="500"/>
                                        <p:tgtEl>
                                          <p:spTgt spid="19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0">
                                            <p:txEl>
                                              <p:pRg end="2" st="2"/>
                                            </p:txEl>
                                          </p:spTgt>
                                        </p:tgtEl>
                                        <p:attrNameLst>
                                          <p:attrName>style.visibility</p:attrName>
                                        </p:attrNameLst>
                                      </p:cBhvr>
                                      <p:to>
                                        <p:strVal val="visible"/>
                                      </p:to>
                                    </p:set>
                                    <p:anim calcmode="lin" valueType="num">
                                      <p:cBhvr additive="base">
                                        <p:cTn dur="500"/>
                                        <p:tgtEl>
                                          <p:spTgt spid="19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0">
                                            <p:txEl>
                                              <p:pRg end="3" st="3"/>
                                            </p:txEl>
                                          </p:spTgt>
                                        </p:tgtEl>
                                        <p:attrNameLst>
                                          <p:attrName>style.visibility</p:attrName>
                                        </p:attrNameLst>
                                      </p:cBhvr>
                                      <p:to>
                                        <p:strVal val="visible"/>
                                      </p:to>
                                    </p:set>
                                    <p:anim calcmode="lin" valueType="num">
                                      <p:cBhvr additive="base">
                                        <p:cTn dur="500"/>
                                        <p:tgtEl>
                                          <p:spTgt spid="19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32" name="Shape 32"/>
        <p:cNvGrpSpPr/>
        <p:nvPr/>
      </p:nvGrpSpPr>
      <p:grpSpPr>
        <a:xfrm>
          <a:off x="0" y="0"/>
          <a:ext cx="0" cy="0"/>
          <a:chOff x="0" y="0"/>
          <a:chExt cx="0" cy="0"/>
        </a:xfrm>
      </p:grpSpPr>
      <p:sp>
        <p:nvSpPr>
          <p:cNvPr id="33" name="Google Shape;33;p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صناعة اللبن المعقم </a:t>
            </a:r>
            <a:endParaRPr/>
          </a:p>
        </p:txBody>
      </p:sp>
      <p:sp>
        <p:nvSpPr>
          <p:cNvPr id="34" name="Google Shape;34;p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Char char="•"/>
            </a:pPr>
            <a:r>
              <a:rPr b="1" i="0" lang="en-US" sz="3200" u="none" cap="none" strike="noStrike">
                <a:solidFill>
                  <a:schemeClr val="lt1"/>
                </a:solidFill>
                <a:latin typeface="Arial"/>
                <a:ea typeface="Arial"/>
                <a:cs typeface="Arial"/>
                <a:sym typeface="Arial"/>
              </a:rPr>
              <a:t>نشأت صناعة اللبن المعقم سنة 1894 في انجلترا وألمانيا</a:t>
            </a:r>
            <a:endParaRPr/>
          </a:p>
          <a:p>
            <a:pPr indent="-342900" lvl="0" marL="342900" marR="0" rtl="1" algn="just">
              <a:lnSpc>
                <a:spcPct val="100000"/>
              </a:lnSpc>
              <a:spcBef>
                <a:spcPts val="640"/>
              </a:spcBef>
              <a:spcAft>
                <a:spcPts val="0"/>
              </a:spcAft>
              <a:buClr>
                <a:schemeClr val="lt1"/>
              </a:buClr>
              <a:buSzPts val="3200"/>
              <a:buFont typeface="Arial"/>
              <a:buChar char="•"/>
            </a:pPr>
            <a:r>
              <a:rPr b="1" i="0" lang="en-US" sz="3200" u="none" cap="none" strike="noStrike">
                <a:solidFill>
                  <a:schemeClr val="lt1"/>
                </a:solidFill>
                <a:latin typeface="Arial"/>
                <a:ea typeface="Arial"/>
                <a:cs typeface="Arial"/>
                <a:sym typeface="Arial"/>
              </a:rPr>
              <a:t>اختراع اجهزة التجنيس سنة 1902من العوامل الرئيسية التي ادت الي انتشار صناعة تعقيم اللبن</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p:tgtEl>
                                          <p:spTgt spid="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
                                            <p:txEl>
                                              <p:pRg end="0" st="0"/>
                                            </p:txEl>
                                          </p:spTgt>
                                        </p:tgtEl>
                                        <p:attrNameLst>
                                          <p:attrName>style.visibility</p:attrName>
                                        </p:attrNameLst>
                                      </p:cBhvr>
                                      <p:to>
                                        <p:strVal val="visible"/>
                                      </p:to>
                                    </p:set>
                                    <p:animEffect filter="fade" transition="in">
                                      <p:cBhvr>
                                        <p:cTn dur="500"/>
                                        <p:tgtEl>
                                          <p:spTgt spid="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
                                            <p:txEl>
                                              <p:pRg end="1" st="1"/>
                                            </p:txEl>
                                          </p:spTgt>
                                        </p:tgtEl>
                                        <p:attrNameLst>
                                          <p:attrName>style.visibility</p:attrName>
                                        </p:attrNameLst>
                                      </p:cBhvr>
                                      <p:to>
                                        <p:strVal val="visible"/>
                                      </p:to>
                                    </p:set>
                                    <p:animEffect filter="fade" transition="in">
                                      <p:cBhvr>
                                        <p:cTn dur="500"/>
                                        <p:tgtEl>
                                          <p:spTgt spid="3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94" name="Shape 194"/>
        <p:cNvGrpSpPr/>
        <p:nvPr/>
      </p:nvGrpSpPr>
      <p:grpSpPr>
        <a:xfrm>
          <a:off x="0" y="0"/>
          <a:ext cx="0" cy="0"/>
          <a:chOff x="0" y="0"/>
          <a:chExt cx="0" cy="0"/>
        </a:xfrm>
      </p:grpSpPr>
      <p:sp>
        <p:nvSpPr>
          <p:cNvPr id="195" name="Google Shape;195;p3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يهدف التعقيم ذو المرحلتين الي </a:t>
            </a:r>
            <a:endParaRPr/>
          </a:p>
        </p:txBody>
      </p:sp>
      <p:sp>
        <p:nvSpPr>
          <p:cNvPr id="196" name="Google Shape;196;p3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القضاء علي اكبر عدد من الميكروبات المتجرثمة</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تجنب الصعوبات الناشئة عن التعبئة في جو معقم في حالة  التعقيم بطريقة الحرارة العالية فقط حيث يجري تعقيم الحليب في الطريقة المزدوجة داخل عبواته.</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5"/>
                                        </p:tgtEl>
                                        <p:attrNameLst>
                                          <p:attrName>style.visibility</p:attrName>
                                        </p:attrNameLst>
                                      </p:cBhvr>
                                      <p:to>
                                        <p:strVal val="visible"/>
                                      </p:to>
                                    </p:set>
                                    <p:anim calcmode="lin" valueType="num">
                                      <p:cBhvr additive="base">
                                        <p:cTn dur="500"/>
                                        <p:tgtEl>
                                          <p:spTgt spid="19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6">
                                            <p:txEl>
                                              <p:pRg end="0" st="0"/>
                                            </p:txEl>
                                          </p:spTgt>
                                        </p:tgtEl>
                                        <p:attrNameLst>
                                          <p:attrName>style.visibility</p:attrName>
                                        </p:attrNameLst>
                                      </p:cBhvr>
                                      <p:to>
                                        <p:strVal val="visible"/>
                                      </p:to>
                                    </p:set>
                                    <p:anim calcmode="lin" valueType="num">
                                      <p:cBhvr additive="base">
                                        <p:cTn dur="500"/>
                                        <p:tgtEl>
                                          <p:spTgt spid="19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6">
                                            <p:txEl>
                                              <p:pRg end="1" st="1"/>
                                            </p:txEl>
                                          </p:spTgt>
                                        </p:tgtEl>
                                        <p:attrNameLst>
                                          <p:attrName>style.visibility</p:attrName>
                                        </p:attrNameLst>
                                      </p:cBhvr>
                                      <p:to>
                                        <p:strVal val="visible"/>
                                      </p:to>
                                    </p:set>
                                    <p:anim calcmode="lin" valueType="num">
                                      <p:cBhvr additive="base">
                                        <p:cTn dur="500"/>
                                        <p:tgtEl>
                                          <p:spTgt spid="19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00" name="Shape 200"/>
        <p:cNvGrpSpPr/>
        <p:nvPr/>
      </p:nvGrpSpPr>
      <p:grpSpPr>
        <a:xfrm>
          <a:off x="0" y="0"/>
          <a:ext cx="0" cy="0"/>
          <a:chOff x="0" y="0"/>
          <a:chExt cx="0" cy="0"/>
        </a:xfrm>
      </p:grpSpPr>
      <p:sp>
        <p:nvSpPr>
          <p:cNvPr id="201" name="Google Shape;201;p3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3600"/>
              <a:buFont typeface="Arial"/>
              <a:buNone/>
            </a:pPr>
            <a:r>
              <a:rPr b="1" i="0" lang="en-US" sz="3600" u="none">
                <a:solidFill>
                  <a:schemeClr val="lt1"/>
                </a:solidFill>
                <a:latin typeface="Arial"/>
                <a:ea typeface="Arial"/>
                <a:cs typeface="Arial"/>
                <a:sym typeface="Arial"/>
              </a:rPr>
              <a:t>المواصفات القياسية للبن المعقم</a:t>
            </a:r>
            <a:endParaRPr/>
          </a:p>
        </p:txBody>
      </p:sp>
      <p:sp>
        <p:nvSpPr>
          <p:cNvPr id="202" name="Google Shape;202;p3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2800"/>
              <a:buFont typeface="Arial"/>
              <a:buChar char="•"/>
            </a:pPr>
            <a:r>
              <a:rPr b="1" i="0" lang="en-US" sz="2800" u="none">
                <a:solidFill>
                  <a:schemeClr val="lt1"/>
                </a:solidFill>
                <a:latin typeface="Arial"/>
                <a:ea typeface="Arial"/>
                <a:cs typeface="Arial"/>
                <a:sym typeface="Arial"/>
              </a:rPr>
              <a:t>تشترط المواصفات القياسية المصرية رقم 1623 لسنة 2001 الشروط التالية للبن المعقم</a:t>
            </a:r>
            <a:endParaRPr/>
          </a:p>
          <a:p>
            <a:pPr indent="-342900" lvl="0" marL="342900" marR="0" rtl="1" algn="just">
              <a:lnSpc>
                <a:spcPct val="100000"/>
              </a:lnSpc>
              <a:spcBef>
                <a:spcPts val="560"/>
              </a:spcBef>
              <a:spcAft>
                <a:spcPts val="0"/>
              </a:spcAft>
              <a:buClr>
                <a:schemeClr val="lt1"/>
              </a:buClr>
              <a:buSzPts val="2800"/>
              <a:buFont typeface="Arial"/>
              <a:buAutoNum type="arabicPeriod"/>
            </a:pPr>
            <a:r>
              <a:rPr b="1" i="0" lang="en-US" sz="2800" u="none">
                <a:solidFill>
                  <a:schemeClr val="lt1"/>
                </a:solidFill>
                <a:latin typeface="Arial"/>
                <a:ea typeface="Arial"/>
                <a:cs typeface="Arial"/>
                <a:sym typeface="Arial"/>
              </a:rPr>
              <a:t>لابد ان يكون مجنس</a:t>
            </a:r>
            <a:endParaRPr/>
          </a:p>
          <a:p>
            <a:pPr indent="-342900" lvl="0" marL="342900" marR="0" rtl="1" algn="just">
              <a:lnSpc>
                <a:spcPct val="100000"/>
              </a:lnSpc>
              <a:spcBef>
                <a:spcPts val="560"/>
              </a:spcBef>
              <a:spcAft>
                <a:spcPts val="0"/>
              </a:spcAft>
              <a:buClr>
                <a:schemeClr val="lt1"/>
              </a:buClr>
              <a:buSzPts val="2800"/>
              <a:buFont typeface="Arial"/>
              <a:buAutoNum type="arabicPeriod"/>
            </a:pPr>
            <a:r>
              <a:rPr b="1" i="0" lang="en-US" sz="2800" u="none">
                <a:solidFill>
                  <a:schemeClr val="lt1"/>
                </a:solidFill>
                <a:latin typeface="Arial"/>
                <a:ea typeface="Arial"/>
                <a:cs typeface="Arial"/>
                <a:sym typeface="Arial"/>
              </a:rPr>
              <a:t>ان يسخن كل جزء فيه الي درجة اعلي من درجة غليان اللبن</a:t>
            </a:r>
            <a:endParaRPr/>
          </a:p>
          <a:p>
            <a:pPr indent="-342900" lvl="0" marL="342900" marR="0" rtl="1" algn="just">
              <a:lnSpc>
                <a:spcPct val="100000"/>
              </a:lnSpc>
              <a:spcBef>
                <a:spcPts val="560"/>
              </a:spcBef>
              <a:spcAft>
                <a:spcPts val="0"/>
              </a:spcAft>
              <a:buClr>
                <a:schemeClr val="lt1"/>
              </a:buClr>
              <a:buSzPts val="2800"/>
              <a:buFont typeface="Arial"/>
              <a:buAutoNum type="arabicPeriod"/>
            </a:pPr>
            <a:r>
              <a:rPr b="1" i="0" lang="en-US" sz="2800" u="none">
                <a:solidFill>
                  <a:schemeClr val="lt1"/>
                </a:solidFill>
                <a:latin typeface="Arial"/>
                <a:ea typeface="Arial"/>
                <a:cs typeface="Arial"/>
                <a:sym typeface="Arial"/>
              </a:rPr>
              <a:t>ان يعطي نتيجة سلبية لاختبار التعكير</a:t>
            </a:r>
            <a:endParaRPr/>
          </a:p>
          <a:p>
            <a:pPr indent="-342900" lvl="0" marL="342900" marR="0" rtl="1" algn="just">
              <a:lnSpc>
                <a:spcPct val="100000"/>
              </a:lnSpc>
              <a:spcBef>
                <a:spcPts val="560"/>
              </a:spcBef>
              <a:spcAft>
                <a:spcPts val="0"/>
              </a:spcAft>
              <a:buClr>
                <a:schemeClr val="lt1"/>
              </a:buClr>
              <a:buSzPts val="2800"/>
              <a:buFont typeface="Arial"/>
              <a:buAutoNum type="arabicPeriod"/>
            </a:pPr>
            <a:r>
              <a:rPr b="1" i="0" lang="en-US" sz="2800" u="none">
                <a:solidFill>
                  <a:schemeClr val="lt1"/>
                </a:solidFill>
                <a:latin typeface="Arial"/>
                <a:ea typeface="Arial"/>
                <a:cs typeface="Arial"/>
                <a:sym typeface="Arial"/>
              </a:rPr>
              <a:t>الا تزيد نسبة الدهن في العشر العلوي عن 10% عن باقي اللبن في العبوة اذا ترك لتر منه ساكنا لمدة 24 ساعة</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1"/>
                                        </p:tgtEl>
                                        <p:attrNameLst>
                                          <p:attrName>style.visibility</p:attrName>
                                        </p:attrNameLst>
                                      </p:cBhvr>
                                      <p:to>
                                        <p:strVal val="visible"/>
                                      </p:to>
                                    </p:set>
                                    <p:anim calcmode="lin" valueType="num">
                                      <p:cBhvr additive="base">
                                        <p:cTn dur="500"/>
                                        <p:tgtEl>
                                          <p:spTgt spid="20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2">
                                            <p:txEl>
                                              <p:pRg end="0" st="0"/>
                                            </p:txEl>
                                          </p:spTgt>
                                        </p:tgtEl>
                                        <p:attrNameLst>
                                          <p:attrName>style.visibility</p:attrName>
                                        </p:attrNameLst>
                                      </p:cBhvr>
                                      <p:to>
                                        <p:strVal val="visible"/>
                                      </p:to>
                                    </p:set>
                                    <p:anim calcmode="lin" valueType="num">
                                      <p:cBhvr additive="base">
                                        <p:cTn dur="500"/>
                                        <p:tgtEl>
                                          <p:spTgt spid="20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2">
                                            <p:txEl>
                                              <p:pRg end="1" st="1"/>
                                            </p:txEl>
                                          </p:spTgt>
                                        </p:tgtEl>
                                        <p:attrNameLst>
                                          <p:attrName>style.visibility</p:attrName>
                                        </p:attrNameLst>
                                      </p:cBhvr>
                                      <p:to>
                                        <p:strVal val="visible"/>
                                      </p:to>
                                    </p:set>
                                    <p:anim calcmode="lin" valueType="num">
                                      <p:cBhvr additive="base">
                                        <p:cTn dur="500"/>
                                        <p:tgtEl>
                                          <p:spTgt spid="20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2">
                                            <p:txEl>
                                              <p:pRg end="2" st="2"/>
                                            </p:txEl>
                                          </p:spTgt>
                                        </p:tgtEl>
                                        <p:attrNameLst>
                                          <p:attrName>style.visibility</p:attrName>
                                        </p:attrNameLst>
                                      </p:cBhvr>
                                      <p:to>
                                        <p:strVal val="visible"/>
                                      </p:to>
                                    </p:set>
                                    <p:anim calcmode="lin" valueType="num">
                                      <p:cBhvr additive="base">
                                        <p:cTn dur="500"/>
                                        <p:tgtEl>
                                          <p:spTgt spid="20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2">
                                            <p:txEl>
                                              <p:pRg end="3" st="3"/>
                                            </p:txEl>
                                          </p:spTgt>
                                        </p:tgtEl>
                                        <p:attrNameLst>
                                          <p:attrName>style.visibility</p:attrName>
                                        </p:attrNameLst>
                                      </p:cBhvr>
                                      <p:to>
                                        <p:strVal val="visible"/>
                                      </p:to>
                                    </p:set>
                                    <p:anim calcmode="lin" valueType="num">
                                      <p:cBhvr additive="base">
                                        <p:cTn dur="500"/>
                                        <p:tgtEl>
                                          <p:spTgt spid="202">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2">
                                            <p:txEl>
                                              <p:pRg end="4" st="4"/>
                                            </p:txEl>
                                          </p:spTgt>
                                        </p:tgtEl>
                                        <p:attrNameLst>
                                          <p:attrName>style.visibility</p:attrName>
                                        </p:attrNameLst>
                                      </p:cBhvr>
                                      <p:to>
                                        <p:strVal val="visible"/>
                                      </p:to>
                                    </p:set>
                                    <p:anim calcmode="lin" valueType="num">
                                      <p:cBhvr additive="base">
                                        <p:cTn dur="500"/>
                                        <p:tgtEl>
                                          <p:spTgt spid="202">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06" name="Shape 206"/>
        <p:cNvGrpSpPr/>
        <p:nvPr/>
      </p:nvGrpSpPr>
      <p:grpSpPr>
        <a:xfrm>
          <a:off x="0" y="0"/>
          <a:ext cx="0" cy="0"/>
          <a:chOff x="0" y="0"/>
          <a:chExt cx="0" cy="0"/>
        </a:xfrm>
      </p:grpSpPr>
      <p:sp>
        <p:nvSpPr>
          <p:cNvPr id="207" name="Google Shape;207;p3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5 لا يطرأ علي خواصه أي تغيير بعد تركه لمدة 3 ايام علي درجة حرارة 37م</a:t>
            </a:r>
            <a:endParaRPr/>
          </a:p>
          <a:p>
            <a:pPr indent="-342900" lvl="0" marL="342900" marR="0" rtl="1" algn="just">
              <a:lnSpc>
                <a:spcPct val="100000"/>
              </a:lnSpc>
              <a:spcBef>
                <a:spcPts val="64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6- يجب إلا تقل نسبة الدهن في البن المعقم المعدل عن 3% والمواد الصلبة اللادهنية 8.75%</a:t>
            </a:r>
            <a:endParaRPr/>
          </a:p>
          <a:p>
            <a:pPr indent="-342900" lvl="0" marL="342900" marR="0" rtl="1" algn="just">
              <a:lnSpc>
                <a:spcPct val="100000"/>
              </a:lnSpc>
              <a:spcBef>
                <a:spcPts val="64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7- يبين علي العبوة تاريخ الانتاج ومدة الصلاحية</a:t>
            </a:r>
            <a:endParaRPr/>
          </a:p>
          <a:p>
            <a:pPr indent="-139700" lvl="0" marL="342900" marR="0" rtl="1" algn="r">
              <a:lnSpc>
                <a:spcPct val="100000"/>
              </a:lnSpc>
              <a:spcBef>
                <a:spcPts val="640"/>
              </a:spcBef>
              <a:spcAft>
                <a:spcPts val="0"/>
              </a:spcAft>
              <a:buClr>
                <a:schemeClr val="dk1"/>
              </a:buClr>
              <a:buSzPts val="3200"/>
              <a:buFont typeface="Arial"/>
              <a:buNone/>
            </a:pPr>
            <a:r>
              <a:t/>
            </a:r>
            <a:endParaRPr b="1" i="0" sz="3200" u="non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7">
                                            <p:txEl>
                                              <p:pRg end="0" st="0"/>
                                            </p:txEl>
                                          </p:spTgt>
                                        </p:tgtEl>
                                        <p:attrNameLst>
                                          <p:attrName>style.visibility</p:attrName>
                                        </p:attrNameLst>
                                      </p:cBhvr>
                                      <p:to>
                                        <p:strVal val="visible"/>
                                      </p:to>
                                    </p:set>
                                    <p:anim calcmode="lin" valueType="num">
                                      <p:cBhvr additive="base">
                                        <p:cTn dur="500"/>
                                        <p:tgtEl>
                                          <p:spTgt spid="20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7">
                                            <p:txEl>
                                              <p:pRg end="1" st="1"/>
                                            </p:txEl>
                                          </p:spTgt>
                                        </p:tgtEl>
                                        <p:attrNameLst>
                                          <p:attrName>style.visibility</p:attrName>
                                        </p:attrNameLst>
                                      </p:cBhvr>
                                      <p:to>
                                        <p:strVal val="visible"/>
                                      </p:to>
                                    </p:set>
                                    <p:anim calcmode="lin" valueType="num">
                                      <p:cBhvr additive="base">
                                        <p:cTn dur="500"/>
                                        <p:tgtEl>
                                          <p:spTgt spid="20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7">
                                            <p:txEl>
                                              <p:pRg end="2" st="2"/>
                                            </p:txEl>
                                          </p:spTgt>
                                        </p:tgtEl>
                                        <p:attrNameLst>
                                          <p:attrName>style.visibility</p:attrName>
                                        </p:attrNameLst>
                                      </p:cBhvr>
                                      <p:to>
                                        <p:strVal val="visible"/>
                                      </p:to>
                                    </p:set>
                                    <p:anim calcmode="lin" valueType="num">
                                      <p:cBhvr additive="base">
                                        <p:cTn dur="500"/>
                                        <p:tgtEl>
                                          <p:spTgt spid="20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7">
                                            <p:txEl>
                                              <p:pRg end="3" st="3"/>
                                            </p:txEl>
                                          </p:spTgt>
                                        </p:tgtEl>
                                        <p:attrNameLst>
                                          <p:attrName>style.visibility</p:attrName>
                                        </p:attrNameLst>
                                      </p:cBhvr>
                                      <p:to>
                                        <p:strVal val="visible"/>
                                      </p:to>
                                    </p:set>
                                    <p:anim calcmode="lin" valueType="num">
                                      <p:cBhvr additive="base">
                                        <p:cTn dur="500"/>
                                        <p:tgtEl>
                                          <p:spTgt spid="20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11" name="Shape 211"/>
        <p:cNvGrpSpPr/>
        <p:nvPr/>
      </p:nvGrpSpPr>
      <p:grpSpPr>
        <a:xfrm>
          <a:off x="0" y="0"/>
          <a:ext cx="0" cy="0"/>
          <a:chOff x="0" y="0"/>
          <a:chExt cx="0" cy="0"/>
        </a:xfrm>
      </p:grpSpPr>
      <p:pic>
        <p:nvPicPr>
          <p:cNvPr id="212" name="Google Shape;212;p35"/>
          <p:cNvPicPr preferRelativeResize="0"/>
          <p:nvPr>
            <p:ph idx="1" type="body"/>
          </p:nvPr>
        </p:nvPicPr>
        <p:blipFill rotWithShape="1">
          <a:blip r:embed="rId3">
            <a:alphaModFix/>
          </a:blip>
          <a:srcRect b="0" l="0" r="0" t="0"/>
          <a:stretch/>
        </p:blipFill>
        <p:spPr>
          <a:xfrm>
            <a:off x="2700337" y="2133600"/>
            <a:ext cx="4896000" cy="3456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2"/>
                                        </p:tgtEl>
                                        <p:attrNameLst>
                                          <p:attrName>style.visibility</p:attrName>
                                        </p:attrNameLst>
                                      </p:cBhvr>
                                      <p:to>
                                        <p:strVal val="visible"/>
                                      </p:to>
                                    </p:set>
                                    <p:anim calcmode="lin" valueType="num">
                                      <p:cBhvr additive="base">
                                        <p:cTn dur="500"/>
                                        <p:tgtEl>
                                          <p:spTgt spid="21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16" name="Shape 216"/>
        <p:cNvGrpSpPr/>
        <p:nvPr/>
      </p:nvGrpSpPr>
      <p:grpSpPr>
        <a:xfrm>
          <a:off x="0" y="0"/>
          <a:ext cx="0" cy="0"/>
          <a:chOff x="0" y="0"/>
          <a:chExt cx="0" cy="0"/>
        </a:xfrm>
      </p:grpSpPr>
      <p:pic>
        <p:nvPicPr>
          <p:cNvPr id="217" name="Google Shape;217;p36"/>
          <p:cNvPicPr preferRelativeResize="0"/>
          <p:nvPr>
            <p:ph idx="1" type="body"/>
          </p:nvPr>
        </p:nvPicPr>
        <p:blipFill rotWithShape="1">
          <a:blip r:embed="rId3">
            <a:alphaModFix/>
          </a:blip>
          <a:srcRect b="0" l="0" r="0" t="0"/>
          <a:stretch/>
        </p:blipFill>
        <p:spPr>
          <a:xfrm>
            <a:off x="0" y="692150"/>
            <a:ext cx="9144000" cy="6165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7"/>
                                        </p:tgtEl>
                                        <p:attrNameLst>
                                          <p:attrName>style.visibility</p:attrName>
                                        </p:attrNameLst>
                                      </p:cBhvr>
                                      <p:to>
                                        <p:strVal val="visible"/>
                                      </p:to>
                                    </p:set>
                                    <p:anim calcmode="lin" valueType="num">
                                      <p:cBhvr additive="base">
                                        <p:cTn dur="500"/>
                                        <p:tgtEl>
                                          <p:spTgt spid="21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21" name="Shape 221"/>
        <p:cNvGrpSpPr/>
        <p:nvPr/>
      </p:nvGrpSpPr>
      <p:grpSpPr>
        <a:xfrm>
          <a:off x="0" y="0"/>
          <a:ext cx="0" cy="0"/>
          <a:chOff x="0" y="0"/>
          <a:chExt cx="0" cy="0"/>
        </a:xfrm>
      </p:grpSpPr>
      <p:sp>
        <p:nvSpPr>
          <p:cNvPr id="222" name="Shape 222"/>
          <p:cNvSpPr/>
          <p:nvPr/>
        </p:nvSpPr>
        <p:spPr>
          <a:xfrm>
            <a:off x="1371600" y="990600"/>
            <a:ext cx="6477000" cy="3048000"/>
          </a:xfrm>
          <a:prstGeom prst="rect"/>
          <a:gradFill>
            <a:gsLst>
              <a:gs pos="0">
                <a:srgbClr val="A603AB"/>
              </a:gs>
              <a:gs pos="21000">
                <a:srgbClr val="0819FB"/>
              </a:gs>
              <a:gs pos="35000">
                <a:srgbClr val="1A8D48"/>
              </a:gs>
              <a:gs pos="52000">
                <a:srgbClr val="FFFF00"/>
              </a:gs>
              <a:gs pos="72999">
                <a:srgbClr val="EE3F17"/>
              </a:gs>
              <a:gs pos="88000">
                <a:srgbClr val="E81766"/>
              </a:gs>
              <a:gs pos="100000">
                <a:srgbClr val="A603AB"/>
              </a:gs>
            </a:gsLst>
            <a:lin ang="10800000" scaled="0"/>
          </a:gradFill>
          <a:ln cap="flat" cmpd="sng" w="12700" algn="ctr">
            <a:solidFill>
              <a:srgbClr val="EAEAEA"/>
            </a:solidFill>
            <a:miter lim="800000"/>
            <a:headEnd/>
            <a:tailEnd/>
          </a:ln>
        </p:spPr>
        <p:txBody>
          <a:bodyPr fromWordArt="1"/>
          <a:lstStyle>
            <a:defPPr lvl="0"/>
            <a:lvl1pPr lvl="0"/>
            <a:lvl2pPr lvl="1"/>
            <a:lvl3pPr lvl="2"/>
            <a:lvl4pPr lvl="3"/>
            <a:lvl5pPr lvl="4"/>
            <a:lvl6pPr lvl="5"/>
            <a:lvl7pPr lvl="6"/>
            <a:lvl8pPr lvl="7"/>
            <a:lvl9pPr lvl="8"/>
          </a:lstStyle>
          <a:p>
            <a:r>
              <a:rPr b="0" i="1" u="none" cap="none">
                <a:latin typeface="PT Bold Heading"/>
              </a:rPr>
              <a:t>وشكرا لحسن الاستماع</a:t>
            </a:r>
          </a:p>
        </p:txBody>
      </p:sp>
      <p:pic>
        <p:nvPicPr>
          <p:cNvPr id="223" name="Google Shape;223;p37"/>
          <p:cNvPicPr preferRelativeResize="0"/>
          <p:nvPr/>
        </p:nvPicPr>
        <p:blipFill rotWithShape="1">
          <a:blip r:embed="rId3">
            <a:alphaModFix/>
          </a:blip>
          <a:srcRect b="0" l="0" r="0" t="0"/>
          <a:stretch/>
        </p:blipFill>
        <p:spPr>
          <a:xfrm>
            <a:off x="2843212" y="4221162"/>
            <a:ext cx="3276600" cy="2438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38" name="Shape 38"/>
        <p:cNvGrpSpPr/>
        <p:nvPr/>
      </p:nvGrpSpPr>
      <p:grpSpPr>
        <a:xfrm>
          <a:off x="0" y="0"/>
          <a:ext cx="0" cy="0"/>
          <a:chOff x="0" y="0"/>
          <a:chExt cx="0" cy="0"/>
        </a:xfrm>
      </p:grpSpPr>
      <p:sp>
        <p:nvSpPr>
          <p:cNvPr id="39" name="Google Shape;39;p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و يجب ان يتوافر في اللبن المعقم الشروط الاتية</a:t>
            </a:r>
            <a:endParaRPr/>
          </a:p>
        </p:txBody>
      </p:sp>
      <p:sp>
        <p:nvSpPr>
          <p:cNvPr id="40" name="Google Shape;40;p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None/>
            </a:pPr>
            <a:r>
              <a:rPr b="1" i="0" lang="en-US" sz="3200" u="none" cap="none" strike="noStrike">
                <a:solidFill>
                  <a:schemeClr val="lt1"/>
                </a:solidFill>
                <a:latin typeface="Arial"/>
                <a:ea typeface="Arial"/>
                <a:cs typeface="Arial"/>
                <a:sym typeface="Arial"/>
              </a:rPr>
              <a:t>1- تجري عملية التعقيم في نفس العبوات المعدة للبيع </a:t>
            </a:r>
            <a:endParaRPr/>
          </a:p>
          <a:p>
            <a:pPr indent="-342900" lvl="0" marL="342900" marR="0" rtl="1" algn="just">
              <a:lnSpc>
                <a:spcPct val="100000"/>
              </a:lnSpc>
              <a:spcBef>
                <a:spcPts val="640"/>
              </a:spcBef>
              <a:spcAft>
                <a:spcPts val="0"/>
              </a:spcAft>
              <a:buClr>
                <a:schemeClr val="lt1"/>
              </a:buClr>
              <a:buSzPts val="3200"/>
              <a:buFont typeface="Arial"/>
              <a:buNone/>
            </a:pPr>
            <a:r>
              <a:rPr b="1" i="0" lang="en-US" sz="3200" u="none" cap="none" strike="noStrike">
                <a:solidFill>
                  <a:schemeClr val="lt1"/>
                </a:solidFill>
                <a:latin typeface="Arial"/>
                <a:ea typeface="Arial"/>
                <a:cs typeface="Arial"/>
                <a:sym typeface="Arial"/>
              </a:rPr>
              <a:t>2- يكون خالي من أي ميكروبات مرضية</a:t>
            </a:r>
            <a:endParaRPr/>
          </a:p>
          <a:p>
            <a:pPr indent="-342900" lvl="0" marL="342900" marR="0" rtl="1" algn="just">
              <a:lnSpc>
                <a:spcPct val="100000"/>
              </a:lnSpc>
              <a:spcBef>
                <a:spcPts val="640"/>
              </a:spcBef>
              <a:spcAft>
                <a:spcPts val="0"/>
              </a:spcAft>
              <a:buClr>
                <a:schemeClr val="lt1"/>
              </a:buClr>
              <a:buSzPts val="3200"/>
              <a:buFont typeface="Arial"/>
              <a:buNone/>
            </a:pPr>
            <a:r>
              <a:rPr b="1" i="0" lang="en-US" sz="3200" u="none" cap="none" strike="noStrike">
                <a:solidFill>
                  <a:schemeClr val="lt1"/>
                </a:solidFill>
                <a:latin typeface="Arial"/>
                <a:ea typeface="Arial"/>
                <a:cs typeface="Arial"/>
                <a:sym typeface="Arial"/>
              </a:rPr>
              <a:t>3- يعطي نتيجة سلبية لاختبار التعكير</a:t>
            </a:r>
            <a:endParaRPr/>
          </a:p>
          <a:p>
            <a:pPr indent="-342900" lvl="0" marL="342900" marR="0" rtl="1" algn="just">
              <a:lnSpc>
                <a:spcPct val="100000"/>
              </a:lnSpc>
              <a:spcBef>
                <a:spcPts val="640"/>
              </a:spcBef>
              <a:spcAft>
                <a:spcPts val="0"/>
              </a:spcAft>
              <a:buClr>
                <a:schemeClr val="lt1"/>
              </a:buClr>
              <a:buSzPts val="3200"/>
              <a:buFont typeface="Arial"/>
              <a:buNone/>
            </a:pPr>
            <a:r>
              <a:rPr b="1" i="0" lang="en-US" sz="3200" u="none" cap="none" strike="noStrike">
                <a:solidFill>
                  <a:schemeClr val="lt1"/>
                </a:solidFill>
                <a:latin typeface="Arial"/>
                <a:ea typeface="Arial"/>
                <a:cs typeface="Arial"/>
                <a:sym typeface="Arial"/>
              </a:rPr>
              <a:t>4- لا يطرأ علية أي تغيير في خواصه الطبيعية اذا حفظ علي درجة حرارة 37 م لمدة ثلاث ايام  </a:t>
            </a:r>
            <a:endParaRPr b="1" i="0" sz="3200" u="none" cap="none" strike="noStrike">
              <a:solidFill>
                <a:schemeClr val="dk1"/>
              </a:solidFill>
              <a:latin typeface="Arial"/>
              <a:ea typeface="Arial"/>
              <a:cs typeface="Arial"/>
              <a:sym typeface="Arial"/>
            </a:endParaRPr>
          </a:p>
          <a:p>
            <a:pPr indent="-139700" lvl="0" marL="342900" marR="0" rtl="1" algn="r">
              <a:lnSpc>
                <a:spcPct val="100000"/>
              </a:lnSpc>
              <a:spcBef>
                <a:spcPts val="640"/>
              </a:spcBef>
              <a:spcAft>
                <a:spcPts val="0"/>
              </a:spcAft>
              <a:buClr>
                <a:schemeClr val="dk1"/>
              </a:buClr>
              <a:buSzPts val="3200"/>
              <a:buFont typeface="Arial"/>
              <a:buNone/>
            </a:pPr>
            <a:r>
              <a:t/>
            </a:r>
            <a:endParaRPr b="1" i="0" sz="3200" u="non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p:tgtEl>
                                          <p:spTgt spid="3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
                                            <p:txEl>
                                              <p:pRg end="0" st="0"/>
                                            </p:txEl>
                                          </p:spTgt>
                                        </p:tgtEl>
                                        <p:attrNameLst>
                                          <p:attrName>style.visibility</p:attrName>
                                        </p:attrNameLst>
                                      </p:cBhvr>
                                      <p:to>
                                        <p:strVal val="visible"/>
                                      </p:to>
                                    </p:set>
                                    <p:anim calcmode="lin" valueType="num">
                                      <p:cBhvr additive="base">
                                        <p:cTn dur="500"/>
                                        <p:tgtEl>
                                          <p:spTgt spid="4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
                                            <p:txEl>
                                              <p:pRg end="1" st="1"/>
                                            </p:txEl>
                                          </p:spTgt>
                                        </p:tgtEl>
                                        <p:attrNameLst>
                                          <p:attrName>style.visibility</p:attrName>
                                        </p:attrNameLst>
                                      </p:cBhvr>
                                      <p:to>
                                        <p:strVal val="visible"/>
                                      </p:to>
                                    </p:set>
                                    <p:anim calcmode="lin" valueType="num">
                                      <p:cBhvr additive="base">
                                        <p:cTn dur="500"/>
                                        <p:tgtEl>
                                          <p:spTgt spid="4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
                                            <p:txEl>
                                              <p:pRg end="2" st="2"/>
                                            </p:txEl>
                                          </p:spTgt>
                                        </p:tgtEl>
                                        <p:attrNameLst>
                                          <p:attrName>style.visibility</p:attrName>
                                        </p:attrNameLst>
                                      </p:cBhvr>
                                      <p:to>
                                        <p:strVal val="visible"/>
                                      </p:to>
                                    </p:set>
                                    <p:anim calcmode="lin" valueType="num">
                                      <p:cBhvr additive="base">
                                        <p:cTn dur="500"/>
                                        <p:tgtEl>
                                          <p:spTgt spid="4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
                                            <p:txEl>
                                              <p:pRg end="3" st="3"/>
                                            </p:txEl>
                                          </p:spTgt>
                                        </p:tgtEl>
                                        <p:attrNameLst>
                                          <p:attrName>style.visibility</p:attrName>
                                        </p:attrNameLst>
                                      </p:cBhvr>
                                      <p:to>
                                        <p:strVal val="visible"/>
                                      </p:to>
                                    </p:set>
                                    <p:anim calcmode="lin" valueType="num">
                                      <p:cBhvr additive="base">
                                        <p:cTn dur="500"/>
                                        <p:tgtEl>
                                          <p:spTgt spid="4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
                                            <p:txEl>
                                              <p:pRg end="4" st="4"/>
                                            </p:txEl>
                                          </p:spTgt>
                                        </p:tgtEl>
                                        <p:attrNameLst>
                                          <p:attrName>style.visibility</p:attrName>
                                        </p:attrNameLst>
                                      </p:cBhvr>
                                      <p:to>
                                        <p:strVal val="visible"/>
                                      </p:to>
                                    </p:set>
                                    <p:anim calcmode="lin" valueType="num">
                                      <p:cBhvr additive="base">
                                        <p:cTn dur="500"/>
                                        <p:tgtEl>
                                          <p:spTgt spid="40">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400"/>
              <a:buFont typeface="Arial"/>
              <a:buNone/>
            </a:pPr>
            <a:r>
              <a:rPr b="1" i="0" lang="en-US" sz="4400" u="none">
                <a:solidFill>
                  <a:schemeClr val="lt1"/>
                </a:solidFill>
                <a:latin typeface="Arial"/>
                <a:ea typeface="Arial"/>
                <a:cs typeface="Arial"/>
                <a:sym typeface="Arial"/>
              </a:rPr>
              <a:t>فوائد عملية التعقيم</a:t>
            </a:r>
            <a:endParaRPr/>
          </a:p>
        </p:txBody>
      </p:sp>
      <p:sp>
        <p:nvSpPr>
          <p:cNvPr id="46" name="Google Shape;46;p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1- سهولة التداول والتوزيع لعدم احتياجه الي ثلاجات او وسائل تبريد </a:t>
            </a:r>
            <a:endParaRPr/>
          </a:p>
          <a:p>
            <a:pPr indent="-342900" lvl="0" marL="342900" marR="0" rtl="1" algn="just">
              <a:lnSpc>
                <a:spcPct val="100000"/>
              </a:lnSpc>
              <a:spcBef>
                <a:spcPts val="64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2- قلة تكاليف التوزيع حيث يمكن التوزيع علي فترات طويلة بدل من التوزيع اليومي</a:t>
            </a:r>
            <a:endParaRPr/>
          </a:p>
          <a:p>
            <a:pPr indent="-342900" lvl="0" marL="342900" marR="0" rtl="1" algn="just">
              <a:lnSpc>
                <a:spcPct val="100000"/>
              </a:lnSpc>
              <a:spcBef>
                <a:spcPts val="64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3- سهوله الاستعمال لدي المستهلك  لعدم احتياجه تبريد</a:t>
            </a:r>
            <a:endParaRPr/>
          </a:p>
          <a:p>
            <a:pPr indent="-342900" lvl="0" marL="342900" marR="0" rtl="1" algn="just">
              <a:lnSpc>
                <a:spcPct val="100000"/>
              </a:lnSpc>
              <a:spcBef>
                <a:spcPts val="64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4- طول مدة حفظه</a:t>
            </a:r>
            <a:endParaRPr/>
          </a:p>
          <a:p>
            <a:pPr indent="-342900" lvl="0" marL="342900" marR="0" rtl="1" algn="just">
              <a:lnSpc>
                <a:spcPct val="100000"/>
              </a:lnSpc>
              <a:spcBef>
                <a:spcPts val="64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5- زيادة الضمان والثقة باستهلاك الالبان المعقمة</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
                                        </p:tgtEl>
                                        <p:attrNameLst>
                                          <p:attrName>style.visibility</p:attrName>
                                        </p:attrNameLst>
                                      </p:cBhvr>
                                      <p:to>
                                        <p:strVal val="visible"/>
                                      </p:to>
                                    </p:set>
                                    <p:animEffect filter="fade" transition="in">
                                      <p:cBhvr>
                                        <p:cTn dur="500"/>
                                        <p:tgtEl>
                                          <p:spTgt spid="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
                                            <p:txEl>
                                              <p:pRg end="0" st="0"/>
                                            </p:txEl>
                                          </p:spTgt>
                                        </p:tgtEl>
                                        <p:attrNameLst>
                                          <p:attrName>style.visibility</p:attrName>
                                        </p:attrNameLst>
                                      </p:cBhvr>
                                      <p:to>
                                        <p:strVal val="visible"/>
                                      </p:to>
                                    </p:set>
                                    <p:anim calcmode="lin" valueType="num">
                                      <p:cBhvr additive="base">
                                        <p:cTn dur="500"/>
                                        <p:tgtEl>
                                          <p:spTgt spid="4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
                                            <p:txEl>
                                              <p:pRg end="1" st="1"/>
                                            </p:txEl>
                                          </p:spTgt>
                                        </p:tgtEl>
                                        <p:attrNameLst>
                                          <p:attrName>style.visibility</p:attrName>
                                        </p:attrNameLst>
                                      </p:cBhvr>
                                      <p:to>
                                        <p:strVal val="visible"/>
                                      </p:to>
                                    </p:set>
                                    <p:anim calcmode="lin" valueType="num">
                                      <p:cBhvr additive="base">
                                        <p:cTn dur="500"/>
                                        <p:tgtEl>
                                          <p:spTgt spid="4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
                                            <p:txEl>
                                              <p:pRg end="2" st="2"/>
                                            </p:txEl>
                                          </p:spTgt>
                                        </p:tgtEl>
                                        <p:attrNameLst>
                                          <p:attrName>style.visibility</p:attrName>
                                        </p:attrNameLst>
                                      </p:cBhvr>
                                      <p:to>
                                        <p:strVal val="visible"/>
                                      </p:to>
                                    </p:set>
                                    <p:anim calcmode="lin" valueType="num">
                                      <p:cBhvr additive="base">
                                        <p:cTn dur="500"/>
                                        <p:tgtEl>
                                          <p:spTgt spid="4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
                                            <p:txEl>
                                              <p:pRg end="3" st="3"/>
                                            </p:txEl>
                                          </p:spTgt>
                                        </p:tgtEl>
                                        <p:attrNameLst>
                                          <p:attrName>style.visibility</p:attrName>
                                        </p:attrNameLst>
                                      </p:cBhvr>
                                      <p:to>
                                        <p:strVal val="visible"/>
                                      </p:to>
                                    </p:set>
                                    <p:anim calcmode="lin" valueType="num">
                                      <p:cBhvr additive="base">
                                        <p:cTn dur="500"/>
                                        <p:tgtEl>
                                          <p:spTgt spid="4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
                                            <p:txEl>
                                              <p:pRg end="4" st="4"/>
                                            </p:txEl>
                                          </p:spTgt>
                                        </p:tgtEl>
                                        <p:attrNameLst>
                                          <p:attrName>style.visibility</p:attrName>
                                        </p:attrNameLst>
                                      </p:cBhvr>
                                      <p:to>
                                        <p:strVal val="visible"/>
                                      </p:to>
                                    </p:set>
                                    <p:anim calcmode="lin" valueType="num">
                                      <p:cBhvr additive="base">
                                        <p:cTn dur="500"/>
                                        <p:tgtEl>
                                          <p:spTgt spid="4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50" name="Shape 50"/>
        <p:cNvGrpSpPr/>
        <p:nvPr/>
      </p:nvGrpSpPr>
      <p:grpSpPr>
        <a:xfrm>
          <a:off x="0" y="0"/>
          <a:ext cx="0" cy="0"/>
          <a:chOff x="0" y="0"/>
          <a:chExt cx="0" cy="0"/>
        </a:xfrm>
      </p:grpSpPr>
      <p:sp>
        <p:nvSpPr>
          <p:cNvPr id="51" name="Google Shape;51;p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اختبار صلاحية الحليب للتعقيم</a:t>
            </a:r>
            <a:endParaRPr/>
          </a:p>
        </p:txBody>
      </p:sp>
      <p:sp>
        <p:nvSpPr>
          <p:cNvPr id="52" name="Google Shape;52;p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اختبار التجبن بالكحول</a:t>
            </a:r>
            <a:endParaRPr/>
          </a:p>
          <a:p>
            <a:pPr indent="-342900" lvl="0" marL="342900" marR="0" rtl="1" algn="just">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للتأكد من الثبات الحراري</a:t>
            </a:r>
            <a:endParaRPr/>
          </a:p>
          <a:p>
            <a:pPr indent="-139700" lvl="0" marL="342900" marR="0" rtl="1" algn="r">
              <a:lnSpc>
                <a:spcPct val="100000"/>
              </a:lnSpc>
              <a:spcBef>
                <a:spcPts val="640"/>
              </a:spcBef>
              <a:spcAft>
                <a:spcPts val="0"/>
              </a:spcAft>
              <a:buClr>
                <a:schemeClr val="dk1"/>
              </a:buClr>
              <a:buSzPts val="3200"/>
              <a:buFont typeface="Arial"/>
              <a:buNone/>
            </a:pPr>
            <a:r>
              <a:t/>
            </a:r>
            <a:endParaRPr b="1" i="0" sz="3200" u="non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p:tgtEl>
                                          <p:spTgt spid="5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
                                            <p:txEl>
                                              <p:pRg end="0" st="0"/>
                                            </p:txEl>
                                          </p:spTgt>
                                        </p:tgtEl>
                                        <p:attrNameLst>
                                          <p:attrName>style.visibility</p:attrName>
                                        </p:attrNameLst>
                                      </p:cBhvr>
                                      <p:to>
                                        <p:strVal val="visible"/>
                                      </p:to>
                                    </p:set>
                                    <p:anim calcmode="lin" valueType="num">
                                      <p:cBhvr additive="base">
                                        <p:cTn dur="500"/>
                                        <p:tgtEl>
                                          <p:spTgt spid="5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
                                            <p:txEl>
                                              <p:pRg end="1" st="1"/>
                                            </p:txEl>
                                          </p:spTgt>
                                        </p:tgtEl>
                                        <p:attrNameLst>
                                          <p:attrName>style.visibility</p:attrName>
                                        </p:attrNameLst>
                                      </p:cBhvr>
                                      <p:to>
                                        <p:strVal val="visible"/>
                                      </p:to>
                                    </p:set>
                                    <p:anim calcmode="lin" valueType="num">
                                      <p:cBhvr additive="base">
                                        <p:cTn dur="500"/>
                                        <p:tgtEl>
                                          <p:spTgt spid="5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
                                            <p:txEl>
                                              <p:pRg end="2" st="2"/>
                                            </p:txEl>
                                          </p:spTgt>
                                        </p:tgtEl>
                                        <p:attrNameLst>
                                          <p:attrName>style.visibility</p:attrName>
                                        </p:attrNameLst>
                                      </p:cBhvr>
                                      <p:to>
                                        <p:strVal val="visible"/>
                                      </p:to>
                                    </p:set>
                                    <p:anim calcmode="lin" valueType="num">
                                      <p:cBhvr additive="base">
                                        <p:cTn dur="500"/>
                                        <p:tgtEl>
                                          <p:spTgt spid="5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56" name="Shape 56"/>
        <p:cNvGrpSpPr/>
        <p:nvPr/>
      </p:nvGrpSpPr>
      <p:grpSpPr>
        <a:xfrm>
          <a:off x="0" y="0"/>
          <a:ext cx="0" cy="0"/>
          <a:chOff x="0" y="0"/>
          <a:chExt cx="0" cy="0"/>
        </a:xfrm>
      </p:grpSpPr>
      <p:sp>
        <p:nvSpPr>
          <p:cNvPr id="57" name="Google Shape;57;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طرق التعقيم</a:t>
            </a:r>
            <a:endParaRPr/>
          </a:p>
        </p:txBody>
      </p:sp>
      <p:sp>
        <p:nvSpPr>
          <p:cNvPr id="58" name="Google Shape;58;p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90000"/>
              </a:lnSpc>
              <a:spcBef>
                <a:spcPts val="0"/>
              </a:spcBef>
              <a:spcAft>
                <a:spcPts val="0"/>
              </a:spcAft>
              <a:buClr>
                <a:srgbClr val="FF0000"/>
              </a:buClr>
              <a:buSzPts val="3600"/>
              <a:buFont typeface="Arial"/>
              <a:buChar char="•"/>
            </a:pPr>
            <a:r>
              <a:rPr b="1" i="0" lang="en-US" sz="3600" u="none">
                <a:solidFill>
                  <a:srgbClr val="FF0000"/>
                </a:solidFill>
                <a:latin typeface="Arial"/>
                <a:ea typeface="Arial"/>
                <a:cs typeface="Arial"/>
                <a:sym typeface="Arial"/>
              </a:rPr>
              <a:t>اولا : التعقيم البطي</a:t>
            </a:r>
            <a:endParaRPr/>
          </a:p>
          <a:p>
            <a:pPr indent="-342900" lvl="0" marL="342900" marR="0" rtl="1" algn="just">
              <a:lnSpc>
                <a:spcPct val="9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التعقيم علي دفعات او طريقة الاحواض</a:t>
            </a:r>
            <a:endParaRPr/>
          </a:p>
          <a:p>
            <a:pPr indent="-342900" lvl="0" marL="342900" marR="0" rtl="1" algn="just">
              <a:lnSpc>
                <a:spcPct val="9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التعقيم الميكانيكي المستمر او طريقة الابراج </a:t>
            </a:r>
            <a:endParaRPr/>
          </a:p>
          <a:p>
            <a:pPr indent="-342900" lvl="0" marL="342900" marR="0" rtl="1" algn="just">
              <a:lnSpc>
                <a:spcPct val="90000"/>
              </a:lnSpc>
              <a:spcBef>
                <a:spcPts val="720"/>
              </a:spcBef>
              <a:spcAft>
                <a:spcPts val="0"/>
              </a:spcAft>
              <a:buClr>
                <a:srgbClr val="FF0000"/>
              </a:buClr>
              <a:buSzPts val="3600"/>
              <a:buFont typeface="Arial"/>
              <a:buChar char="•"/>
            </a:pPr>
            <a:r>
              <a:rPr b="1" i="0" lang="en-US" sz="3600" u="none">
                <a:solidFill>
                  <a:srgbClr val="FF0000"/>
                </a:solidFill>
                <a:latin typeface="Arial"/>
                <a:ea typeface="Arial"/>
                <a:cs typeface="Arial"/>
                <a:sym typeface="Arial"/>
              </a:rPr>
              <a:t>ثانيا : التعقيم السريع بالحرارة فوق العالية         ( U.H.T) </a:t>
            </a:r>
            <a:endParaRPr/>
          </a:p>
          <a:p>
            <a:pPr indent="-342900" lvl="0" marL="342900" marR="0" rtl="1" algn="just">
              <a:lnSpc>
                <a:spcPct val="9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تعقيم غير مباشر بالتبادل الحراري</a:t>
            </a:r>
            <a:endParaRPr/>
          </a:p>
          <a:p>
            <a:pPr indent="-342900" lvl="0" marL="342900" marR="0" rtl="1" algn="just">
              <a:lnSpc>
                <a:spcPct val="9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تعقيم مباشر بالحقن بالبخار</a:t>
            </a:r>
            <a:endParaRPr/>
          </a:p>
          <a:p>
            <a:pPr indent="-342900" lvl="0" marL="342900" marR="0" rtl="1" algn="just">
              <a:lnSpc>
                <a:spcPct val="90000"/>
              </a:lnSpc>
              <a:spcBef>
                <a:spcPts val="720"/>
              </a:spcBef>
              <a:spcAft>
                <a:spcPts val="0"/>
              </a:spcAft>
              <a:buClr>
                <a:srgbClr val="FF0000"/>
              </a:buClr>
              <a:buSzPts val="3600"/>
              <a:buFont typeface="Arial"/>
              <a:buChar char="•"/>
            </a:pPr>
            <a:r>
              <a:rPr b="1" i="0" lang="en-US" sz="3600" u="none">
                <a:solidFill>
                  <a:srgbClr val="FF0000"/>
                </a:solidFill>
                <a:latin typeface="Arial"/>
                <a:ea typeface="Arial"/>
                <a:cs typeface="Arial"/>
                <a:sym typeface="Arial"/>
              </a:rPr>
              <a:t>ثالثا : التعقيم ذو المرحلتين</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p:tgtEl>
                                          <p:spTgt spid="5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
                                            <p:txEl>
                                              <p:pRg end="0" st="0"/>
                                            </p:txEl>
                                          </p:spTgt>
                                        </p:tgtEl>
                                        <p:attrNameLst>
                                          <p:attrName>style.visibility</p:attrName>
                                        </p:attrNameLst>
                                      </p:cBhvr>
                                      <p:to>
                                        <p:strVal val="visible"/>
                                      </p:to>
                                    </p:set>
                                    <p:anim calcmode="lin" valueType="num">
                                      <p:cBhvr additive="base">
                                        <p:cTn dur="500"/>
                                        <p:tgtEl>
                                          <p:spTgt spid="5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
                                            <p:txEl>
                                              <p:pRg end="1" st="1"/>
                                            </p:txEl>
                                          </p:spTgt>
                                        </p:tgtEl>
                                        <p:attrNameLst>
                                          <p:attrName>style.visibility</p:attrName>
                                        </p:attrNameLst>
                                      </p:cBhvr>
                                      <p:to>
                                        <p:strVal val="visible"/>
                                      </p:to>
                                    </p:set>
                                    <p:anim calcmode="lin" valueType="num">
                                      <p:cBhvr additive="base">
                                        <p:cTn dur="500"/>
                                        <p:tgtEl>
                                          <p:spTgt spid="5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
                                            <p:txEl>
                                              <p:pRg end="2" st="2"/>
                                            </p:txEl>
                                          </p:spTgt>
                                        </p:tgtEl>
                                        <p:attrNameLst>
                                          <p:attrName>style.visibility</p:attrName>
                                        </p:attrNameLst>
                                      </p:cBhvr>
                                      <p:to>
                                        <p:strVal val="visible"/>
                                      </p:to>
                                    </p:set>
                                    <p:anim calcmode="lin" valueType="num">
                                      <p:cBhvr additive="base">
                                        <p:cTn dur="500"/>
                                        <p:tgtEl>
                                          <p:spTgt spid="5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
                                            <p:txEl>
                                              <p:pRg end="3" st="3"/>
                                            </p:txEl>
                                          </p:spTgt>
                                        </p:tgtEl>
                                        <p:attrNameLst>
                                          <p:attrName>style.visibility</p:attrName>
                                        </p:attrNameLst>
                                      </p:cBhvr>
                                      <p:to>
                                        <p:strVal val="visible"/>
                                      </p:to>
                                    </p:set>
                                    <p:anim calcmode="lin" valueType="num">
                                      <p:cBhvr additive="base">
                                        <p:cTn dur="500"/>
                                        <p:tgtEl>
                                          <p:spTgt spid="58">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
                                            <p:txEl>
                                              <p:pRg end="4" st="4"/>
                                            </p:txEl>
                                          </p:spTgt>
                                        </p:tgtEl>
                                        <p:attrNameLst>
                                          <p:attrName>style.visibility</p:attrName>
                                        </p:attrNameLst>
                                      </p:cBhvr>
                                      <p:to>
                                        <p:strVal val="visible"/>
                                      </p:to>
                                    </p:set>
                                    <p:anim calcmode="lin" valueType="num">
                                      <p:cBhvr additive="base">
                                        <p:cTn dur="500"/>
                                        <p:tgtEl>
                                          <p:spTgt spid="58">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
                                            <p:txEl>
                                              <p:pRg end="5" st="5"/>
                                            </p:txEl>
                                          </p:spTgt>
                                        </p:tgtEl>
                                        <p:attrNameLst>
                                          <p:attrName>style.visibility</p:attrName>
                                        </p:attrNameLst>
                                      </p:cBhvr>
                                      <p:to>
                                        <p:strVal val="visible"/>
                                      </p:to>
                                    </p:set>
                                    <p:anim calcmode="lin" valueType="num">
                                      <p:cBhvr additive="base">
                                        <p:cTn dur="500"/>
                                        <p:tgtEl>
                                          <p:spTgt spid="58">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
                                            <p:txEl>
                                              <p:pRg end="6" st="6"/>
                                            </p:txEl>
                                          </p:spTgt>
                                        </p:tgtEl>
                                        <p:attrNameLst>
                                          <p:attrName>style.visibility</p:attrName>
                                        </p:attrNameLst>
                                      </p:cBhvr>
                                      <p:to>
                                        <p:strVal val="visible"/>
                                      </p:to>
                                    </p:set>
                                    <p:anim calcmode="lin" valueType="num">
                                      <p:cBhvr additive="base">
                                        <p:cTn dur="500"/>
                                        <p:tgtEl>
                                          <p:spTgt spid="58">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62" name="Shape 62"/>
        <p:cNvGrpSpPr/>
        <p:nvPr/>
      </p:nvGrpSpPr>
      <p:grpSpPr>
        <a:xfrm>
          <a:off x="0" y="0"/>
          <a:ext cx="0" cy="0"/>
          <a:chOff x="0" y="0"/>
          <a:chExt cx="0" cy="0"/>
        </a:xfrm>
      </p:grpSpPr>
      <p:sp>
        <p:nvSpPr>
          <p:cNvPr id="63" name="Google Shape;63;p1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التعقيم البطي</a:t>
            </a:r>
            <a:endParaRPr/>
          </a:p>
        </p:txBody>
      </p:sp>
      <p:sp>
        <p:nvSpPr>
          <p:cNvPr id="64" name="Google Shape;64;p1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الطريقة الرئيسية للتعقيم منذ نشأته</a:t>
            </a:r>
            <a:endParaRPr/>
          </a:p>
          <a:p>
            <a:pPr indent="-342900" lvl="0" marL="342900" marR="0" rtl="1" algn="just">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تسخين الحليب الي 105-120م لمدة 20-30 دقيقة</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p:tgtEl>
                                          <p:spTgt spid="6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4">
                                            <p:txEl>
                                              <p:pRg end="0" st="0"/>
                                            </p:txEl>
                                          </p:spTgt>
                                        </p:tgtEl>
                                        <p:attrNameLst>
                                          <p:attrName>style.visibility</p:attrName>
                                        </p:attrNameLst>
                                      </p:cBhvr>
                                      <p:to>
                                        <p:strVal val="visible"/>
                                      </p:to>
                                    </p:set>
                                    <p:anim calcmode="lin" valueType="num">
                                      <p:cBhvr additive="base">
                                        <p:cTn dur="500"/>
                                        <p:tgtEl>
                                          <p:spTgt spid="6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4">
                                            <p:txEl>
                                              <p:pRg end="1" st="1"/>
                                            </p:txEl>
                                          </p:spTgt>
                                        </p:tgtEl>
                                        <p:attrNameLst>
                                          <p:attrName>style.visibility</p:attrName>
                                        </p:attrNameLst>
                                      </p:cBhvr>
                                      <p:to>
                                        <p:strVal val="visible"/>
                                      </p:to>
                                    </p:set>
                                    <p:anim calcmode="lin" valueType="num">
                                      <p:cBhvr additive="base">
                                        <p:cTn dur="500"/>
                                        <p:tgtEl>
                                          <p:spTgt spid="6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التعقيم البطي</a:t>
            </a:r>
            <a:endParaRPr/>
          </a:p>
        </p:txBody>
      </p:sp>
      <p:sp>
        <p:nvSpPr>
          <p:cNvPr id="70" name="Google Shape;70;p1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90000"/>
              </a:lnSpc>
              <a:spcBef>
                <a:spcPts val="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اختبار الحليب</a:t>
            </a:r>
            <a:endParaRPr/>
          </a:p>
          <a:p>
            <a:pPr indent="-342900" lvl="0" marL="342900" marR="0" rtl="1" algn="just">
              <a:lnSpc>
                <a:spcPct val="9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التنقية</a:t>
            </a:r>
            <a:endParaRPr/>
          </a:p>
          <a:p>
            <a:pPr indent="-342900" lvl="0" marL="342900" marR="0" rtl="1" algn="just">
              <a:lnSpc>
                <a:spcPct val="9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التسخين المبدئي (66- 71 م )</a:t>
            </a:r>
            <a:endParaRPr/>
          </a:p>
          <a:p>
            <a:pPr indent="-342900" lvl="0" marL="342900" marR="0" rtl="1" algn="just">
              <a:lnSpc>
                <a:spcPct val="9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التجنيس</a:t>
            </a:r>
            <a:endParaRPr/>
          </a:p>
          <a:p>
            <a:pPr indent="-342900" lvl="0" marL="342900" marR="0" rtl="1" algn="just">
              <a:lnSpc>
                <a:spcPct val="9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التعبئة</a:t>
            </a:r>
            <a:endParaRPr/>
          </a:p>
          <a:p>
            <a:pPr indent="-342900" lvl="0" marL="342900" marR="0" rtl="1" algn="just">
              <a:lnSpc>
                <a:spcPct val="9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التعقيم</a:t>
            </a:r>
            <a:endParaRPr/>
          </a:p>
          <a:p>
            <a:pPr indent="-342900" lvl="0" marL="342900" marR="0" rtl="1" algn="just">
              <a:lnSpc>
                <a:spcPct val="9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أ- طريقة الاحواض</a:t>
            </a:r>
            <a:endParaRPr/>
          </a:p>
          <a:p>
            <a:pPr indent="-342900" lvl="0" marL="342900" marR="0" rtl="1" algn="just">
              <a:lnSpc>
                <a:spcPct val="9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 ب- طريقة الابراج</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p:tgtEl>
                                          <p:spTgt spid="6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0">
                                            <p:txEl>
                                              <p:pRg end="0" st="0"/>
                                            </p:txEl>
                                          </p:spTgt>
                                        </p:tgtEl>
                                        <p:attrNameLst>
                                          <p:attrName>style.visibility</p:attrName>
                                        </p:attrNameLst>
                                      </p:cBhvr>
                                      <p:to>
                                        <p:strVal val="visible"/>
                                      </p:to>
                                    </p:set>
                                    <p:anim calcmode="lin" valueType="num">
                                      <p:cBhvr additive="base">
                                        <p:cTn dur="500"/>
                                        <p:tgtEl>
                                          <p:spTgt spid="7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0">
                                            <p:txEl>
                                              <p:pRg end="1" st="1"/>
                                            </p:txEl>
                                          </p:spTgt>
                                        </p:tgtEl>
                                        <p:attrNameLst>
                                          <p:attrName>style.visibility</p:attrName>
                                        </p:attrNameLst>
                                      </p:cBhvr>
                                      <p:to>
                                        <p:strVal val="visible"/>
                                      </p:to>
                                    </p:set>
                                    <p:anim calcmode="lin" valueType="num">
                                      <p:cBhvr additive="base">
                                        <p:cTn dur="500"/>
                                        <p:tgtEl>
                                          <p:spTgt spid="7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0">
                                            <p:txEl>
                                              <p:pRg end="2" st="2"/>
                                            </p:txEl>
                                          </p:spTgt>
                                        </p:tgtEl>
                                        <p:attrNameLst>
                                          <p:attrName>style.visibility</p:attrName>
                                        </p:attrNameLst>
                                      </p:cBhvr>
                                      <p:to>
                                        <p:strVal val="visible"/>
                                      </p:to>
                                    </p:set>
                                    <p:anim calcmode="lin" valueType="num">
                                      <p:cBhvr additive="base">
                                        <p:cTn dur="500"/>
                                        <p:tgtEl>
                                          <p:spTgt spid="7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0">
                                            <p:txEl>
                                              <p:pRg end="3" st="3"/>
                                            </p:txEl>
                                          </p:spTgt>
                                        </p:tgtEl>
                                        <p:attrNameLst>
                                          <p:attrName>style.visibility</p:attrName>
                                        </p:attrNameLst>
                                      </p:cBhvr>
                                      <p:to>
                                        <p:strVal val="visible"/>
                                      </p:to>
                                    </p:set>
                                    <p:anim calcmode="lin" valueType="num">
                                      <p:cBhvr additive="base">
                                        <p:cTn dur="500"/>
                                        <p:tgtEl>
                                          <p:spTgt spid="7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0">
                                            <p:txEl>
                                              <p:pRg end="4" st="4"/>
                                            </p:txEl>
                                          </p:spTgt>
                                        </p:tgtEl>
                                        <p:attrNameLst>
                                          <p:attrName>style.visibility</p:attrName>
                                        </p:attrNameLst>
                                      </p:cBhvr>
                                      <p:to>
                                        <p:strVal val="visible"/>
                                      </p:to>
                                    </p:set>
                                    <p:anim calcmode="lin" valueType="num">
                                      <p:cBhvr additive="base">
                                        <p:cTn dur="500"/>
                                        <p:tgtEl>
                                          <p:spTgt spid="70">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0">
                                            <p:txEl>
                                              <p:pRg end="5" st="5"/>
                                            </p:txEl>
                                          </p:spTgt>
                                        </p:tgtEl>
                                        <p:attrNameLst>
                                          <p:attrName>style.visibility</p:attrName>
                                        </p:attrNameLst>
                                      </p:cBhvr>
                                      <p:to>
                                        <p:strVal val="visible"/>
                                      </p:to>
                                    </p:set>
                                    <p:anim calcmode="lin" valueType="num">
                                      <p:cBhvr additive="base">
                                        <p:cTn dur="500"/>
                                        <p:tgtEl>
                                          <p:spTgt spid="70">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0">
                                            <p:txEl>
                                              <p:pRg end="6" st="6"/>
                                            </p:txEl>
                                          </p:spTgt>
                                        </p:tgtEl>
                                        <p:attrNameLst>
                                          <p:attrName>style.visibility</p:attrName>
                                        </p:attrNameLst>
                                      </p:cBhvr>
                                      <p:to>
                                        <p:strVal val="visible"/>
                                      </p:to>
                                    </p:set>
                                    <p:anim calcmode="lin" valueType="num">
                                      <p:cBhvr additive="base">
                                        <p:cTn dur="500"/>
                                        <p:tgtEl>
                                          <p:spTgt spid="70">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0">
                                            <p:txEl>
                                              <p:pRg end="7" st="7"/>
                                            </p:txEl>
                                          </p:spTgt>
                                        </p:tgtEl>
                                        <p:attrNameLst>
                                          <p:attrName>style.visibility</p:attrName>
                                        </p:attrNameLst>
                                      </p:cBhvr>
                                      <p:to>
                                        <p:strVal val="visible"/>
                                      </p:to>
                                    </p:set>
                                    <p:anim calcmode="lin" valueType="num">
                                      <p:cBhvr additive="base">
                                        <p:cTn dur="500"/>
                                        <p:tgtEl>
                                          <p:spTgt spid="70">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