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0" r:id="rId4"/>
    <p:sldId id="267" r:id="rId5"/>
    <p:sldId id="268" r:id="rId6"/>
    <p:sldId id="269" r:id="rId7"/>
    <p:sldId id="270" r:id="rId8"/>
    <p:sldId id="274" r:id="rId9"/>
    <p:sldId id="275" r:id="rId10"/>
    <p:sldId id="276" r:id="rId11"/>
    <p:sldId id="280" r:id="rId12"/>
    <p:sldId id="282" r:id="rId13"/>
    <p:sldId id="303" r:id="rId14"/>
    <p:sldId id="288" r:id="rId15"/>
    <p:sldId id="283" r:id="rId16"/>
    <p:sldId id="284" r:id="rId17"/>
    <p:sldId id="289" r:id="rId18"/>
    <p:sldId id="294" r:id="rId19"/>
    <p:sldId id="299" r:id="rId20"/>
    <p:sldId id="317" r:id="rId21"/>
    <p:sldId id="311" r:id="rId22"/>
    <p:sldId id="313" r:id="rId23"/>
    <p:sldId id="315" r:id="rId24"/>
    <p:sldId id="319" r:id="rId25"/>
    <p:sldId id="321" r:id="rId26"/>
    <p:sldId id="29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7DF143D-4E1E-461C-BA75-58BF6C555F13}" type="datetimeFigureOut">
              <a:rPr lang="en-US" smtClean="0"/>
              <a:t>3/21/2020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3116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7DF143D-4E1E-461C-BA75-58BF6C555F13}" type="datetimeFigureOut">
              <a:rPr lang="en-US" smtClean="0"/>
              <a:t>3/21/2020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65487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7DF143D-4E1E-461C-BA75-58BF6C555F13}" type="datetimeFigureOut">
              <a:rPr lang="en-US" smtClean="0"/>
              <a:t>3/21/2020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143513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41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00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653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284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683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888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422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12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7DF143D-4E1E-461C-BA75-58BF6C555F13}" type="datetimeFigureOut">
              <a:rPr lang="en-US" smtClean="0"/>
              <a:t>3/21/2020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9749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79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8397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65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7DF143D-4E1E-461C-BA75-58BF6C555F13}" type="datetimeFigureOut">
              <a:rPr lang="en-US" smtClean="0"/>
              <a:t>3/21/2020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2949408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7DF143D-4E1E-461C-BA75-58BF6C555F13}" type="datetimeFigureOut">
              <a:rPr lang="en-US" smtClean="0"/>
              <a:t>3/21/2020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20319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7DF143D-4E1E-461C-BA75-58BF6C555F13}" type="datetimeFigureOut">
              <a:rPr lang="en-US" smtClean="0"/>
              <a:t>3/21/2020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76984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7DF143D-4E1E-461C-BA75-58BF6C555F13}" type="datetimeFigureOut">
              <a:rPr lang="en-US" smtClean="0"/>
              <a:t>3/21/2020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11950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7DF143D-4E1E-461C-BA75-58BF6C555F13}" type="datetimeFigureOut">
              <a:rPr lang="en-US" smtClean="0"/>
              <a:t>3/21/2020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158699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7DF143D-4E1E-461C-BA75-58BF6C555F13}" type="datetimeFigureOut">
              <a:rPr lang="en-US" smtClean="0"/>
              <a:t>3/21/2020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300586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7DF143D-4E1E-461C-BA75-58BF6C555F13}" type="datetimeFigureOut">
              <a:rPr lang="en-US" smtClean="0"/>
              <a:t>3/21/2020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AB8388-BDB1-4C52-9517-F16DADA4DCCE}" type="slidenum">
              <a:rPr lang="en-US" smtClean="0"/>
              <a:t>‹#›</a:t>
            </a:fld>
            <a:endParaRPr lang="en-US"/>
          </a:p>
        </p:txBody>
      </p:sp>
    </p:spTree>
    <p:extLst>
      <p:ext uri="{BB962C8B-B14F-4D97-AF65-F5344CB8AC3E}">
        <p14:creationId xmlns:p14="http://schemas.microsoft.com/office/powerpoint/2010/main" val="33888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F143D-4E1E-461C-BA75-58BF6C555F13}" type="datetimeFigureOut">
              <a:rPr lang="en-US" smtClean="0"/>
              <a:t>3/21/2020</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B8388-BDB1-4C52-9517-F16DADA4DCCE}" type="slidenum">
              <a:rPr lang="en-US" smtClean="0"/>
              <a:t>‹#›</a:t>
            </a:fld>
            <a:endParaRPr lang="en-US"/>
          </a:p>
        </p:txBody>
      </p:sp>
    </p:spTree>
    <p:extLst>
      <p:ext uri="{BB962C8B-B14F-4D97-AF65-F5344CB8AC3E}">
        <p14:creationId xmlns:p14="http://schemas.microsoft.com/office/powerpoint/2010/main" val="275190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D689C-0042-4360-9FD2-A6119F16D109}" type="datetimeFigureOut">
              <a:rPr lang="en-US" smtClean="0">
                <a:solidFill>
                  <a:prstClr val="black">
                    <a:tint val="75000"/>
                  </a:prstClr>
                </a:solidFill>
              </a:rPr>
              <a:pPr/>
              <a:t>3/21/2020</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A1A84-DDA4-4002-90E8-02E51451EE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408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r mohamed\Desktop\يارب.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1770"/>
            <a:ext cx="9067800" cy="676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97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
            <a:ext cx="8001000" cy="1142999"/>
          </a:xfrm>
        </p:spPr>
        <p:txBody>
          <a:bodyPr/>
          <a:lstStyle/>
          <a:p>
            <a:endParaRPr lang="en-US" dirty="0"/>
          </a:p>
        </p:txBody>
      </p:sp>
      <p:sp>
        <p:nvSpPr>
          <p:cNvPr id="3" name="عنوان فرعي 2"/>
          <p:cNvSpPr>
            <a:spLocks noGrp="1"/>
          </p:cNvSpPr>
          <p:nvPr>
            <p:ph type="subTitle" idx="1"/>
          </p:nvPr>
        </p:nvSpPr>
        <p:spPr>
          <a:xfrm>
            <a:off x="152400" y="1447800"/>
            <a:ext cx="8839200" cy="530522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43736"/>
            <a:ext cx="8001000" cy="520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رابط كسهم مستقيم 4"/>
          <p:cNvCxnSpPr/>
          <p:nvPr/>
        </p:nvCxnSpPr>
        <p:spPr>
          <a:xfrm flipH="1">
            <a:off x="1524000" y="533400"/>
            <a:ext cx="6705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9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تجارب القطاعات كاملة العشوائي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66" y="304800"/>
            <a:ext cx="8536233"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6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186543"/>
          </a:xfrm>
        </p:spPr>
        <p:txBody>
          <a:bodyPr>
            <a:normAutofit fontScale="90000"/>
          </a:bodyPr>
          <a:lstStyle/>
          <a:p>
            <a:pPr lvl="0" rtl="1" hangingPunct="0">
              <a:spcBef>
                <a:spcPct val="20000"/>
              </a:spcBef>
            </a:pPr>
            <a:r>
              <a:rPr lang="ar-EG" sz="4900" b="1" spc="-100" dirty="0" smtClean="0">
                <a:solidFill>
                  <a:prstClr val="black"/>
                </a:solidFill>
                <a:latin typeface="Arabic Typesetting" pitchFamily="66" charset="-78"/>
                <a:ea typeface="+mn-ea"/>
                <a:cs typeface="Arabic Typesetting" pitchFamily="66" charset="-78"/>
              </a:rPr>
              <a:t/>
            </a:r>
            <a:br>
              <a:rPr lang="ar-EG" sz="4900" b="1" spc="-100" dirty="0" smtClean="0">
                <a:solidFill>
                  <a:prstClr val="black"/>
                </a:solidFill>
                <a:latin typeface="Arabic Typesetting" pitchFamily="66" charset="-78"/>
                <a:ea typeface="+mn-ea"/>
                <a:cs typeface="Arabic Typesetting" pitchFamily="66" charset="-78"/>
              </a:rPr>
            </a:br>
            <a:r>
              <a:rPr lang="ar-EG" sz="4900" b="1" spc="-100" dirty="0" smtClean="0">
                <a:solidFill>
                  <a:prstClr val="black"/>
                </a:solidFill>
                <a:latin typeface="Arabic Typesetting" pitchFamily="66" charset="-78"/>
                <a:ea typeface="+mn-ea"/>
                <a:cs typeface="Arabic Typesetting" pitchFamily="66" charset="-78"/>
              </a:rPr>
              <a:t>ثانيا : </a:t>
            </a:r>
            <a:r>
              <a:rPr lang="ar-EG" sz="4900" b="1" spc="-100" dirty="0">
                <a:solidFill>
                  <a:prstClr val="black"/>
                </a:solidFill>
                <a:latin typeface="Arabic Typesetting" pitchFamily="66" charset="-78"/>
                <a:ea typeface="+mn-ea"/>
                <a:cs typeface="Arabic Typesetting" pitchFamily="66" charset="-78"/>
              </a:rPr>
              <a:t>تصميم القطاعات كاملة </a:t>
            </a:r>
            <a:r>
              <a:rPr lang="ar-EG" sz="4900" b="1" spc="-100" dirty="0" smtClean="0">
                <a:solidFill>
                  <a:prstClr val="black"/>
                </a:solidFill>
                <a:latin typeface="Arabic Typesetting" pitchFamily="66" charset="-78"/>
                <a:ea typeface="+mn-ea"/>
                <a:cs typeface="Arabic Typesetting" pitchFamily="66" charset="-78"/>
              </a:rPr>
              <a:t>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ea typeface="+mn-ea"/>
                <a:cs typeface="Arabic Typesetting" pitchFamily="66" charset="-78"/>
              </a:rPr>
              <a:t>Randomized Complete Block Design (RCBD)</a:t>
            </a:r>
            <a:br>
              <a:rPr lang="en-US" sz="5200" b="1" spc="-100" dirty="0">
                <a:solidFill>
                  <a:srgbClr val="7030A0"/>
                </a:solidFill>
                <a:latin typeface="Arabic Typesetting" pitchFamily="66" charset="-78"/>
                <a:ea typeface="+mn-ea"/>
                <a:cs typeface="Arabic Typesetting" pitchFamily="66" charset="-78"/>
              </a:rPr>
            </a:b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152400" y="1295400"/>
            <a:ext cx="8839200" cy="5486400"/>
          </a:xfrm>
        </p:spPr>
        <p:txBody>
          <a:bodyPr>
            <a:normAutofit/>
          </a:bodyPr>
          <a:lstStyle/>
          <a:p>
            <a:pPr lvl="0" algn="r" rtl="1" hangingPunct="0"/>
            <a:endParaRPr lang="ar-EG" sz="2600" b="1" spc="-100" dirty="0" smtClean="0">
              <a:solidFill>
                <a:srgbClr val="7030A0"/>
              </a:solidFill>
              <a:latin typeface="Arabic Typesetting" pitchFamily="66" charset="-78"/>
              <a:cs typeface="Arabic Typesetting" pitchFamily="66" charset="-78"/>
            </a:endParaRP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endParaRPr lang="ar-EG" sz="2600" b="1" spc="-100" dirty="0" smtClean="0">
              <a:solidFill>
                <a:srgbClr val="7030A0"/>
              </a:solidFill>
              <a:latin typeface="Arabic Typesetting" pitchFamily="66" charset="-78"/>
              <a:cs typeface="Arabic Typesetting" pitchFamily="66" charset="-78"/>
            </a:endParaRP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endParaRPr lang="ar-EG" sz="2600" b="1" spc="-100" dirty="0" smtClean="0">
              <a:solidFill>
                <a:srgbClr val="7030A0"/>
              </a:solidFill>
              <a:latin typeface="Arabic Typesetting" pitchFamily="66" charset="-78"/>
              <a:cs typeface="Arabic Typesetting" pitchFamily="66" charset="-78"/>
            </a:endParaRP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endParaRPr lang="ar-EG" sz="2600" b="1" spc="-100" dirty="0" smtClean="0">
              <a:solidFill>
                <a:srgbClr val="7030A0"/>
              </a:solidFill>
              <a:latin typeface="Arabic Typesetting" pitchFamily="66" charset="-78"/>
              <a:cs typeface="Arabic Typesetting" pitchFamily="66" charset="-78"/>
            </a:endParaRP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endParaRPr lang="ar-EG" sz="2600" b="1" spc="-100" dirty="0" smtClean="0">
              <a:solidFill>
                <a:srgbClr val="7030A0"/>
              </a:solidFill>
              <a:latin typeface="Arabic Typesetting" pitchFamily="66" charset="-78"/>
              <a:cs typeface="Arabic Typesetting" pitchFamily="66" charset="-78"/>
            </a:endParaRPr>
          </a:p>
          <a:p>
            <a:pPr lvl="0" algn="r" rtl="1" hangingPunct="0"/>
            <a:r>
              <a:rPr lang="ar-EG" sz="2600" b="1" spc="-100" dirty="0">
                <a:solidFill>
                  <a:srgbClr val="7030A0"/>
                </a:solidFill>
                <a:latin typeface="Arabic Typesetting" pitchFamily="66" charset="-78"/>
                <a:cs typeface="Arabic Typesetting" pitchFamily="66" charset="-78"/>
              </a:rPr>
              <a:t> </a:t>
            </a:r>
            <a:r>
              <a:rPr lang="ar-EG" sz="2600" b="1" spc="-100" dirty="0" smtClean="0">
                <a:solidFill>
                  <a:srgbClr val="7030A0"/>
                </a:solidFill>
                <a:latin typeface="Arabic Typesetting" pitchFamily="66" charset="-78"/>
                <a:cs typeface="Arabic Typesetting" pitchFamily="66" charset="-78"/>
              </a:rPr>
              <a:t>        أ.د</a:t>
            </a:r>
            <a:r>
              <a:rPr lang="ar-EG" sz="26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2600" b="1" spc="-100" dirty="0">
                <a:solidFill>
                  <a:srgbClr val="7030A0"/>
                </a:solidFill>
                <a:latin typeface="Arabic Typesetting" pitchFamily="66" charset="-78"/>
                <a:cs typeface="Arabic Typesetting" pitchFamily="66" charset="-78"/>
              </a:rPr>
              <a:t>              جامعة سوهاج -  مصر</a:t>
            </a:r>
            <a:r>
              <a:rPr lang="en-US" sz="2600" b="1" spc="-100" dirty="0">
                <a:solidFill>
                  <a:srgbClr val="7030A0"/>
                </a:solidFill>
                <a:latin typeface="Arabic Typesetting" pitchFamily="66" charset="-78"/>
                <a:cs typeface="Arabic Typesetting" pitchFamily="66" charset="-78"/>
              </a:rPr>
              <a:t> </a:t>
            </a:r>
            <a:endParaRPr lang="ar-EG" sz="4100" b="1" spc="-100" dirty="0">
              <a:solidFill>
                <a:prstClr val="black"/>
              </a:solidFill>
              <a:latin typeface="Arabic Typesetting" pitchFamily="66" charset="-78"/>
              <a:cs typeface="Arabic Typesetting" pitchFamily="66" charset="-78"/>
            </a:endParaRP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marL="685800" indent="-685800" algn="r" rtl="1" hangingPunct="0">
              <a:buFontTx/>
              <a:buChar char="-"/>
            </a:pPr>
            <a:endParaRPr lang="en-US" sz="5200" b="1" spc="-100" dirty="0">
              <a:solidFill>
                <a:schemeClr val="tx1"/>
              </a:solidFill>
              <a:latin typeface="Arabic Typesetting" pitchFamily="66" charset="-78"/>
              <a:cs typeface="Arabic Typesetting" pitchFamily="66" charset="-78"/>
            </a:endParaRPr>
          </a:p>
        </p:txBody>
      </p:sp>
      <p:pic>
        <p:nvPicPr>
          <p:cNvPr id="4" name="Picture 4" descr="نتيجة بحث الصور عن تجارب القطاعات كاملة العشوائي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75184"/>
            <a:ext cx="6629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135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186543"/>
          </a:xfrm>
        </p:spPr>
        <p:txBody>
          <a:bodyPr>
            <a:normAutofit fontScale="90000"/>
          </a:bodyPr>
          <a:lstStyle/>
          <a:p>
            <a:pPr lvl="0" rtl="1" hangingPunct="0">
              <a:spcBef>
                <a:spcPct val="20000"/>
              </a:spcBef>
            </a:pPr>
            <a:r>
              <a:rPr lang="ar-EG" sz="4900" b="1" spc="-100" dirty="0" smtClean="0">
                <a:solidFill>
                  <a:prstClr val="black"/>
                </a:solidFill>
                <a:latin typeface="Arabic Typesetting" pitchFamily="66" charset="-78"/>
                <a:ea typeface="+mn-ea"/>
                <a:cs typeface="Arabic Typesetting" pitchFamily="66" charset="-78"/>
              </a:rPr>
              <a:t/>
            </a:r>
            <a:br>
              <a:rPr lang="ar-EG" sz="4900" b="1" spc="-100" dirty="0" smtClean="0">
                <a:solidFill>
                  <a:prstClr val="black"/>
                </a:solidFill>
                <a:latin typeface="Arabic Typesetting" pitchFamily="66" charset="-78"/>
                <a:ea typeface="+mn-ea"/>
                <a:cs typeface="Arabic Typesetting" pitchFamily="66" charset="-78"/>
              </a:rPr>
            </a:br>
            <a:r>
              <a:rPr lang="ar-EG" sz="4900" b="1" spc="-100" dirty="0" smtClean="0">
                <a:solidFill>
                  <a:prstClr val="black"/>
                </a:solidFill>
                <a:latin typeface="Arabic Typesetting" pitchFamily="66" charset="-78"/>
                <a:ea typeface="+mn-ea"/>
                <a:cs typeface="Arabic Typesetting" pitchFamily="66" charset="-78"/>
              </a:rPr>
              <a:t>ثانيا : </a:t>
            </a:r>
            <a:r>
              <a:rPr lang="ar-EG" sz="4900" b="1" spc="-100" dirty="0">
                <a:solidFill>
                  <a:prstClr val="black"/>
                </a:solidFill>
                <a:latin typeface="Arabic Typesetting" pitchFamily="66" charset="-78"/>
                <a:ea typeface="+mn-ea"/>
                <a:cs typeface="Arabic Typesetting" pitchFamily="66" charset="-78"/>
              </a:rPr>
              <a:t>تصميم القطاعات كاملة </a:t>
            </a:r>
            <a:r>
              <a:rPr lang="ar-EG" sz="4900" b="1" spc="-100" dirty="0" smtClean="0">
                <a:solidFill>
                  <a:prstClr val="black"/>
                </a:solidFill>
                <a:latin typeface="Arabic Typesetting" pitchFamily="66" charset="-78"/>
                <a:ea typeface="+mn-ea"/>
                <a:cs typeface="Arabic Typesetting" pitchFamily="66" charset="-78"/>
              </a:rPr>
              <a:t>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ea typeface="+mn-ea"/>
                <a:cs typeface="Arabic Typesetting" pitchFamily="66" charset="-78"/>
              </a:rPr>
              <a:t>Randomized Complete Block Design (RCBD)</a:t>
            </a:r>
            <a:br>
              <a:rPr lang="en-US" sz="5200" b="1" spc="-100" dirty="0">
                <a:solidFill>
                  <a:srgbClr val="7030A0"/>
                </a:solidFill>
                <a:latin typeface="Arabic Typesetting" pitchFamily="66" charset="-78"/>
                <a:ea typeface="+mn-ea"/>
                <a:cs typeface="Arabic Typesetting" pitchFamily="66" charset="-78"/>
              </a:rPr>
            </a:b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0" y="1295400"/>
            <a:ext cx="9144000" cy="5486400"/>
          </a:xfrm>
        </p:spPr>
        <p:txBody>
          <a:bodyPr>
            <a:normAutofit lnSpcReduction="10000"/>
          </a:bodyPr>
          <a:lstStyle/>
          <a:p>
            <a:pPr lvl="0" algn="just" rtl="1" hangingPunct="0"/>
            <a:r>
              <a:rPr lang="ar-EG" sz="2600" u="sng" spc="-100" dirty="0">
                <a:solidFill>
                  <a:srgbClr val="00B050"/>
                </a:solidFill>
                <a:latin typeface="Arial" pitchFamily="34" charset="0"/>
              </a:rPr>
              <a:t>التحليل الإحصائي : </a:t>
            </a:r>
            <a:r>
              <a:rPr lang="en-US" sz="2600" u="sng" spc="-100" dirty="0">
                <a:solidFill>
                  <a:srgbClr val="00B050"/>
                </a:solidFill>
                <a:latin typeface="Arial" pitchFamily="34" charset="0"/>
              </a:rPr>
              <a:t>Statistical  analysis</a:t>
            </a:r>
            <a:endParaRPr lang="ar-EG" sz="2600" u="sng" spc="-100" dirty="0">
              <a:solidFill>
                <a:srgbClr val="00B050"/>
              </a:solidFill>
              <a:latin typeface="Arial" pitchFamily="34" charset="0"/>
            </a:endParaRPr>
          </a:p>
          <a:p>
            <a:pPr lvl="0" algn="just" rtl="1" hangingPunct="0"/>
            <a:r>
              <a:rPr lang="ar-EG" sz="2600" spc="-100" dirty="0">
                <a:solidFill>
                  <a:prstClr val="black"/>
                </a:solidFill>
                <a:latin typeface="Arial" pitchFamily="34" charset="0"/>
              </a:rPr>
              <a:t>- لا تختلف طريقة التحليل الإحصائي لهذا التصميم عن طريقة التصميم العشوائي التام السابق شرحها الا من حيث ان مصادر الاختلاف في هذا التصميم هما </a:t>
            </a:r>
            <a:r>
              <a:rPr lang="ar-EG" sz="2600" u="sng" spc="-100" dirty="0">
                <a:solidFill>
                  <a:srgbClr val="C00000"/>
                </a:solidFill>
                <a:latin typeface="Arial" pitchFamily="34" charset="0"/>
              </a:rPr>
              <a:t>بين المعاملات </a:t>
            </a:r>
            <a:r>
              <a:rPr lang="ar-EG" sz="2600" spc="-100" dirty="0">
                <a:solidFill>
                  <a:prstClr val="black"/>
                </a:solidFill>
                <a:latin typeface="Arial" pitchFamily="34" charset="0"/>
              </a:rPr>
              <a:t>وبين القطاعات </a:t>
            </a:r>
            <a:r>
              <a:rPr lang="ar-EG" sz="2600" u="sng" spc="-100" dirty="0">
                <a:solidFill>
                  <a:srgbClr val="C00000"/>
                </a:solidFill>
                <a:latin typeface="Arial" pitchFamily="34" charset="0"/>
              </a:rPr>
              <a:t>وداخل المعاملات </a:t>
            </a:r>
            <a:r>
              <a:rPr lang="ar-EG" sz="2600" spc="-100" dirty="0">
                <a:solidFill>
                  <a:prstClr val="black"/>
                </a:solidFill>
                <a:latin typeface="Arial" pitchFamily="34" charset="0"/>
              </a:rPr>
              <a:t>( الخطأ التجريبي ).</a:t>
            </a:r>
          </a:p>
          <a:p>
            <a:pPr lvl="0" algn="just" rtl="1" hangingPunct="0"/>
            <a:r>
              <a:rPr lang="ar-EG" sz="2600" spc="-100" dirty="0">
                <a:solidFill>
                  <a:prstClr val="black"/>
                </a:solidFill>
                <a:latin typeface="Arial" pitchFamily="34" charset="0"/>
              </a:rPr>
              <a:t>- ولكن يختلف التحليل اذا اخذ الباحث قراءة واحده (</a:t>
            </a:r>
            <a:r>
              <a:rPr lang="ar-EG" sz="2600" u="sng" spc="-100" dirty="0">
                <a:solidFill>
                  <a:srgbClr val="C00000"/>
                </a:solidFill>
                <a:latin typeface="Arial" pitchFamily="34" charset="0"/>
              </a:rPr>
              <a:t>ملاحظه واحده</a:t>
            </a:r>
            <a:r>
              <a:rPr lang="ar-EG" sz="2600" spc="-100" dirty="0">
                <a:solidFill>
                  <a:prstClr val="black"/>
                </a:solidFill>
                <a:latin typeface="Arial" pitchFamily="34" charset="0"/>
              </a:rPr>
              <a:t>) من كل وحده تجريبيه عما اذا اخذ </a:t>
            </a:r>
            <a:r>
              <a:rPr lang="ar-EG" sz="2600" u="sng" spc="-100" dirty="0">
                <a:solidFill>
                  <a:srgbClr val="C00000"/>
                </a:solidFill>
                <a:latin typeface="Arial" pitchFamily="34" charset="0"/>
              </a:rPr>
              <a:t>ملاحظتين او اكثر </a:t>
            </a:r>
            <a:r>
              <a:rPr lang="ar-EG" sz="2600" spc="-100" dirty="0">
                <a:solidFill>
                  <a:prstClr val="black"/>
                </a:solidFill>
                <a:latin typeface="Arial" pitchFamily="34" charset="0"/>
              </a:rPr>
              <a:t>من كل وحده تجريبيه</a:t>
            </a:r>
          </a:p>
          <a:p>
            <a:pPr lvl="0" algn="r" rtl="1" hangingPunct="0"/>
            <a:r>
              <a:rPr lang="ar-EG" sz="2800" b="1" spc="-100" dirty="0" smtClean="0">
                <a:solidFill>
                  <a:srgbClr val="7030A0"/>
                </a:solidFill>
                <a:latin typeface="Arabic Typesetting" pitchFamily="66" charset="-78"/>
                <a:cs typeface="Arabic Typesetting" pitchFamily="66" charset="-78"/>
              </a:rPr>
              <a:t>           </a:t>
            </a:r>
          </a:p>
          <a:p>
            <a:pPr lvl="0" algn="r" rtl="1" hangingPunct="0"/>
            <a:endParaRPr lang="ar-EG" sz="2800" b="1" spc="-100" dirty="0">
              <a:solidFill>
                <a:srgbClr val="7030A0"/>
              </a:solidFill>
              <a:latin typeface="Arabic Typesetting" pitchFamily="66" charset="-78"/>
              <a:cs typeface="Arabic Typesetting" pitchFamily="66" charset="-78"/>
            </a:endParaRPr>
          </a:p>
          <a:p>
            <a:pPr lvl="0" algn="r" rtl="1" hangingPunct="0"/>
            <a:endParaRPr lang="ar-EG" sz="2800" b="1" spc="-100" dirty="0" smtClean="0">
              <a:solidFill>
                <a:srgbClr val="7030A0"/>
              </a:solidFill>
              <a:latin typeface="Arabic Typesetting" pitchFamily="66" charset="-78"/>
              <a:cs typeface="Arabic Typesetting" pitchFamily="66" charset="-78"/>
            </a:endParaRPr>
          </a:p>
          <a:p>
            <a:pPr lvl="0" algn="r" rtl="1" hangingPunct="0"/>
            <a:endParaRPr lang="ar-EG" sz="2800" b="1" spc="-100" dirty="0">
              <a:solidFill>
                <a:srgbClr val="7030A0"/>
              </a:solidFill>
              <a:latin typeface="Arabic Typesetting" pitchFamily="66" charset="-78"/>
              <a:cs typeface="Arabic Typesetting" pitchFamily="66" charset="-78"/>
            </a:endParaRPr>
          </a:p>
          <a:p>
            <a:pPr lvl="0" algn="r" rtl="1" hangingPunct="0"/>
            <a:r>
              <a:rPr lang="ar-EG" sz="2800" b="1" spc="-100" dirty="0" smtClean="0">
                <a:solidFill>
                  <a:srgbClr val="7030A0"/>
                </a:solidFill>
                <a:latin typeface="Arabic Typesetting" pitchFamily="66" charset="-78"/>
                <a:cs typeface="Arabic Typesetting" pitchFamily="66" charset="-78"/>
              </a:rPr>
              <a:t>          أ.د</a:t>
            </a:r>
            <a:r>
              <a:rPr lang="ar-EG" sz="28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2800" b="1" spc="-100" dirty="0">
                <a:solidFill>
                  <a:srgbClr val="7030A0"/>
                </a:solidFill>
                <a:latin typeface="Arabic Typesetting" pitchFamily="66" charset="-78"/>
                <a:cs typeface="Arabic Typesetting" pitchFamily="66" charset="-78"/>
              </a:rPr>
              <a:t>              جامعة سوهاج -  مصر</a:t>
            </a:r>
            <a:r>
              <a:rPr lang="en-US" sz="2800" b="1" spc="-100" dirty="0">
                <a:solidFill>
                  <a:srgbClr val="7030A0"/>
                </a:solidFill>
                <a:latin typeface="Arabic Typesetting" pitchFamily="66" charset="-78"/>
                <a:cs typeface="Arabic Typesetting" pitchFamily="66" charset="-78"/>
              </a:rPr>
              <a:t> </a:t>
            </a:r>
            <a:endParaRPr lang="ar-EG" sz="4400" b="1" spc="-100" dirty="0">
              <a:solidFill>
                <a:prstClr val="black"/>
              </a:solidFill>
              <a:latin typeface="Arabic Typesetting" pitchFamily="66" charset="-78"/>
              <a:cs typeface="Arabic Typesetting" pitchFamily="66" charset="-78"/>
            </a:endParaRPr>
          </a:p>
          <a:p>
            <a:pPr marL="685800" lvl="0" indent="-685800" algn="r" rtl="1" hangingPunct="0">
              <a:buFontTx/>
              <a:buChar char="-"/>
            </a:pPr>
            <a:endParaRPr lang="ar-EG" sz="5200" b="1" spc="-100" dirty="0">
              <a:solidFill>
                <a:prstClr val="black"/>
              </a:solidFill>
              <a:latin typeface="Arabic Typesetting" pitchFamily="66" charset="-78"/>
              <a:cs typeface="Arabic Typesetting" pitchFamily="66" charset="-78"/>
            </a:endParaRP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marL="685800" indent="-685800" algn="r" rtl="1" hangingPunct="0">
              <a:buFontTx/>
              <a:buChar char="-"/>
            </a:pP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828679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186543"/>
          </a:xfrm>
        </p:spPr>
        <p:txBody>
          <a:bodyPr>
            <a:normAutofit fontScale="90000"/>
          </a:bodyPr>
          <a:lstStyle/>
          <a:p>
            <a:pPr lvl="0" rtl="1" hangingPunct="0">
              <a:spcBef>
                <a:spcPct val="20000"/>
              </a:spcBef>
            </a:pPr>
            <a:r>
              <a:rPr lang="ar-EG" sz="4900" b="1" spc="-100" dirty="0" smtClean="0">
                <a:solidFill>
                  <a:prstClr val="black"/>
                </a:solidFill>
                <a:latin typeface="Arabic Typesetting" pitchFamily="66" charset="-78"/>
                <a:ea typeface="+mn-ea"/>
                <a:cs typeface="Arabic Typesetting" pitchFamily="66" charset="-78"/>
              </a:rPr>
              <a:t/>
            </a:r>
            <a:br>
              <a:rPr lang="ar-EG" sz="4900" b="1" spc="-100" dirty="0" smtClean="0">
                <a:solidFill>
                  <a:prstClr val="black"/>
                </a:solidFill>
                <a:latin typeface="Arabic Typesetting" pitchFamily="66" charset="-78"/>
                <a:ea typeface="+mn-ea"/>
                <a:cs typeface="Arabic Typesetting" pitchFamily="66" charset="-78"/>
              </a:rPr>
            </a:br>
            <a:r>
              <a:rPr lang="ar-EG" sz="4900" b="1" spc="-100" dirty="0" smtClean="0">
                <a:solidFill>
                  <a:prstClr val="black"/>
                </a:solidFill>
                <a:latin typeface="Arabic Typesetting" pitchFamily="66" charset="-78"/>
                <a:ea typeface="+mn-ea"/>
                <a:cs typeface="Arabic Typesetting" pitchFamily="66" charset="-78"/>
              </a:rPr>
              <a:t>ثانيا : </a:t>
            </a:r>
            <a:r>
              <a:rPr lang="ar-EG" sz="4900" b="1" spc="-100" dirty="0">
                <a:solidFill>
                  <a:prstClr val="black"/>
                </a:solidFill>
                <a:latin typeface="Arabic Typesetting" pitchFamily="66" charset="-78"/>
                <a:ea typeface="+mn-ea"/>
                <a:cs typeface="Arabic Typesetting" pitchFamily="66" charset="-78"/>
              </a:rPr>
              <a:t>تصميم القطاعات كاملة </a:t>
            </a:r>
            <a:r>
              <a:rPr lang="ar-EG" sz="4900" b="1" spc="-100" dirty="0" smtClean="0">
                <a:solidFill>
                  <a:prstClr val="black"/>
                </a:solidFill>
                <a:latin typeface="Arabic Typesetting" pitchFamily="66" charset="-78"/>
                <a:ea typeface="+mn-ea"/>
                <a:cs typeface="Arabic Typesetting" pitchFamily="66" charset="-78"/>
              </a:rPr>
              <a:t>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ea typeface="+mn-ea"/>
                <a:cs typeface="Arabic Typesetting" pitchFamily="66" charset="-78"/>
              </a:rPr>
              <a:t>Randomized Complete Block Design (RCBD)</a:t>
            </a:r>
            <a:br>
              <a:rPr lang="en-US" sz="5200" b="1" spc="-100" dirty="0">
                <a:solidFill>
                  <a:srgbClr val="7030A0"/>
                </a:solidFill>
                <a:latin typeface="Arabic Typesetting" pitchFamily="66" charset="-78"/>
                <a:ea typeface="+mn-ea"/>
                <a:cs typeface="Arabic Typesetting" pitchFamily="66" charset="-78"/>
              </a:rPr>
            </a:b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228600" y="1219200"/>
            <a:ext cx="8839200" cy="5486400"/>
          </a:xfrm>
        </p:spPr>
        <p:txBody>
          <a:bodyPr>
            <a:normAutofit/>
          </a:bodyPr>
          <a:lstStyle/>
          <a:p>
            <a:pPr lvl="0" algn="r" rtl="1" hangingPunct="0"/>
            <a:r>
              <a:rPr lang="ar-EG" sz="2800" b="1" u="sng" spc="-100" dirty="0">
                <a:solidFill>
                  <a:srgbClr val="00B050"/>
                </a:solidFill>
                <a:latin typeface="Arial" pitchFamily="34" charset="0"/>
              </a:rPr>
              <a:t>الموديل الإحصائي في حالة اخذ ملاحظه واحده من كل وحده تجريبيه</a:t>
            </a:r>
            <a:r>
              <a:rPr lang="ar-EG" sz="2800" b="1" u="sng" spc="-100" dirty="0" smtClean="0">
                <a:solidFill>
                  <a:srgbClr val="00B050"/>
                </a:solidFill>
                <a:latin typeface="Arial" pitchFamily="34" charset="0"/>
              </a:rPr>
              <a:t>:</a:t>
            </a:r>
          </a:p>
          <a:p>
            <a:pPr lvl="0" algn="r" rtl="1" hangingPunct="0"/>
            <a:endParaRPr lang="en-US" sz="2800" b="1" u="sng" spc="-100" dirty="0">
              <a:solidFill>
                <a:srgbClr val="00B050"/>
              </a:solidFill>
              <a:latin typeface="Arial" pitchFamily="34" charset="0"/>
            </a:endParaRPr>
          </a:p>
          <a:p>
            <a:pPr lvl="0" algn="l" rtl="1" hangingPunct="0"/>
            <a:r>
              <a:rPr lang="en-US" sz="3000" spc="-100" dirty="0" err="1" smtClean="0">
                <a:solidFill>
                  <a:prstClr val="black"/>
                </a:solidFill>
                <a:latin typeface="Arial" pitchFamily="34" charset="0"/>
              </a:rPr>
              <a:t>X</a:t>
            </a:r>
            <a:r>
              <a:rPr lang="en-US" sz="3000" spc="-100" baseline="-25000" dirty="0" err="1" smtClean="0">
                <a:solidFill>
                  <a:prstClr val="black"/>
                </a:solidFill>
                <a:latin typeface="Arial" pitchFamily="34" charset="0"/>
              </a:rPr>
              <a:t>ij</a:t>
            </a:r>
            <a:r>
              <a:rPr lang="en-US" sz="3000" spc="-100" dirty="0" smtClean="0">
                <a:solidFill>
                  <a:prstClr val="black"/>
                </a:solidFill>
                <a:latin typeface="Arial" pitchFamily="34" charset="0"/>
              </a:rPr>
              <a:t> </a:t>
            </a:r>
            <a:r>
              <a:rPr lang="en-US" sz="3000" spc="-100" dirty="0">
                <a:solidFill>
                  <a:prstClr val="black"/>
                </a:solidFill>
                <a:latin typeface="Arial" pitchFamily="34" charset="0"/>
              </a:rPr>
              <a:t>= </a:t>
            </a:r>
            <a:r>
              <a:rPr lang="en-US" sz="3000" spc="-100" dirty="0" smtClean="0">
                <a:solidFill>
                  <a:prstClr val="black"/>
                </a:solidFill>
                <a:latin typeface="Arial" pitchFamily="34" charset="0"/>
              </a:rPr>
              <a:t>µ </a:t>
            </a:r>
            <a:r>
              <a:rPr lang="en-US" sz="3000" spc="-100" dirty="0">
                <a:solidFill>
                  <a:prstClr val="black"/>
                </a:solidFill>
                <a:latin typeface="Arial" pitchFamily="34" charset="0"/>
              </a:rPr>
              <a:t>+ T</a:t>
            </a:r>
            <a:r>
              <a:rPr lang="en-US" sz="3000" spc="-100" baseline="-25000" dirty="0">
                <a:solidFill>
                  <a:prstClr val="black"/>
                </a:solidFill>
                <a:latin typeface="Arial" pitchFamily="34" charset="0"/>
              </a:rPr>
              <a:t>i</a:t>
            </a:r>
            <a:r>
              <a:rPr lang="en-US" sz="3000" spc="-100" dirty="0">
                <a:solidFill>
                  <a:prstClr val="black"/>
                </a:solidFill>
                <a:latin typeface="Arial" pitchFamily="34" charset="0"/>
              </a:rPr>
              <a:t> + B </a:t>
            </a:r>
            <a:r>
              <a:rPr lang="en-US" sz="3000" spc="-100" baseline="-25000" dirty="0">
                <a:solidFill>
                  <a:prstClr val="black"/>
                </a:solidFill>
                <a:latin typeface="Arial" pitchFamily="34" charset="0"/>
              </a:rPr>
              <a:t>j</a:t>
            </a:r>
            <a:r>
              <a:rPr lang="en-US" sz="3000" spc="-100" dirty="0">
                <a:solidFill>
                  <a:prstClr val="black"/>
                </a:solidFill>
                <a:latin typeface="Arial" pitchFamily="34" charset="0"/>
              </a:rPr>
              <a:t> + E</a:t>
            </a:r>
            <a:r>
              <a:rPr lang="en-US" sz="3000" spc="-100" baseline="-25000" dirty="0">
                <a:solidFill>
                  <a:prstClr val="black"/>
                </a:solidFill>
                <a:latin typeface="Arial" pitchFamily="34" charset="0"/>
              </a:rPr>
              <a:t>ij</a:t>
            </a:r>
            <a:endParaRPr lang="ar-EG" sz="3000" spc="-100" baseline="-25000" dirty="0">
              <a:solidFill>
                <a:prstClr val="black"/>
              </a:solidFill>
              <a:latin typeface="Arial" pitchFamily="34" charset="0"/>
            </a:endParaRPr>
          </a:p>
          <a:p>
            <a:pPr lvl="0" algn="l" rtl="1" hangingPunct="0"/>
            <a:r>
              <a:rPr lang="en-US" sz="3000" spc="-100" dirty="0">
                <a:solidFill>
                  <a:prstClr val="black"/>
                </a:solidFill>
                <a:latin typeface="Arial" pitchFamily="34" charset="0"/>
              </a:rPr>
              <a:t>   1  ,   2 ……..  t    </a:t>
            </a:r>
            <a:r>
              <a:rPr lang="ar-EG" sz="3000" spc="-100" dirty="0">
                <a:solidFill>
                  <a:prstClr val="black"/>
                </a:solidFill>
                <a:latin typeface="Arial" pitchFamily="34" charset="0"/>
              </a:rPr>
              <a:t> = </a:t>
            </a:r>
            <a:r>
              <a:rPr lang="en-US" sz="3000" spc="-100" dirty="0" smtClean="0">
                <a:solidFill>
                  <a:prstClr val="black"/>
                </a:solidFill>
                <a:latin typeface="Arial" pitchFamily="34" charset="0"/>
              </a:rPr>
              <a:t>i</a:t>
            </a:r>
          </a:p>
          <a:p>
            <a:pPr lvl="0" algn="l" rtl="1" hangingPunct="0"/>
            <a:r>
              <a:rPr lang="ar-EG" sz="3000" spc="-100" dirty="0" smtClean="0">
                <a:solidFill>
                  <a:prstClr val="black"/>
                </a:solidFill>
                <a:latin typeface="Arial" pitchFamily="34" charset="0"/>
              </a:rPr>
              <a:t> </a:t>
            </a:r>
            <a:r>
              <a:rPr lang="en-US" sz="3000" spc="-100" dirty="0" smtClean="0">
                <a:solidFill>
                  <a:prstClr val="black"/>
                </a:solidFill>
                <a:latin typeface="Arial" pitchFamily="34" charset="0"/>
              </a:rPr>
              <a:t>  2 ……..  r</a:t>
            </a:r>
            <a:r>
              <a:rPr lang="en-US" sz="4800" b="1" spc="-100" dirty="0" smtClean="0">
                <a:solidFill>
                  <a:prstClr val="black"/>
                </a:solidFill>
                <a:latin typeface="Arabic Typesetting" pitchFamily="66" charset="-78"/>
                <a:cs typeface="Arabic Typesetting" pitchFamily="66" charset="-78"/>
              </a:rPr>
              <a:t>    </a:t>
            </a:r>
            <a:r>
              <a:rPr lang="ar-EG" sz="4800" b="1" spc="-100" dirty="0" smtClean="0">
                <a:solidFill>
                  <a:prstClr val="black"/>
                </a:solidFill>
                <a:latin typeface="Arabic Typesetting" pitchFamily="66" charset="-78"/>
                <a:cs typeface="Arabic Typesetting" pitchFamily="66" charset="-78"/>
              </a:rPr>
              <a:t> ,  </a:t>
            </a:r>
            <a:r>
              <a:rPr lang="en-US" sz="3000" spc="-100" dirty="0" smtClean="0">
                <a:solidFill>
                  <a:prstClr val="black"/>
                </a:solidFill>
                <a:latin typeface="Arial" pitchFamily="34" charset="0"/>
              </a:rPr>
              <a:t>1</a:t>
            </a:r>
            <a:r>
              <a:rPr lang="ar-EG" sz="3000" spc="-100" dirty="0" smtClean="0">
                <a:solidFill>
                  <a:prstClr val="black"/>
                </a:solidFill>
                <a:latin typeface="Arial" pitchFamily="34" charset="0"/>
              </a:rPr>
              <a:t>    </a:t>
            </a:r>
            <a:r>
              <a:rPr lang="en-US" sz="3000" spc="-100" dirty="0" smtClean="0">
                <a:solidFill>
                  <a:prstClr val="black"/>
                </a:solidFill>
                <a:latin typeface="Arial" pitchFamily="34" charset="0"/>
              </a:rPr>
              <a:t>j =</a:t>
            </a:r>
            <a:endParaRPr lang="ar-EG" sz="3000" spc="-100" dirty="0" smtClean="0">
              <a:solidFill>
                <a:prstClr val="black"/>
              </a:solidFill>
              <a:latin typeface="Arial" pitchFamily="34" charset="0"/>
            </a:endParaRPr>
          </a:p>
          <a:p>
            <a:pPr lvl="0" algn="r" rtl="1" hangingPunct="0"/>
            <a:r>
              <a:rPr lang="ar-EG" sz="2600" b="1" spc="-100" dirty="0" smtClean="0">
                <a:solidFill>
                  <a:srgbClr val="7030A0"/>
                </a:solidFill>
                <a:latin typeface="Arabic Typesetting" pitchFamily="66" charset="-78"/>
                <a:cs typeface="Arabic Typesetting" pitchFamily="66" charset="-78"/>
              </a:rPr>
              <a:t>         </a:t>
            </a: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endParaRPr lang="ar-EG" sz="2600" b="1" spc="-100" dirty="0" smtClean="0">
              <a:solidFill>
                <a:srgbClr val="7030A0"/>
              </a:solidFill>
              <a:latin typeface="Arabic Typesetting" pitchFamily="66" charset="-78"/>
              <a:cs typeface="Arabic Typesetting" pitchFamily="66" charset="-78"/>
            </a:endParaRPr>
          </a:p>
          <a:p>
            <a:pPr lvl="0" algn="r" rtl="1" hangingPunct="0"/>
            <a:r>
              <a:rPr lang="ar-EG" sz="2600" b="1" spc="-100" dirty="0">
                <a:solidFill>
                  <a:srgbClr val="7030A0"/>
                </a:solidFill>
                <a:latin typeface="Arabic Typesetting" pitchFamily="66" charset="-78"/>
                <a:cs typeface="Arabic Typesetting" pitchFamily="66" charset="-78"/>
              </a:rPr>
              <a:t> </a:t>
            </a:r>
            <a:r>
              <a:rPr lang="ar-EG" sz="2600" b="1" spc="-100" dirty="0" smtClean="0">
                <a:solidFill>
                  <a:srgbClr val="7030A0"/>
                </a:solidFill>
                <a:latin typeface="Arabic Typesetting" pitchFamily="66" charset="-78"/>
                <a:cs typeface="Arabic Typesetting" pitchFamily="66" charset="-78"/>
              </a:rPr>
              <a:t>          أ.د</a:t>
            </a:r>
            <a:r>
              <a:rPr lang="ar-EG" sz="26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2600" b="1" spc="-100" dirty="0">
                <a:solidFill>
                  <a:srgbClr val="7030A0"/>
                </a:solidFill>
                <a:latin typeface="Arabic Typesetting" pitchFamily="66" charset="-78"/>
                <a:cs typeface="Arabic Typesetting" pitchFamily="66" charset="-78"/>
              </a:rPr>
              <a:t>              جامعة سوهاج -  مصر</a:t>
            </a:r>
            <a:r>
              <a:rPr lang="en-US" sz="2600" b="1" spc="-100" dirty="0">
                <a:solidFill>
                  <a:srgbClr val="7030A0"/>
                </a:solidFill>
                <a:latin typeface="Arabic Typesetting" pitchFamily="66" charset="-78"/>
                <a:cs typeface="Arabic Typesetting" pitchFamily="66" charset="-78"/>
              </a:rPr>
              <a:t> </a:t>
            </a:r>
            <a:endParaRPr lang="ar-EG" sz="4100" b="1" spc="-100" dirty="0">
              <a:solidFill>
                <a:prstClr val="black"/>
              </a:solidFill>
              <a:latin typeface="Arabic Typesetting" pitchFamily="66" charset="-78"/>
              <a:cs typeface="Arabic Typesetting" pitchFamily="66" charset="-78"/>
            </a:endParaRP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marL="685800" indent="-685800" algn="r" rtl="1" hangingPunct="0">
              <a:buFontTx/>
              <a:buChar char="-"/>
            </a:pP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1780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186543"/>
          </a:xfrm>
        </p:spPr>
        <p:txBody>
          <a:bodyPr>
            <a:normAutofit fontScale="90000"/>
          </a:bodyPr>
          <a:lstStyle/>
          <a:p>
            <a:pPr lvl="0" rtl="1" hangingPunct="0">
              <a:spcBef>
                <a:spcPct val="20000"/>
              </a:spcBef>
            </a:pPr>
            <a:r>
              <a:rPr lang="ar-EG" sz="4900" b="1" spc="-100" dirty="0" smtClean="0">
                <a:solidFill>
                  <a:prstClr val="black"/>
                </a:solidFill>
                <a:latin typeface="Arabic Typesetting" pitchFamily="66" charset="-78"/>
                <a:ea typeface="+mn-ea"/>
                <a:cs typeface="Arabic Typesetting" pitchFamily="66" charset="-78"/>
              </a:rPr>
              <a:t/>
            </a:r>
            <a:br>
              <a:rPr lang="ar-EG" sz="4900" b="1" spc="-100" dirty="0" smtClean="0">
                <a:solidFill>
                  <a:prstClr val="black"/>
                </a:solidFill>
                <a:latin typeface="Arabic Typesetting" pitchFamily="66" charset="-78"/>
                <a:ea typeface="+mn-ea"/>
                <a:cs typeface="Arabic Typesetting" pitchFamily="66" charset="-78"/>
              </a:rPr>
            </a:br>
            <a:r>
              <a:rPr lang="ar-EG" sz="4900" b="1" spc="-100" dirty="0" smtClean="0">
                <a:solidFill>
                  <a:prstClr val="black"/>
                </a:solidFill>
                <a:latin typeface="Arabic Typesetting" pitchFamily="66" charset="-78"/>
                <a:ea typeface="+mn-ea"/>
                <a:cs typeface="Arabic Typesetting" pitchFamily="66" charset="-78"/>
              </a:rPr>
              <a:t>ثانيا : </a:t>
            </a:r>
            <a:r>
              <a:rPr lang="ar-EG" sz="4900" b="1" spc="-100" dirty="0">
                <a:solidFill>
                  <a:prstClr val="black"/>
                </a:solidFill>
                <a:latin typeface="Arabic Typesetting" pitchFamily="66" charset="-78"/>
                <a:ea typeface="+mn-ea"/>
                <a:cs typeface="Arabic Typesetting" pitchFamily="66" charset="-78"/>
              </a:rPr>
              <a:t>تصميم القطاعات كاملة </a:t>
            </a:r>
            <a:r>
              <a:rPr lang="ar-EG" sz="4900" b="1" spc="-100" dirty="0" smtClean="0">
                <a:solidFill>
                  <a:prstClr val="black"/>
                </a:solidFill>
                <a:latin typeface="Arabic Typesetting" pitchFamily="66" charset="-78"/>
                <a:ea typeface="+mn-ea"/>
                <a:cs typeface="Arabic Typesetting" pitchFamily="66" charset="-78"/>
              </a:rPr>
              <a:t>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ea typeface="+mn-ea"/>
                <a:cs typeface="Arabic Typesetting" pitchFamily="66" charset="-78"/>
              </a:rPr>
              <a:t>Randomized Complete Block Design (RCBD)</a:t>
            </a:r>
            <a:br>
              <a:rPr lang="en-US" sz="5200" b="1" spc="-100" dirty="0">
                <a:solidFill>
                  <a:srgbClr val="7030A0"/>
                </a:solidFill>
                <a:latin typeface="Arabic Typesetting" pitchFamily="66" charset="-78"/>
                <a:ea typeface="+mn-ea"/>
                <a:cs typeface="Arabic Typesetting" pitchFamily="66" charset="-78"/>
              </a:rPr>
            </a:b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0" y="1295400"/>
            <a:ext cx="9144000" cy="5486400"/>
          </a:xfrm>
        </p:spPr>
        <p:txBody>
          <a:bodyPr>
            <a:normAutofit/>
          </a:bodyPr>
          <a:lstStyle/>
          <a:p>
            <a:pPr lvl="0" algn="r" rtl="1" hangingPunct="0"/>
            <a:r>
              <a:rPr lang="ar-EG" sz="2800" b="1" u="sng" spc="-100" dirty="0" smtClean="0">
                <a:solidFill>
                  <a:srgbClr val="00B050"/>
                </a:solidFill>
                <a:latin typeface="Arial" pitchFamily="34" charset="0"/>
              </a:rPr>
              <a:t>حيث:</a:t>
            </a:r>
            <a:endParaRPr lang="en-US" sz="2800" b="1" u="sng" spc="-100" dirty="0">
              <a:solidFill>
                <a:srgbClr val="00B050"/>
              </a:solidFill>
              <a:latin typeface="Arial" pitchFamily="34" charset="0"/>
            </a:endParaRPr>
          </a:p>
          <a:p>
            <a:pPr lvl="0" algn="r" rtl="1" hangingPunct="0"/>
            <a:r>
              <a:rPr lang="en-US" sz="2800" spc="-100" dirty="0" smtClean="0">
                <a:solidFill>
                  <a:prstClr val="black"/>
                </a:solidFill>
                <a:latin typeface="Arial" pitchFamily="34" charset="0"/>
              </a:rPr>
              <a:t>µ</a:t>
            </a:r>
            <a:r>
              <a:rPr lang="ar-EG" sz="2800" spc="-100" dirty="0" smtClean="0">
                <a:solidFill>
                  <a:prstClr val="black"/>
                </a:solidFill>
                <a:latin typeface="Arial" pitchFamily="34" charset="0"/>
              </a:rPr>
              <a:t> </a:t>
            </a:r>
            <a:r>
              <a:rPr lang="en-US" sz="2800" spc="-100" dirty="0">
                <a:solidFill>
                  <a:prstClr val="black"/>
                </a:solidFill>
                <a:latin typeface="Arial" pitchFamily="34" charset="0"/>
              </a:rPr>
              <a:t>= </a:t>
            </a:r>
            <a:r>
              <a:rPr lang="ar-EG" sz="2800" spc="-100" dirty="0">
                <a:solidFill>
                  <a:prstClr val="black"/>
                </a:solidFill>
                <a:latin typeface="Arial" pitchFamily="34" charset="0"/>
              </a:rPr>
              <a:t> تأثير المتوسط العام</a:t>
            </a:r>
          </a:p>
          <a:p>
            <a:pPr lvl="0" algn="r" rtl="1" hangingPunct="0"/>
            <a:r>
              <a:rPr lang="en-US" sz="2800" spc="-100" dirty="0">
                <a:solidFill>
                  <a:prstClr val="black"/>
                </a:solidFill>
                <a:latin typeface="Arial" pitchFamily="34" charset="0"/>
              </a:rPr>
              <a:t>T</a:t>
            </a:r>
            <a:r>
              <a:rPr lang="en-US" sz="2800" spc="-100" baseline="-25000" dirty="0">
                <a:solidFill>
                  <a:prstClr val="black"/>
                </a:solidFill>
                <a:latin typeface="Arial" pitchFamily="34" charset="0"/>
              </a:rPr>
              <a:t>i</a:t>
            </a:r>
            <a:r>
              <a:rPr lang="ar-EG" sz="2800" spc="-100" dirty="0">
                <a:solidFill>
                  <a:prstClr val="black"/>
                </a:solidFill>
                <a:latin typeface="Arial" pitchFamily="34" charset="0"/>
              </a:rPr>
              <a:t>  = تأثير المعاملة رقم </a:t>
            </a:r>
            <a:r>
              <a:rPr lang="en-US" sz="2800" spc="-100" dirty="0">
                <a:solidFill>
                  <a:prstClr val="black"/>
                </a:solidFill>
                <a:latin typeface="Arial" pitchFamily="34" charset="0"/>
              </a:rPr>
              <a:t>        i</a:t>
            </a:r>
          </a:p>
          <a:p>
            <a:pPr lvl="0" algn="r" rtl="1" hangingPunct="0"/>
            <a:r>
              <a:rPr lang="en-US" sz="2800" spc="-100" dirty="0" err="1">
                <a:solidFill>
                  <a:prstClr val="black"/>
                </a:solidFill>
                <a:latin typeface="Arial" pitchFamily="34" charset="0"/>
              </a:rPr>
              <a:t>B</a:t>
            </a:r>
            <a:r>
              <a:rPr lang="en-US" sz="2800" spc="-100" baseline="-25000" dirty="0" err="1">
                <a:solidFill>
                  <a:prstClr val="black"/>
                </a:solidFill>
                <a:latin typeface="Arial" pitchFamily="34" charset="0"/>
              </a:rPr>
              <a:t>j</a:t>
            </a:r>
            <a:r>
              <a:rPr lang="ar-EG" sz="2800" spc="-100" dirty="0">
                <a:solidFill>
                  <a:prstClr val="black"/>
                </a:solidFill>
                <a:latin typeface="Arial" pitchFamily="34" charset="0"/>
              </a:rPr>
              <a:t> </a:t>
            </a:r>
            <a:r>
              <a:rPr lang="en-US" sz="2800" spc="-100" dirty="0">
                <a:solidFill>
                  <a:prstClr val="black"/>
                </a:solidFill>
                <a:latin typeface="Arial" pitchFamily="34" charset="0"/>
              </a:rPr>
              <a:t>= </a:t>
            </a:r>
            <a:r>
              <a:rPr lang="ar-EG" sz="2800" spc="-100" dirty="0">
                <a:solidFill>
                  <a:prstClr val="black"/>
                </a:solidFill>
                <a:latin typeface="Arial" pitchFamily="34" charset="0"/>
              </a:rPr>
              <a:t> تأثير القطاع رقم </a:t>
            </a:r>
            <a:r>
              <a:rPr lang="en-US" sz="2800" spc="-100" dirty="0">
                <a:solidFill>
                  <a:prstClr val="black"/>
                </a:solidFill>
                <a:latin typeface="Arial" pitchFamily="34" charset="0"/>
              </a:rPr>
              <a:t>j</a:t>
            </a:r>
          </a:p>
          <a:p>
            <a:pPr lvl="0" algn="r" rtl="1" hangingPunct="0"/>
            <a:r>
              <a:rPr lang="en-US" sz="2800" spc="-100" dirty="0">
                <a:solidFill>
                  <a:prstClr val="black"/>
                </a:solidFill>
                <a:latin typeface="Arial" pitchFamily="34" charset="0"/>
              </a:rPr>
              <a:t>E</a:t>
            </a:r>
            <a:r>
              <a:rPr lang="en-US" sz="2800" spc="-100" baseline="-25000" dirty="0">
                <a:solidFill>
                  <a:prstClr val="black"/>
                </a:solidFill>
                <a:latin typeface="Arial" pitchFamily="34" charset="0"/>
              </a:rPr>
              <a:t>ij</a:t>
            </a:r>
            <a:r>
              <a:rPr lang="ar-EG" sz="2800" spc="-100" dirty="0">
                <a:solidFill>
                  <a:prstClr val="black"/>
                </a:solidFill>
                <a:latin typeface="Arial" pitchFamily="34" charset="0"/>
              </a:rPr>
              <a:t> = تأثير الخطأ التجريبي للوحدة التجريبية رقم </a:t>
            </a:r>
            <a:r>
              <a:rPr lang="en-US" sz="2800" spc="-100" dirty="0">
                <a:solidFill>
                  <a:prstClr val="black"/>
                </a:solidFill>
                <a:latin typeface="Arial" pitchFamily="34" charset="0"/>
              </a:rPr>
              <a:t>j</a:t>
            </a:r>
            <a:r>
              <a:rPr lang="ar-EG" sz="2800" spc="-100" dirty="0">
                <a:solidFill>
                  <a:prstClr val="black"/>
                </a:solidFill>
                <a:latin typeface="Arial" pitchFamily="34" charset="0"/>
              </a:rPr>
              <a:t> التي اخذت المعاملة رقم </a:t>
            </a:r>
            <a:r>
              <a:rPr lang="en-US" sz="2800" spc="-100" dirty="0">
                <a:solidFill>
                  <a:prstClr val="black"/>
                </a:solidFill>
                <a:latin typeface="Arial" pitchFamily="34" charset="0"/>
              </a:rPr>
              <a:t>i</a:t>
            </a:r>
            <a:r>
              <a:rPr lang="ar-EG" sz="2800" spc="-100" dirty="0">
                <a:solidFill>
                  <a:prstClr val="black"/>
                </a:solidFill>
                <a:latin typeface="Arial" pitchFamily="34" charset="0"/>
              </a:rPr>
              <a:t>.</a:t>
            </a:r>
          </a:p>
          <a:p>
            <a:pPr lvl="0" algn="r" rtl="1" hangingPunct="0"/>
            <a:r>
              <a:rPr lang="en-US" sz="2800" spc="-100" dirty="0">
                <a:solidFill>
                  <a:prstClr val="black"/>
                </a:solidFill>
                <a:latin typeface="Arial" pitchFamily="34" charset="0"/>
              </a:rPr>
              <a:t>t</a:t>
            </a:r>
            <a:r>
              <a:rPr lang="ar-EG" sz="2800" spc="-100" dirty="0">
                <a:solidFill>
                  <a:prstClr val="black"/>
                </a:solidFill>
                <a:latin typeface="Arial" pitchFamily="34" charset="0"/>
              </a:rPr>
              <a:t> </a:t>
            </a:r>
            <a:r>
              <a:rPr lang="en-US" sz="2800" spc="-100" dirty="0">
                <a:solidFill>
                  <a:prstClr val="black"/>
                </a:solidFill>
                <a:latin typeface="Arial" pitchFamily="34" charset="0"/>
              </a:rPr>
              <a:t>   </a:t>
            </a:r>
            <a:r>
              <a:rPr lang="ar-EG" sz="2800" spc="-100" dirty="0">
                <a:solidFill>
                  <a:prstClr val="black"/>
                </a:solidFill>
                <a:latin typeface="Arial" pitchFamily="34" charset="0"/>
              </a:rPr>
              <a:t>= عدد المعاملات</a:t>
            </a:r>
          </a:p>
          <a:p>
            <a:pPr lvl="0" algn="r" rtl="1" hangingPunct="0"/>
            <a:r>
              <a:rPr lang="en-US" sz="2800" spc="-100" dirty="0">
                <a:solidFill>
                  <a:prstClr val="black"/>
                </a:solidFill>
                <a:latin typeface="Arial" pitchFamily="34" charset="0"/>
              </a:rPr>
              <a:t>r</a:t>
            </a:r>
            <a:r>
              <a:rPr lang="ar-EG" sz="2800" spc="-100" dirty="0">
                <a:solidFill>
                  <a:prstClr val="black"/>
                </a:solidFill>
                <a:latin typeface="Arial" pitchFamily="34" charset="0"/>
              </a:rPr>
              <a:t> </a:t>
            </a:r>
            <a:r>
              <a:rPr lang="en-US" sz="2800" spc="-100" dirty="0">
                <a:solidFill>
                  <a:prstClr val="black"/>
                </a:solidFill>
                <a:latin typeface="Arial" pitchFamily="34" charset="0"/>
              </a:rPr>
              <a:t>   </a:t>
            </a:r>
            <a:r>
              <a:rPr lang="ar-EG" sz="2800" spc="-100" dirty="0">
                <a:solidFill>
                  <a:prstClr val="black"/>
                </a:solidFill>
                <a:latin typeface="Arial" pitchFamily="34" charset="0"/>
              </a:rPr>
              <a:t>= عدد القطاعات (المكررات)</a:t>
            </a:r>
          </a:p>
          <a:p>
            <a:pPr lvl="0" algn="r" rtl="1" hangingPunct="0"/>
            <a:r>
              <a:rPr lang="ar-EG" sz="3000" b="1" spc="-100" dirty="0">
                <a:solidFill>
                  <a:srgbClr val="7030A0"/>
                </a:solidFill>
                <a:latin typeface="Arabic Typesetting" pitchFamily="66" charset="-78"/>
                <a:cs typeface="Arabic Typesetting" pitchFamily="66" charset="-78"/>
              </a:rPr>
              <a:t> </a:t>
            </a:r>
            <a:r>
              <a:rPr lang="ar-EG" sz="3000" b="1" spc="-100" dirty="0" smtClean="0">
                <a:solidFill>
                  <a:srgbClr val="7030A0"/>
                </a:solidFill>
                <a:latin typeface="Arabic Typesetting" pitchFamily="66" charset="-78"/>
                <a:cs typeface="Arabic Typesetting" pitchFamily="66" charset="-78"/>
              </a:rPr>
              <a:t>         </a:t>
            </a:r>
          </a:p>
          <a:p>
            <a:pPr lvl="0" algn="r" rtl="1" hangingPunct="0"/>
            <a:r>
              <a:rPr lang="ar-EG" sz="3000" b="1" spc="-100" dirty="0">
                <a:solidFill>
                  <a:srgbClr val="7030A0"/>
                </a:solidFill>
                <a:latin typeface="Arabic Typesetting" pitchFamily="66" charset="-78"/>
                <a:cs typeface="Arabic Typesetting" pitchFamily="66" charset="-78"/>
              </a:rPr>
              <a:t> </a:t>
            </a:r>
            <a:r>
              <a:rPr lang="ar-EG" sz="3000" b="1" spc="-100" dirty="0" smtClean="0">
                <a:solidFill>
                  <a:srgbClr val="7030A0"/>
                </a:solidFill>
                <a:latin typeface="Arabic Typesetting" pitchFamily="66" charset="-78"/>
                <a:cs typeface="Arabic Typesetting" pitchFamily="66" charset="-78"/>
              </a:rPr>
              <a:t>          أ.د</a:t>
            </a:r>
            <a:r>
              <a:rPr lang="ar-EG" sz="30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3000" b="1" spc="-100" dirty="0">
                <a:solidFill>
                  <a:srgbClr val="7030A0"/>
                </a:solidFill>
                <a:latin typeface="Arabic Typesetting" pitchFamily="66" charset="-78"/>
                <a:cs typeface="Arabic Typesetting" pitchFamily="66" charset="-78"/>
              </a:rPr>
              <a:t>              جامعة سوهاج -  مصر</a:t>
            </a:r>
            <a:r>
              <a:rPr lang="en-US" sz="3000" b="1" spc="-100" dirty="0">
                <a:solidFill>
                  <a:srgbClr val="7030A0"/>
                </a:solidFill>
                <a:latin typeface="Arabic Typesetting" pitchFamily="66" charset="-78"/>
                <a:cs typeface="Arabic Typesetting" pitchFamily="66" charset="-78"/>
              </a:rPr>
              <a:t> </a:t>
            </a:r>
            <a:endParaRPr lang="ar-EG" sz="4800" b="1" spc="-100" dirty="0">
              <a:solidFill>
                <a:prstClr val="black"/>
              </a:solidFill>
              <a:latin typeface="Arabic Typesetting" pitchFamily="66" charset="-78"/>
              <a:cs typeface="Arabic Typesetting" pitchFamily="66" charset="-78"/>
            </a:endParaRP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marL="685800" indent="-685800" algn="r" rtl="1" hangingPunct="0">
              <a:buFontTx/>
              <a:buChar char="-"/>
            </a:pP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833119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186543"/>
          </a:xfrm>
        </p:spPr>
        <p:txBody>
          <a:bodyPr>
            <a:normAutofit fontScale="90000"/>
          </a:bodyPr>
          <a:lstStyle/>
          <a:p>
            <a:pPr lvl="0" rtl="1" hangingPunct="0">
              <a:spcBef>
                <a:spcPct val="20000"/>
              </a:spcBef>
            </a:pPr>
            <a:r>
              <a:rPr lang="ar-EG" sz="4900" b="1" spc="-100" dirty="0" smtClean="0">
                <a:solidFill>
                  <a:prstClr val="black"/>
                </a:solidFill>
                <a:latin typeface="Arabic Typesetting" pitchFamily="66" charset="-78"/>
                <a:ea typeface="+mn-ea"/>
                <a:cs typeface="Arabic Typesetting" pitchFamily="66" charset="-78"/>
              </a:rPr>
              <a:t/>
            </a:r>
            <a:br>
              <a:rPr lang="ar-EG" sz="4900" b="1" spc="-100" dirty="0" smtClean="0">
                <a:solidFill>
                  <a:prstClr val="black"/>
                </a:solidFill>
                <a:latin typeface="Arabic Typesetting" pitchFamily="66" charset="-78"/>
                <a:ea typeface="+mn-ea"/>
                <a:cs typeface="Arabic Typesetting" pitchFamily="66" charset="-78"/>
              </a:rPr>
            </a:br>
            <a:r>
              <a:rPr lang="ar-EG" sz="4900" b="1" spc="-100" dirty="0" smtClean="0">
                <a:solidFill>
                  <a:prstClr val="black"/>
                </a:solidFill>
                <a:latin typeface="Arabic Typesetting" pitchFamily="66" charset="-78"/>
                <a:ea typeface="+mn-ea"/>
                <a:cs typeface="Arabic Typesetting" pitchFamily="66" charset="-78"/>
              </a:rPr>
              <a:t>ثانيا : </a:t>
            </a:r>
            <a:r>
              <a:rPr lang="ar-EG" sz="4900" b="1" spc="-100" dirty="0">
                <a:solidFill>
                  <a:prstClr val="black"/>
                </a:solidFill>
                <a:latin typeface="Arabic Typesetting" pitchFamily="66" charset="-78"/>
                <a:ea typeface="+mn-ea"/>
                <a:cs typeface="Arabic Typesetting" pitchFamily="66" charset="-78"/>
              </a:rPr>
              <a:t>تصميم القطاعات كاملة </a:t>
            </a:r>
            <a:r>
              <a:rPr lang="ar-EG" sz="4900" b="1" spc="-100" dirty="0" smtClean="0">
                <a:solidFill>
                  <a:prstClr val="black"/>
                </a:solidFill>
                <a:latin typeface="Arabic Typesetting" pitchFamily="66" charset="-78"/>
                <a:ea typeface="+mn-ea"/>
                <a:cs typeface="Arabic Typesetting" pitchFamily="66" charset="-78"/>
              </a:rPr>
              <a:t>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ea typeface="+mn-ea"/>
                <a:cs typeface="Arabic Typesetting" pitchFamily="66" charset="-78"/>
              </a:rPr>
              <a:t>Randomized Complete Block Design (RCBD)</a:t>
            </a:r>
            <a:br>
              <a:rPr lang="en-US" sz="5200" b="1" spc="-100" dirty="0">
                <a:solidFill>
                  <a:srgbClr val="7030A0"/>
                </a:solidFill>
                <a:latin typeface="Arabic Typesetting" pitchFamily="66" charset="-78"/>
                <a:ea typeface="+mn-ea"/>
                <a:cs typeface="Arabic Typesetting" pitchFamily="66" charset="-78"/>
              </a:rPr>
            </a:b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0" y="1295400"/>
            <a:ext cx="9144000" cy="5486400"/>
          </a:xfrm>
        </p:spPr>
        <p:txBody>
          <a:bodyPr>
            <a:normAutofit/>
          </a:bodyPr>
          <a:lstStyle/>
          <a:p>
            <a:pPr lvl="0" algn="r" rtl="1" hangingPunct="0"/>
            <a:r>
              <a:rPr lang="ar-EG" sz="2400" b="1" u="sng" spc="-100" dirty="0">
                <a:solidFill>
                  <a:srgbClr val="00B050"/>
                </a:solidFill>
                <a:latin typeface="Arial" pitchFamily="34" charset="0"/>
              </a:rPr>
              <a:t>وعلى اساس هذا الموديل فان مجموع مربع الانحرافات الكلى </a:t>
            </a:r>
            <a:r>
              <a:rPr lang="en-US" sz="2400" b="1" u="sng" spc="-100" dirty="0">
                <a:solidFill>
                  <a:srgbClr val="00B050"/>
                </a:solidFill>
                <a:latin typeface="Arial" pitchFamily="34" charset="0"/>
              </a:rPr>
              <a:t>Total  </a:t>
            </a:r>
            <a:r>
              <a:rPr lang="en-US" sz="2400" b="1" u="sng" spc="-100" dirty="0" err="1">
                <a:solidFill>
                  <a:srgbClr val="00B050"/>
                </a:solidFill>
                <a:latin typeface="Arial" pitchFamily="34" charset="0"/>
              </a:rPr>
              <a:t>ss</a:t>
            </a:r>
            <a:r>
              <a:rPr lang="en-US" sz="2400" b="1" u="sng" spc="-100" dirty="0">
                <a:solidFill>
                  <a:srgbClr val="00B050"/>
                </a:solidFill>
                <a:latin typeface="Arial" pitchFamily="34" charset="0"/>
              </a:rPr>
              <a:t> </a:t>
            </a:r>
            <a:r>
              <a:rPr lang="ar-EG" sz="2400" b="1" u="sng" spc="-100" dirty="0">
                <a:solidFill>
                  <a:srgbClr val="00B050"/>
                </a:solidFill>
                <a:latin typeface="Arial" pitchFamily="34" charset="0"/>
              </a:rPr>
              <a:t> يقسم الى:</a:t>
            </a:r>
            <a:endParaRPr lang="en-US" sz="2400" b="1" u="sng" spc="-100" dirty="0">
              <a:solidFill>
                <a:srgbClr val="00B050"/>
              </a:solidFill>
              <a:latin typeface="Arial" pitchFamily="34" charset="0"/>
            </a:endParaRPr>
          </a:p>
          <a:p>
            <a:pPr lvl="0" algn="r" rtl="1" hangingPunct="0"/>
            <a:r>
              <a:rPr lang="ar-EG" sz="2400" spc="-100" dirty="0">
                <a:solidFill>
                  <a:prstClr val="black"/>
                </a:solidFill>
                <a:latin typeface="Arial" pitchFamily="34" charset="0"/>
              </a:rPr>
              <a:t>1- مجموع مربع الانحرافات بين المعاملات   </a:t>
            </a:r>
            <a:r>
              <a:rPr lang="en-US" sz="2400" spc="-100" dirty="0" smtClean="0">
                <a:solidFill>
                  <a:prstClr val="black"/>
                </a:solidFill>
                <a:latin typeface="Arial" pitchFamily="34" charset="0"/>
              </a:rPr>
              <a:t>Treatments   </a:t>
            </a:r>
            <a:r>
              <a:rPr lang="en-US" sz="2400" spc="-100" dirty="0" err="1">
                <a:solidFill>
                  <a:prstClr val="black"/>
                </a:solidFill>
                <a:latin typeface="Arial" pitchFamily="34" charset="0"/>
              </a:rPr>
              <a:t>ss</a:t>
            </a:r>
            <a:r>
              <a:rPr lang="en-US" sz="2400" spc="-100" dirty="0">
                <a:solidFill>
                  <a:prstClr val="black"/>
                </a:solidFill>
                <a:latin typeface="Arial" pitchFamily="34" charset="0"/>
              </a:rPr>
              <a:t>  </a:t>
            </a:r>
            <a:r>
              <a:rPr lang="en-US" sz="2400" spc="-100" dirty="0" smtClean="0">
                <a:solidFill>
                  <a:prstClr val="black"/>
                </a:solidFill>
                <a:latin typeface="Arial" pitchFamily="34" charset="0"/>
              </a:rPr>
              <a:t>                                       </a:t>
            </a:r>
            <a:endParaRPr lang="ar-EG"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2- مجموع مربع الانحرافات بين القطاعات (المكررات) </a:t>
            </a:r>
            <a:r>
              <a:rPr lang="en-US" sz="2400" spc="-100" dirty="0" smtClean="0">
                <a:solidFill>
                  <a:prstClr val="black"/>
                </a:solidFill>
                <a:latin typeface="Arial" pitchFamily="34" charset="0"/>
              </a:rPr>
              <a:t>Blooks  </a:t>
            </a:r>
            <a:r>
              <a:rPr lang="en-US" sz="2400" spc="-100" dirty="0" err="1">
                <a:solidFill>
                  <a:prstClr val="black"/>
                </a:solidFill>
                <a:latin typeface="Arial" pitchFamily="34" charset="0"/>
              </a:rPr>
              <a:t>ss</a:t>
            </a:r>
            <a:r>
              <a:rPr lang="en-US" sz="2400" spc="-100" dirty="0">
                <a:solidFill>
                  <a:prstClr val="black"/>
                </a:solidFill>
                <a:latin typeface="Arial" pitchFamily="34" charset="0"/>
              </a:rPr>
              <a:t> </a:t>
            </a:r>
            <a:r>
              <a:rPr lang="en-US" sz="2400" spc="-100" dirty="0" smtClean="0">
                <a:solidFill>
                  <a:prstClr val="black"/>
                </a:solidFill>
                <a:latin typeface="Arial" pitchFamily="34" charset="0"/>
              </a:rPr>
              <a:t>                                    </a:t>
            </a:r>
            <a:endParaRPr lang="en-US"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3- الخطأ التجريبي                                   </a:t>
            </a:r>
            <a:r>
              <a:rPr lang="ar-EG" sz="2400" spc="-100" dirty="0" smtClean="0">
                <a:solidFill>
                  <a:prstClr val="black"/>
                </a:solidFill>
                <a:latin typeface="Arial" pitchFamily="34" charset="0"/>
              </a:rPr>
              <a:t>                                                  </a:t>
            </a:r>
            <a:r>
              <a:rPr lang="en-US" sz="2400" spc="-100" dirty="0" err="1">
                <a:solidFill>
                  <a:prstClr val="black"/>
                </a:solidFill>
                <a:latin typeface="Arial" pitchFamily="34" charset="0"/>
              </a:rPr>
              <a:t>Erorr</a:t>
            </a:r>
            <a:r>
              <a:rPr lang="en-US" sz="2400" spc="-100" dirty="0">
                <a:solidFill>
                  <a:prstClr val="black"/>
                </a:solidFill>
                <a:latin typeface="Arial" pitchFamily="34" charset="0"/>
              </a:rPr>
              <a:t>  </a:t>
            </a:r>
            <a:r>
              <a:rPr lang="en-US" sz="2400" spc="-100" dirty="0" err="1">
                <a:solidFill>
                  <a:prstClr val="black"/>
                </a:solidFill>
                <a:latin typeface="Arial" pitchFamily="34" charset="0"/>
              </a:rPr>
              <a:t>ss</a:t>
            </a:r>
            <a:endParaRPr lang="en-US" sz="2400" spc="-100" dirty="0">
              <a:solidFill>
                <a:prstClr val="black"/>
              </a:solidFill>
              <a:latin typeface="Arial" pitchFamily="34" charset="0"/>
            </a:endParaRPr>
          </a:p>
          <a:p>
            <a:pPr lvl="0" algn="r" rtl="1" hangingPunct="0"/>
            <a:r>
              <a:rPr lang="en-US" sz="3000" b="1" spc="-100" dirty="0">
                <a:solidFill>
                  <a:srgbClr val="7030A0"/>
                </a:solidFill>
                <a:latin typeface="Arabic Typesetting" pitchFamily="66" charset="-78"/>
                <a:cs typeface="Arabic Typesetting" pitchFamily="66" charset="-78"/>
              </a:rPr>
              <a:t>      </a:t>
            </a:r>
            <a:r>
              <a:rPr lang="ar-EG" sz="3000" b="1" spc="-100" dirty="0" smtClean="0">
                <a:solidFill>
                  <a:srgbClr val="7030A0"/>
                </a:solidFill>
                <a:latin typeface="Arabic Typesetting" pitchFamily="66" charset="-78"/>
                <a:cs typeface="Arabic Typesetting" pitchFamily="66" charset="-78"/>
              </a:rPr>
              <a:t>    </a:t>
            </a:r>
          </a:p>
          <a:p>
            <a:pPr lvl="0" algn="r" rtl="1" hangingPunct="0"/>
            <a:endParaRPr lang="ar-EG" sz="3000" b="1" spc="-100" dirty="0">
              <a:solidFill>
                <a:srgbClr val="7030A0"/>
              </a:solidFill>
              <a:latin typeface="Arabic Typesetting" pitchFamily="66" charset="-78"/>
              <a:cs typeface="Arabic Typesetting" pitchFamily="66" charset="-78"/>
            </a:endParaRPr>
          </a:p>
          <a:p>
            <a:pPr lvl="0" algn="r" rtl="1" hangingPunct="0"/>
            <a:endParaRPr lang="ar-EG" sz="3000" b="1" spc="-100" dirty="0" smtClean="0">
              <a:solidFill>
                <a:srgbClr val="7030A0"/>
              </a:solidFill>
              <a:latin typeface="Arabic Typesetting" pitchFamily="66" charset="-78"/>
              <a:cs typeface="Arabic Typesetting" pitchFamily="66" charset="-78"/>
            </a:endParaRPr>
          </a:p>
          <a:p>
            <a:pPr lvl="0" algn="r" rtl="1" hangingPunct="0"/>
            <a:endParaRPr lang="ar-EG" sz="3000" b="1" spc="-100" dirty="0">
              <a:solidFill>
                <a:srgbClr val="7030A0"/>
              </a:solidFill>
              <a:latin typeface="Arabic Typesetting" pitchFamily="66" charset="-78"/>
              <a:cs typeface="Arabic Typesetting" pitchFamily="66" charset="-78"/>
            </a:endParaRPr>
          </a:p>
          <a:p>
            <a:pPr lvl="0" algn="r" rtl="1" hangingPunct="0"/>
            <a:r>
              <a:rPr lang="ar-EG" sz="3000" b="1" spc="-100" dirty="0">
                <a:solidFill>
                  <a:srgbClr val="7030A0"/>
                </a:solidFill>
                <a:latin typeface="Arabic Typesetting" pitchFamily="66" charset="-78"/>
                <a:cs typeface="Arabic Typesetting" pitchFamily="66" charset="-78"/>
              </a:rPr>
              <a:t> </a:t>
            </a:r>
            <a:r>
              <a:rPr lang="ar-EG" sz="3000" b="1" spc="-100" dirty="0" smtClean="0">
                <a:solidFill>
                  <a:srgbClr val="7030A0"/>
                </a:solidFill>
                <a:latin typeface="Arabic Typesetting" pitchFamily="66" charset="-78"/>
                <a:cs typeface="Arabic Typesetting" pitchFamily="66" charset="-78"/>
              </a:rPr>
              <a:t>            </a:t>
            </a:r>
            <a:r>
              <a:rPr lang="ar-EG" sz="3000" b="1" spc="-100" dirty="0">
                <a:solidFill>
                  <a:srgbClr val="7030A0"/>
                </a:solidFill>
                <a:latin typeface="Arabic Typesetting" pitchFamily="66" charset="-78"/>
                <a:cs typeface="Arabic Typesetting" pitchFamily="66" charset="-78"/>
              </a:rPr>
              <a:t>أ.د. محمد حلمى مطاوع الوحيلى</a:t>
            </a:r>
          </a:p>
          <a:p>
            <a:pPr lvl="0" algn="r" rtl="1" hangingPunct="0"/>
            <a:r>
              <a:rPr lang="ar-EG" sz="3000" b="1" spc="-100" dirty="0">
                <a:solidFill>
                  <a:srgbClr val="7030A0"/>
                </a:solidFill>
                <a:latin typeface="Arabic Typesetting" pitchFamily="66" charset="-78"/>
                <a:cs typeface="Arabic Typesetting" pitchFamily="66" charset="-78"/>
              </a:rPr>
              <a:t>              جامعة سوهاج -  مصر</a:t>
            </a:r>
            <a:r>
              <a:rPr lang="en-US" sz="3000" b="1" spc="-100" dirty="0">
                <a:solidFill>
                  <a:srgbClr val="7030A0"/>
                </a:solidFill>
                <a:latin typeface="Arabic Typesetting" pitchFamily="66" charset="-78"/>
                <a:cs typeface="Arabic Typesetting" pitchFamily="66" charset="-78"/>
              </a:rPr>
              <a:t>                               </a:t>
            </a:r>
            <a:endParaRPr lang="ar-EG" sz="3000" b="1" spc="-100" dirty="0">
              <a:solidFill>
                <a:srgbClr val="7030A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699561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034143"/>
          </a:xfrm>
        </p:spPr>
        <p:txBody>
          <a:bodyPr>
            <a:normAutofit fontScale="90000"/>
          </a:bodyPr>
          <a:lstStyle/>
          <a:p>
            <a:pPr lvl="0" rtl="1" hangingPunct="0">
              <a:spcBef>
                <a:spcPct val="20000"/>
              </a:spcBef>
            </a:pPr>
            <a:r>
              <a:rPr lang="ar-EG" sz="4000" b="1" spc="-100" dirty="0">
                <a:solidFill>
                  <a:prstClr val="black"/>
                </a:solidFill>
                <a:latin typeface="Arabic Typesetting" pitchFamily="66" charset="-78"/>
                <a:cs typeface="Arabic Typesetting" pitchFamily="66" charset="-78"/>
              </a:rPr>
              <a:t>ثانيا : تصميم القطاعات كاملة العشوائية</a:t>
            </a:r>
            <a:r>
              <a:rPr lang="en-US" sz="4000" dirty="0">
                <a:solidFill>
                  <a:srgbClr val="7030A0"/>
                </a:solidFill>
              </a:rPr>
              <a:t/>
            </a:r>
            <a:br>
              <a:rPr lang="en-US" sz="4000" dirty="0">
                <a:solidFill>
                  <a:srgbClr val="7030A0"/>
                </a:solidFill>
              </a:rPr>
            </a:br>
            <a:r>
              <a:rPr lang="en-US" sz="4000" b="1" spc="-100" dirty="0">
                <a:solidFill>
                  <a:srgbClr val="7030A0"/>
                </a:solidFill>
                <a:latin typeface="Arabic Typesetting" pitchFamily="66" charset="-78"/>
                <a:cs typeface="Arabic Typesetting" pitchFamily="66" charset="-78"/>
              </a:rPr>
              <a:t>Randomized Complete Block Design (RCBD)</a:t>
            </a:r>
            <a:endParaRPr lang="en-US" sz="40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76200" y="914400"/>
            <a:ext cx="8991600" cy="5943600"/>
          </a:xfrm>
        </p:spPr>
        <p:txBody>
          <a:bodyPr>
            <a:normAutofit/>
          </a:bodyPr>
          <a:lstStyle/>
          <a:p>
            <a:pPr algn="r" rtl="1" hangingPunct="0"/>
            <a:r>
              <a:rPr lang="ar-EG" sz="2400" spc="-100" dirty="0">
                <a:solidFill>
                  <a:prstClr val="black"/>
                </a:solidFill>
                <a:latin typeface="Arial" pitchFamily="34" charset="0"/>
              </a:rPr>
              <a:t>مثال (1): حلل التجربة احصائيا</a:t>
            </a:r>
          </a:p>
          <a:p>
            <a:pPr algn="r" hangingPunct="0"/>
            <a:r>
              <a:rPr lang="ar-EG" sz="2400" spc="-100" dirty="0">
                <a:solidFill>
                  <a:prstClr val="black"/>
                </a:solidFill>
                <a:latin typeface="Arial" pitchFamily="34" charset="0"/>
              </a:rPr>
              <a:t>لمقارنة </a:t>
            </a:r>
            <a:r>
              <a:rPr lang="ar-EG" sz="2400" spc="-100" dirty="0" smtClean="0">
                <a:solidFill>
                  <a:prstClr val="black"/>
                </a:solidFill>
                <a:latin typeface="Arial" pitchFamily="34" charset="0"/>
              </a:rPr>
              <a:t>تأثير اربعة  </a:t>
            </a:r>
            <a:r>
              <a:rPr lang="ar-EG" sz="2400" spc="-100" dirty="0">
                <a:solidFill>
                  <a:prstClr val="black"/>
                </a:solidFill>
                <a:latin typeface="Arial" pitchFamily="34" charset="0"/>
              </a:rPr>
              <a:t>معاملات من التسميد على فول الصويا </a:t>
            </a:r>
            <a:r>
              <a:rPr lang="ar-EG" sz="2400" spc="-100" dirty="0" smtClean="0">
                <a:solidFill>
                  <a:prstClr val="black"/>
                </a:solidFill>
                <a:latin typeface="Arial" pitchFamily="34" charset="0"/>
              </a:rPr>
              <a:t>وضعت </a:t>
            </a:r>
            <a:r>
              <a:rPr lang="ar-EG" sz="2400" spc="-100" dirty="0">
                <a:solidFill>
                  <a:prstClr val="black"/>
                </a:solidFill>
                <a:latin typeface="Arial" pitchFamily="34" charset="0"/>
              </a:rPr>
              <a:t>في قطاعات كاملة العشوائية بحيث </a:t>
            </a:r>
            <a:r>
              <a:rPr lang="en-US" sz="2400" spc="-100" dirty="0" smtClean="0">
                <a:solidFill>
                  <a:prstClr val="black"/>
                </a:solidFill>
                <a:latin typeface="Arial" pitchFamily="34" charset="0"/>
              </a:rPr>
              <a:t>          </a:t>
            </a:r>
            <a:r>
              <a:rPr lang="ar-EG" sz="2400" spc="-100" dirty="0" smtClean="0">
                <a:solidFill>
                  <a:prstClr val="black"/>
                </a:solidFill>
                <a:latin typeface="Arial" pitchFamily="34" charset="0"/>
              </a:rPr>
              <a:t>كان </a:t>
            </a:r>
            <a:r>
              <a:rPr lang="ar-EG" sz="2400" spc="-100" dirty="0">
                <a:solidFill>
                  <a:prstClr val="black"/>
                </a:solidFill>
                <a:latin typeface="Arial" pitchFamily="34" charset="0"/>
              </a:rPr>
              <a:t>عدد </a:t>
            </a:r>
            <a:r>
              <a:rPr lang="ar-EG" sz="2400" spc="-100" dirty="0" smtClean="0">
                <a:solidFill>
                  <a:prstClr val="black"/>
                </a:solidFill>
                <a:latin typeface="Arial" pitchFamily="34" charset="0"/>
              </a:rPr>
              <a:t>القطاعات (</a:t>
            </a:r>
            <a:r>
              <a:rPr lang="ar-EG" sz="2400" spc="-100" dirty="0">
                <a:solidFill>
                  <a:prstClr val="black"/>
                </a:solidFill>
                <a:latin typeface="Arial" pitchFamily="34" charset="0"/>
              </a:rPr>
              <a:t>المكررات) </a:t>
            </a:r>
            <a:r>
              <a:rPr lang="ar-EG" sz="2400" spc="-100" dirty="0" smtClean="0">
                <a:solidFill>
                  <a:prstClr val="black"/>
                </a:solidFill>
                <a:latin typeface="Arial" pitchFamily="34" charset="0"/>
              </a:rPr>
              <a:t>خمسه </a:t>
            </a:r>
            <a:r>
              <a:rPr lang="ar-EG" sz="2400" spc="-100" dirty="0">
                <a:solidFill>
                  <a:prstClr val="black"/>
                </a:solidFill>
                <a:latin typeface="Arial" pitchFamily="34" charset="0"/>
              </a:rPr>
              <a:t>وكانت النتائج كما يلى:</a:t>
            </a:r>
          </a:p>
          <a:p>
            <a:pPr algn="r" rtl="1" hangingPunct="0"/>
            <a:endParaRPr lang="ar-EG" b="1" spc="-100" dirty="0">
              <a:solidFill>
                <a:schemeClr val="tx1"/>
              </a:solidFill>
              <a:latin typeface="Arabic Typesetting" pitchFamily="66" charset="-78"/>
              <a:cs typeface="Arabic Typesetting" pitchFamily="66" charset="-78"/>
            </a:endParaRPr>
          </a:p>
          <a:p>
            <a:pPr algn="r" rtl="1" hangingPunct="0"/>
            <a:endParaRPr lang="ar-EG" b="1" spc="-100" dirty="0" smtClean="0">
              <a:solidFill>
                <a:schemeClr val="tx1"/>
              </a:solidFill>
              <a:latin typeface="Arabic Typesetting" pitchFamily="66" charset="-78"/>
              <a:cs typeface="Arabic Typesetting" pitchFamily="66" charset="-78"/>
            </a:endParaRPr>
          </a:p>
          <a:p>
            <a:pPr algn="r" rtl="1" hangingPunct="0"/>
            <a:endParaRPr lang="en-US" sz="5200" b="1" spc="-100" dirty="0" smtClean="0">
              <a:solidFill>
                <a:schemeClr val="tx1"/>
              </a:solidFill>
              <a:latin typeface="Arabic Typesetting" pitchFamily="66" charset="-78"/>
              <a:cs typeface="Arabic Typesetting" pitchFamily="66" charset="-78"/>
            </a:endParaRPr>
          </a:p>
          <a:p>
            <a:pPr algn="r" rtl="1" hangingPunct="0"/>
            <a:endParaRPr lang="en-US" sz="5200" b="1" spc="-100" dirty="0">
              <a:solidFill>
                <a:schemeClr val="tx1"/>
              </a:solidFill>
              <a:latin typeface="Arabic Typesetting" pitchFamily="66" charset="-78"/>
              <a:cs typeface="Arabic Typesetting" pitchFamily="66" charset="-78"/>
            </a:endParaRPr>
          </a:p>
          <a:p>
            <a:pPr lvl="0" algn="r" rtl="1" hangingPunct="0"/>
            <a:endParaRPr lang="ar-EG" sz="2800" b="1" spc="-100" dirty="0" smtClean="0">
              <a:solidFill>
                <a:srgbClr val="7030A0"/>
              </a:solidFill>
              <a:latin typeface="Arabic Typesetting" pitchFamily="66" charset="-78"/>
              <a:cs typeface="Arabic Typesetting" pitchFamily="66" charset="-78"/>
            </a:endParaRPr>
          </a:p>
          <a:p>
            <a:pPr lvl="0" algn="r" rtl="1" hangingPunct="0"/>
            <a:r>
              <a:rPr lang="ar-EG" sz="2800" b="1" spc="-100" dirty="0">
                <a:solidFill>
                  <a:srgbClr val="7030A0"/>
                </a:solidFill>
                <a:latin typeface="Arabic Typesetting" pitchFamily="66" charset="-78"/>
                <a:cs typeface="Arabic Typesetting" pitchFamily="66" charset="-78"/>
              </a:rPr>
              <a:t> </a:t>
            </a:r>
            <a:r>
              <a:rPr lang="ar-EG" sz="2800" b="1" spc="-100" dirty="0" smtClean="0">
                <a:solidFill>
                  <a:srgbClr val="7030A0"/>
                </a:solidFill>
                <a:latin typeface="Arabic Typesetting" pitchFamily="66" charset="-78"/>
                <a:cs typeface="Arabic Typesetting" pitchFamily="66" charset="-78"/>
              </a:rPr>
              <a:t>        أ.د</a:t>
            </a:r>
            <a:r>
              <a:rPr lang="ar-EG" sz="28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2800" b="1" spc="-100" dirty="0">
                <a:solidFill>
                  <a:srgbClr val="7030A0"/>
                </a:solidFill>
                <a:latin typeface="Arabic Typesetting" pitchFamily="66" charset="-78"/>
                <a:cs typeface="Arabic Typesetting" pitchFamily="66" charset="-78"/>
              </a:rPr>
              <a:t>              جامعة سوهاج -  مصر</a:t>
            </a:r>
            <a:endParaRPr lang="en-US" sz="2800" b="1" spc="-100" dirty="0">
              <a:solidFill>
                <a:srgbClr val="7030A0"/>
              </a:solidFill>
              <a:latin typeface="Arabic Typesetting" pitchFamily="66" charset="-78"/>
              <a:cs typeface="Arabic Typesetting" pitchFamily="66" charset="-78"/>
            </a:endParaRPr>
          </a:p>
          <a:p>
            <a:pPr algn="r" rtl="1" hangingPunct="0"/>
            <a:endParaRPr lang="en-US" sz="5200" b="1" spc="-100" dirty="0" smtClean="0">
              <a:solidFill>
                <a:schemeClr val="tx1"/>
              </a:solidFill>
              <a:latin typeface="Arabic Typesetting" pitchFamily="66" charset="-78"/>
              <a:cs typeface="Arabic Typesetting" pitchFamily="66" charset="-78"/>
            </a:endParaRPr>
          </a:p>
        </p:txBody>
      </p:sp>
      <p:graphicFrame>
        <p:nvGraphicFramePr>
          <p:cNvPr id="4" name="جدول 3"/>
          <p:cNvGraphicFramePr>
            <a:graphicFrameLocks noGrp="1"/>
          </p:cNvGraphicFramePr>
          <p:nvPr>
            <p:extLst>
              <p:ext uri="{D42A27DB-BD31-4B8C-83A1-F6EECF244321}">
                <p14:modId xmlns:p14="http://schemas.microsoft.com/office/powerpoint/2010/main" val="878569680"/>
              </p:ext>
            </p:extLst>
          </p:nvPr>
        </p:nvGraphicFramePr>
        <p:xfrm>
          <a:off x="381000" y="2209800"/>
          <a:ext cx="7620000" cy="3332480"/>
        </p:xfrm>
        <a:graphic>
          <a:graphicData uri="http://schemas.openxmlformats.org/drawingml/2006/table">
            <a:tbl>
              <a:tblPr firstRow="1" bandRow="1">
                <a:tableStyleId>{5C22544A-7EE6-4342-B048-85BDC9FD1C3A}</a:tableStyleId>
              </a:tblPr>
              <a:tblGrid>
                <a:gridCol w="1066800"/>
                <a:gridCol w="762000"/>
                <a:gridCol w="838200"/>
                <a:gridCol w="914400"/>
                <a:gridCol w="990600"/>
                <a:gridCol w="1066800"/>
                <a:gridCol w="838200"/>
                <a:gridCol w="1143000"/>
              </a:tblGrid>
              <a:tr h="370840">
                <a:tc rowSpan="2" gridSpan="2">
                  <a:txBody>
                    <a:bodyPr/>
                    <a:lstStyle/>
                    <a:p>
                      <a:pPr algn="ctr"/>
                      <a:endParaRPr lang="en-US" dirty="0"/>
                    </a:p>
                  </a:txBody>
                  <a:tcPr anchor="ctr"/>
                </a:tc>
                <a:tc rowSpan="2" hMerge="1">
                  <a:txBody>
                    <a:bodyPr/>
                    <a:lstStyle/>
                    <a:p>
                      <a:endParaRPr lang="en-US" dirty="0"/>
                    </a:p>
                  </a:txBody>
                  <a:tcPr/>
                </a:tc>
                <a:tc gridSpan="4">
                  <a:txBody>
                    <a:bodyPr/>
                    <a:lstStyle/>
                    <a:p>
                      <a:pPr algn="ctr"/>
                      <a:r>
                        <a:rPr lang="ar-EG" sz="1800" kern="1200" dirty="0" smtClean="0">
                          <a:solidFill>
                            <a:srgbClr val="FF0000"/>
                          </a:solidFill>
                          <a:latin typeface="+mn-lt"/>
                          <a:ea typeface="+mn-ea"/>
                          <a:cs typeface="+mn-cs"/>
                        </a:rPr>
                        <a:t>المعاملات</a:t>
                      </a:r>
                      <a:endParaRPr lang="en-US" sz="1800" kern="1200" dirty="0">
                        <a:solidFill>
                          <a:srgbClr val="FF0000"/>
                        </a:solidFill>
                        <a:latin typeface="+mn-lt"/>
                        <a:ea typeface="+mn-ea"/>
                        <a:cs typeface="+mn-cs"/>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dirty="0" smtClean="0">
                          <a:solidFill>
                            <a:srgbClr val="00B050"/>
                          </a:solidFill>
                        </a:rPr>
                        <a:t>R</a:t>
                      </a:r>
                      <a:r>
                        <a:rPr lang="en-US" baseline="-25000" dirty="0" smtClean="0">
                          <a:solidFill>
                            <a:srgbClr val="00B050"/>
                          </a:solidFill>
                        </a:rPr>
                        <a:t>j</a:t>
                      </a:r>
                      <a:endParaRPr lang="en-US" baseline="-25000" dirty="0">
                        <a:solidFill>
                          <a:srgbClr val="00B050"/>
                        </a:solidFill>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B050"/>
                          </a:solidFill>
                          <a:effectLst/>
                          <a:uLnTx/>
                          <a:uFillTx/>
                          <a:latin typeface="+mn-lt"/>
                          <a:ea typeface="+mn-ea"/>
                          <a:cs typeface="+mn-cs"/>
                        </a:rPr>
                        <a:t>X</a:t>
                      </a:r>
                      <a:r>
                        <a:rPr kumimoji="0" lang="en-US" sz="1800" b="0" i="0" u="none" strike="noStrike" kern="1200" cap="none" spc="0" normalizeH="0" baseline="-25000" noProof="0" dirty="0" smtClean="0">
                          <a:ln>
                            <a:noFill/>
                          </a:ln>
                          <a:solidFill>
                            <a:srgbClr val="00B050"/>
                          </a:solidFill>
                          <a:effectLst/>
                          <a:uLnTx/>
                          <a:uFillTx/>
                          <a:latin typeface="+mn-lt"/>
                          <a:ea typeface="+mn-ea"/>
                          <a:cs typeface="+mn-cs"/>
                        </a:rPr>
                        <a:t>r</a:t>
                      </a:r>
                      <a:endParaRPr kumimoji="0" lang="en-US" sz="1800" b="0" i="0" u="none" strike="noStrike" kern="1200" cap="none" spc="0" normalizeH="0" baseline="-25000" noProof="0" dirty="0">
                        <a:ln>
                          <a:noFill/>
                        </a:ln>
                        <a:solidFill>
                          <a:srgbClr val="00B050"/>
                        </a:solidFill>
                        <a:effectLst/>
                        <a:uLnTx/>
                        <a:uFillTx/>
                        <a:latin typeface="+mn-lt"/>
                        <a:ea typeface="+mn-ea"/>
                        <a:cs typeface="+mn-cs"/>
                      </a:endParaRPr>
                    </a:p>
                  </a:txBody>
                  <a:tcPr anchor="ctr"/>
                </a:tc>
              </a:tr>
              <a:tr h="314960">
                <a:tc gridSpan="2" vMerge="1">
                  <a:txBody>
                    <a:bodyPr/>
                    <a:lstStyle/>
                    <a:p>
                      <a:endParaRPr lang="en-US" dirty="0"/>
                    </a:p>
                  </a:txBody>
                  <a:tcPr/>
                </a:tc>
                <a:tc hMerge="1" vMerge="1">
                  <a:txBody>
                    <a:bodyPr/>
                    <a:lstStyle/>
                    <a:p>
                      <a:endParaRPr lang="en-US" dirty="0"/>
                    </a:p>
                  </a:txBody>
                  <a:tcPr/>
                </a:tc>
                <a:tc>
                  <a:txBody>
                    <a:bodyPr/>
                    <a:lstStyle/>
                    <a:p>
                      <a:pPr algn="ctr"/>
                      <a:r>
                        <a:rPr lang="en-US" sz="1800" kern="1200" dirty="0" smtClean="0">
                          <a:solidFill>
                            <a:srgbClr val="FF0000"/>
                          </a:solidFill>
                          <a:latin typeface="+mn-lt"/>
                          <a:ea typeface="+mn-ea"/>
                          <a:cs typeface="+mn-cs"/>
                        </a:rPr>
                        <a:t>T1 = 0</a:t>
                      </a:r>
                      <a:endParaRPr lang="en-US" sz="1800" kern="1200" dirty="0">
                        <a:solidFill>
                          <a:srgbClr val="FF0000"/>
                        </a:solidFill>
                        <a:latin typeface="+mn-lt"/>
                        <a:ea typeface="+mn-ea"/>
                        <a:cs typeface="+mn-cs"/>
                      </a:endParaRPr>
                    </a:p>
                  </a:txBody>
                  <a:tcPr anchor="ctr"/>
                </a:tc>
                <a:tc>
                  <a:txBody>
                    <a:bodyPr/>
                    <a:lstStyle/>
                    <a:p>
                      <a:pPr algn="ctr"/>
                      <a:r>
                        <a:rPr lang="en-US" sz="1800" kern="1200" dirty="0" smtClean="0">
                          <a:solidFill>
                            <a:srgbClr val="FF0000"/>
                          </a:solidFill>
                          <a:latin typeface="+mn-lt"/>
                          <a:ea typeface="+mn-ea"/>
                          <a:cs typeface="+mn-cs"/>
                        </a:rPr>
                        <a:t>T2= 50</a:t>
                      </a:r>
                      <a:endParaRPr lang="en-US" sz="1800" kern="1200" dirty="0">
                        <a:solidFill>
                          <a:srgbClr val="FF0000"/>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rgbClr val="FF0000"/>
                          </a:solidFill>
                          <a:latin typeface="+mn-lt"/>
                          <a:ea typeface="+mn-ea"/>
                          <a:cs typeface="+mn-cs"/>
                        </a:rPr>
                        <a:t>T3=100</a:t>
                      </a:r>
                      <a:endParaRPr lang="en-US" sz="1800" kern="1200" noProof="0" dirty="0">
                        <a:solidFill>
                          <a:srgbClr val="FF0000"/>
                        </a:solidFill>
                        <a:latin typeface="+mn-lt"/>
                        <a:ea typeface="+mn-ea"/>
                        <a:cs typeface="+mn-cs"/>
                      </a:endParaRPr>
                    </a:p>
                  </a:txBody>
                  <a:tcPr anchor="ctr"/>
                </a:tc>
                <a:tc>
                  <a:txBody>
                    <a:bodyPr/>
                    <a:lstStyle/>
                    <a:p>
                      <a:pPr algn="ctr"/>
                      <a:r>
                        <a:rPr lang="en-US" sz="1800" kern="1200" noProof="0" dirty="0" smtClean="0">
                          <a:solidFill>
                            <a:srgbClr val="FF0000"/>
                          </a:solidFill>
                          <a:latin typeface="+mn-lt"/>
                          <a:ea typeface="+mn-ea"/>
                          <a:cs typeface="+mn-cs"/>
                        </a:rPr>
                        <a:t>T4=150</a:t>
                      </a:r>
                      <a:endParaRPr lang="en-US" sz="1800" kern="1200" dirty="0">
                        <a:solidFill>
                          <a:srgbClr val="FF0000"/>
                        </a:solidFill>
                        <a:latin typeface="+mn-lt"/>
                        <a:ea typeface="+mn-ea"/>
                        <a:cs typeface="+mn-cs"/>
                      </a:endParaRPr>
                    </a:p>
                  </a:txBody>
                  <a:tcPr anchor="ctr"/>
                </a:tc>
                <a:tc vMerge="1">
                  <a:txBody>
                    <a:bodyPr/>
                    <a:lstStyle/>
                    <a:p>
                      <a:endParaRPr lang="en-US" dirty="0"/>
                    </a:p>
                  </a:txBody>
                  <a:tcPr/>
                </a:tc>
                <a:tc vMerge="1">
                  <a:txBody>
                    <a:bodyPr/>
                    <a:lstStyle/>
                    <a:p>
                      <a:endParaRPr lang="en-US" dirty="0"/>
                    </a:p>
                  </a:txBody>
                  <a:tcPr/>
                </a:tc>
              </a:tr>
              <a:tr h="370840">
                <a:tc rowSpan="5">
                  <a:txBody>
                    <a:bodyPr/>
                    <a:lstStyle/>
                    <a:p>
                      <a:pPr algn="ctr"/>
                      <a:r>
                        <a:rPr lang="ar-EG" sz="1800" kern="1200" dirty="0" smtClean="0">
                          <a:solidFill>
                            <a:srgbClr val="00B050"/>
                          </a:solidFill>
                          <a:latin typeface="+mn-lt"/>
                          <a:ea typeface="+mn-ea"/>
                          <a:cs typeface="+mn-cs"/>
                        </a:rPr>
                        <a:t>القطاعات</a:t>
                      </a:r>
                      <a:endParaRPr lang="en-US" sz="1800" kern="1200" dirty="0">
                        <a:solidFill>
                          <a:srgbClr val="00B050"/>
                        </a:solidFill>
                        <a:latin typeface="+mn-lt"/>
                        <a:ea typeface="+mn-ea"/>
                        <a:cs typeface="+mn-cs"/>
                      </a:endParaRPr>
                    </a:p>
                  </a:txBody>
                  <a:tcPr anchor="ctr"/>
                </a:tc>
                <a:tc>
                  <a:txBody>
                    <a:bodyPr/>
                    <a:lstStyle/>
                    <a:p>
                      <a:pPr algn="ctr"/>
                      <a:r>
                        <a:rPr lang="en-US" sz="1800" kern="1200" dirty="0" smtClean="0">
                          <a:solidFill>
                            <a:srgbClr val="00B050"/>
                          </a:solidFill>
                          <a:latin typeface="+mn-lt"/>
                          <a:ea typeface="+mn-ea"/>
                          <a:cs typeface="+mn-cs"/>
                        </a:rPr>
                        <a:t>B1</a:t>
                      </a:r>
                      <a:endParaRPr lang="en-US" sz="1800" kern="1200" dirty="0">
                        <a:solidFill>
                          <a:srgbClr val="00B050"/>
                        </a:solidFill>
                        <a:latin typeface="+mn-lt"/>
                        <a:ea typeface="+mn-ea"/>
                        <a:cs typeface="+mn-cs"/>
                      </a:endParaRPr>
                    </a:p>
                  </a:txBody>
                  <a:tcPr anchor="ctr"/>
                </a:tc>
                <a:tc>
                  <a:txBody>
                    <a:bodyPr/>
                    <a:lstStyle/>
                    <a:p>
                      <a:pPr algn="ctr"/>
                      <a:r>
                        <a:rPr lang="en-US" dirty="0" smtClean="0"/>
                        <a:t>2</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7</a:t>
                      </a:r>
                      <a:endParaRPr lang="en-US" dirty="0"/>
                    </a:p>
                  </a:txBody>
                  <a:tcPr anchor="ctr"/>
                </a:tc>
                <a:tc>
                  <a:txBody>
                    <a:bodyPr/>
                    <a:lstStyle/>
                    <a:p>
                      <a:pPr algn="ctr" rtl="0" fontAlgn="b"/>
                      <a:r>
                        <a:rPr lang="en-US" sz="1800" kern="1200" dirty="0" smtClean="0">
                          <a:solidFill>
                            <a:srgbClr val="00B050"/>
                          </a:solidFill>
                          <a:latin typeface="+mn-lt"/>
                          <a:ea typeface="+mn-ea"/>
                          <a:cs typeface="+mn-cs"/>
                        </a:rPr>
                        <a:t>24</a:t>
                      </a:r>
                      <a:endParaRPr lang="ar-EG" sz="1800" kern="1200" dirty="0">
                        <a:solidFill>
                          <a:srgbClr val="00B050"/>
                        </a:solidFill>
                        <a:latin typeface="+mn-lt"/>
                        <a:ea typeface="+mn-ea"/>
                        <a:cs typeface="+mn-cs"/>
                      </a:endParaRPr>
                    </a:p>
                  </a:txBody>
                  <a:tcPr marL="9525" marR="9525" marT="9525" marB="0" anchor="b"/>
                </a:tc>
                <a:tc>
                  <a:txBody>
                    <a:bodyPr/>
                    <a:lstStyle/>
                    <a:p>
                      <a:pPr algn="ctr" rtl="0" fontAlgn="b"/>
                      <a:r>
                        <a:rPr lang="en-US" sz="1800" kern="1200" dirty="0" smtClean="0">
                          <a:solidFill>
                            <a:srgbClr val="00B050"/>
                          </a:solidFill>
                          <a:latin typeface="+mn-lt"/>
                          <a:ea typeface="+mn-ea"/>
                          <a:cs typeface="+mn-cs"/>
                        </a:rPr>
                        <a:t>6</a:t>
                      </a:r>
                      <a:endParaRPr lang="ar-EG" sz="1800" kern="1200" dirty="0">
                        <a:solidFill>
                          <a:srgbClr val="00B050"/>
                        </a:solidFill>
                        <a:latin typeface="+mn-lt"/>
                        <a:ea typeface="+mn-ea"/>
                        <a:cs typeface="+mn-cs"/>
                      </a:endParaRPr>
                    </a:p>
                  </a:txBody>
                  <a:tcPr marL="9525" marR="9525" marT="9525" marB="0" anchor="b"/>
                </a:tc>
              </a:tr>
              <a:tr h="370840">
                <a:tc vMerge="1">
                  <a:txBody>
                    <a:bodyPr/>
                    <a:lstStyle/>
                    <a:p>
                      <a:endParaRPr lang="en-US" dirty="0"/>
                    </a:p>
                  </a:txBody>
                  <a:tcPr/>
                </a:tc>
                <a:tc>
                  <a:txBody>
                    <a:bodyPr/>
                    <a:lstStyle/>
                    <a:p>
                      <a:pPr algn="ctr"/>
                      <a:r>
                        <a:rPr lang="en-US" sz="1800" kern="1200" dirty="0" smtClean="0">
                          <a:solidFill>
                            <a:srgbClr val="00B050"/>
                          </a:solidFill>
                          <a:latin typeface="+mn-lt"/>
                          <a:ea typeface="+mn-ea"/>
                          <a:cs typeface="+mn-cs"/>
                        </a:rPr>
                        <a:t>B2</a:t>
                      </a:r>
                      <a:endParaRPr lang="en-US" sz="1800" kern="1200" dirty="0">
                        <a:solidFill>
                          <a:srgbClr val="00B050"/>
                        </a:solidFill>
                        <a:latin typeface="+mn-lt"/>
                        <a:ea typeface="+mn-ea"/>
                        <a:cs typeface="+mn-cs"/>
                      </a:endParaRPr>
                    </a:p>
                  </a:txBody>
                  <a:tcPr anchor="ctr"/>
                </a:tc>
                <a:tc>
                  <a:txBody>
                    <a:bodyPr/>
                    <a:lstStyle/>
                    <a:p>
                      <a:pPr algn="ctr"/>
                      <a:r>
                        <a:rPr lang="en-US" dirty="0" smtClean="0"/>
                        <a:t>3</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10</a:t>
                      </a:r>
                      <a:endParaRPr lang="en-US" dirty="0"/>
                    </a:p>
                  </a:txBody>
                  <a:tcPr anchor="ctr"/>
                </a:tc>
                <a:tc>
                  <a:txBody>
                    <a:bodyPr/>
                    <a:lstStyle/>
                    <a:p>
                      <a:pPr algn="ctr" rtl="0" fontAlgn="b"/>
                      <a:r>
                        <a:rPr lang="en-US" sz="1800" kern="1200" dirty="0" smtClean="0">
                          <a:solidFill>
                            <a:srgbClr val="00B050"/>
                          </a:solidFill>
                          <a:latin typeface="+mn-lt"/>
                          <a:ea typeface="+mn-ea"/>
                          <a:cs typeface="+mn-cs"/>
                        </a:rPr>
                        <a:t>28</a:t>
                      </a:r>
                      <a:endParaRPr lang="ar-EG" sz="1800" kern="1200" dirty="0">
                        <a:solidFill>
                          <a:srgbClr val="00B050"/>
                        </a:solidFill>
                        <a:latin typeface="+mn-lt"/>
                        <a:ea typeface="+mn-ea"/>
                        <a:cs typeface="+mn-cs"/>
                      </a:endParaRPr>
                    </a:p>
                  </a:txBody>
                  <a:tcPr marL="9525" marR="9525" marT="9525" marB="0" anchor="b"/>
                </a:tc>
                <a:tc>
                  <a:txBody>
                    <a:bodyPr/>
                    <a:lstStyle/>
                    <a:p>
                      <a:pPr algn="ctr" rtl="0" fontAlgn="b"/>
                      <a:r>
                        <a:rPr lang="en-US" sz="1800" kern="1200" dirty="0" smtClean="0">
                          <a:solidFill>
                            <a:srgbClr val="00B050"/>
                          </a:solidFill>
                          <a:latin typeface="+mn-lt"/>
                          <a:ea typeface="+mn-ea"/>
                          <a:cs typeface="+mn-cs"/>
                        </a:rPr>
                        <a:t>7</a:t>
                      </a:r>
                      <a:endParaRPr lang="ar-EG" sz="1800" kern="1200" dirty="0">
                        <a:solidFill>
                          <a:srgbClr val="00B050"/>
                        </a:solidFill>
                        <a:latin typeface="+mn-lt"/>
                        <a:ea typeface="+mn-ea"/>
                        <a:cs typeface="+mn-cs"/>
                      </a:endParaRPr>
                    </a:p>
                  </a:txBody>
                  <a:tcPr marL="9525" marR="9525" marT="9525" marB="0" anchor="b"/>
                </a:tc>
              </a:tr>
              <a:tr h="370840">
                <a:tc vMerge="1">
                  <a:txBody>
                    <a:bodyPr/>
                    <a:lstStyle/>
                    <a:p>
                      <a:endParaRPr lang="en-US" dirty="0"/>
                    </a:p>
                  </a:txBody>
                  <a:tcPr/>
                </a:tc>
                <a:tc>
                  <a:txBody>
                    <a:bodyPr/>
                    <a:lstStyle/>
                    <a:p>
                      <a:pPr algn="ctr"/>
                      <a:r>
                        <a:rPr lang="en-US" sz="1800" kern="1200" dirty="0" smtClean="0">
                          <a:solidFill>
                            <a:srgbClr val="00B050"/>
                          </a:solidFill>
                          <a:latin typeface="+mn-lt"/>
                          <a:ea typeface="+mn-ea"/>
                          <a:cs typeface="+mn-cs"/>
                        </a:rPr>
                        <a:t>B3</a:t>
                      </a:r>
                      <a:endParaRPr lang="en-US" sz="1800" kern="1200" dirty="0">
                        <a:solidFill>
                          <a:srgbClr val="00B050"/>
                        </a:solidFill>
                        <a:latin typeface="+mn-lt"/>
                        <a:ea typeface="+mn-ea"/>
                        <a:cs typeface="+mn-cs"/>
                      </a:endParaRPr>
                    </a:p>
                  </a:txBody>
                  <a:tcPr anchor="ctr"/>
                </a:tc>
                <a:tc>
                  <a:txBody>
                    <a:bodyPr/>
                    <a:lstStyle/>
                    <a:p>
                      <a:pPr algn="ctr"/>
                      <a:r>
                        <a:rPr lang="en-US" dirty="0" smtClean="0"/>
                        <a:t>2</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9</a:t>
                      </a:r>
                      <a:endParaRPr lang="en-US" dirty="0"/>
                    </a:p>
                  </a:txBody>
                  <a:tcPr anchor="ctr"/>
                </a:tc>
                <a:tc>
                  <a:txBody>
                    <a:bodyPr/>
                    <a:lstStyle/>
                    <a:p>
                      <a:pPr algn="ctr" rtl="0" fontAlgn="b"/>
                      <a:r>
                        <a:rPr lang="en-US" sz="1800" kern="1200" dirty="0" smtClean="0">
                          <a:solidFill>
                            <a:srgbClr val="00B050"/>
                          </a:solidFill>
                          <a:latin typeface="+mn-lt"/>
                          <a:ea typeface="+mn-ea"/>
                          <a:cs typeface="+mn-cs"/>
                        </a:rPr>
                        <a:t>22</a:t>
                      </a:r>
                      <a:endParaRPr lang="ar-EG" sz="1800" kern="1200" dirty="0">
                        <a:solidFill>
                          <a:srgbClr val="00B050"/>
                        </a:solidFill>
                        <a:latin typeface="+mn-lt"/>
                        <a:ea typeface="+mn-ea"/>
                        <a:cs typeface="+mn-cs"/>
                      </a:endParaRPr>
                    </a:p>
                  </a:txBody>
                  <a:tcPr marL="9525" marR="9525" marT="9525" marB="0" anchor="b"/>
                </a:tc>
                <a:tc>
                  <a:txBody>
                    <a:bodyPr/>
                    <a:lstStyle/>
                    <a:p>
                      <a:pPr algn="ctr" rtl="0" fontAlgn="b"/>
                      <a:r>
                        <a:rPr lang="en-US" sz="1800" kern="1200" dirty="0" smtClean="0">
                          <a:solidFill>
                            <a:srgbClr val="00B050"/>
                          </a:solidFill>
                          <a:latin typeface="+mn-lt"/>
                          <a:ea typeface="+mn-ea"/>
                          <a:cs typeface="+mn-cs"/>
                        </a:rPr>
                        <a:t>5.5</a:t>
                      </a:r>
                      <a:endParaRPr lang="ar-EG" sz="1800" kern="1200" dirty="0">
                        <a:solidFill>
                          <a:srgbClr val="00B050"/>
                        </a:solidFill>
                        <a:latin typeface="+mn-lt"/>
                        <a:ea typeface="+mn-ea"/>
                        <a:cs typeface="+mn-cs"/>
                      </a:endParaRPr>
                    </a:p>
                  </a:txBody>
                  <a:tcPr marL="9525" marR="9525" marT="9525" marB="0" anchor="b"/>
                </a:tc>
              </a:tr>
              <a:tr h="370840">
                <a:tc vMerge="1">
                  <a:txBody>
                    <a:bodyPr/>
                    <a:lstStyle/>
                    <a:p>
                      <a:endParaRPr lang="en-US" dirty="0"/>
                    </a:p>
                  </a:txBody>
                  <a:tcPr/>
                </a:tc>
                <a:tc>
                  <a:txBody>
                    <a:bodyPr/>
                    <a:lstStyle/>
                    <a:p>
                      <a:pPr algn="ctr"/>
                      <a:r>
                        <a:rPr lang="en-US" sz="1800" kern="1200" dirty="0" smtClean="0">
                          <a:solidFill>
                            <a:srgbClr val="00B050"/>
                          </a:solidFill>
                          <a:latin typeface="+mn-lt"/>
                          <a:ea typeface="+mn-ea"/>
                          <a:cs typeface="+mn-cs"/>
                        </a:rPr>
                        <a:t>B4</a:t>
                      </a:r>
                      <a:endParaRPr lang="en-US" sz="1800" kern="1200" dirty="0">
                        <a:solidFill>
                          <a:srgbClr val="00B050"/>
                        </a:solidFill>
                        <a:latin typeface="+mn-lt"/>
                        <a:ea typeface="+mn-ea"/>
                        <a:cs typeface="+mn-cs"/>
                      </a:endParaRPr>
                    </a:p>
                  </a:txBody>
                  <a:tcPr anchor="ctr"/>
                </a:tc>
                <a:tc>
                  <a:txBody>
                    <a:bodyPr/>
                    <a:lstStyle/>
                    <a:p>
                      <a:pPr algn="ctr"/>
                      <a:r>
                        <a:rPr lang="en-US" dirty="0" smtClean="0"/>
                        <a:t>5</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7</a:t>
                      </a:r>
                      <a:endParaRPr lang="en-US" dirty="0"/>
                    </a:p>
                  </a:txBody>
                  <a:tcPr anchor="ctr"/>
                </a:tc>
                <a:tc>
                  <a:txBody>
                    <a:bodyPr/>
                    <a:lstStyle/>
                    <a:p>
                      <a:pPr algn="ctr" rtl="0" fontAlgn="b"/>
                      <a:r>
                        <a:rPr lang="en-US" sz="1800" kern="1200" dirty="0" smtClean="0">
                          <a:solidFill>
                            <a:srgbClr val="00B050"/>
                          </a:solidFill>
                          <a:latin typeface="+mn-lt"/>
                          <a:ea typeface="+mn-ea"/>
                          <a:cs typeface="+mn-cs"/>
                        </a:rPr>
                        <a:t>29</a:t>
                      </a:r>
                      <a:endParaRPr lang="ar-EG" sz="1800" kern="1200" dirty="0">
                        <a:solidFill>
                          <a:srgbClr val="00B050"/>
                        </a:solidFill>
                        <a:latin typeface="+mn-lt"/>
                        <a:ea typeface="+mn-ea"/>
                        <a:cs typeface="+mn-cs"/>
                      </a:endParaRPr>
                    </a:p>
                  </a:txBody>
                  <a:tcPr marL="9525" marR="9525" marT="9525" marB="0" anchor="b"/>
                </a:tc>
                <a:tc>
                  <a:txBody>
                    <a:bodyPr/>
                    <a:lstStyle/>
                    <a:p>
                      <a:pPr algn="ctr" rtl="0" fontAlgn="b"/>
                      <a:r>
                        <a:rPr lang="en-US" sz="1800" kern="1200" dirty="0" smtClean="0">
                          <a:solidFill>
                            <a:srgbClr val="00B050"/>
                          </a:solidFill>
                          <a:latin typeface="+mn-lt"/>
                          <a:ea typeface="+mn-ea"/>
                          <a:cs typeface="+mn-cs"/>
                        </a:rPr>
                        <a:t>7.25</a:t>
                      </a:r>
                      <a:endParaRPr lang="ar-EG" sz="1800" kern="1200" dirty="0">
                        <a:solidFill>
                          <a:srgbClr val="00B050"/>
                        </a:solidFill>
                        <a:latin typeface="+mn-lt"/>
                        <a:ea typeface="+mn-ea"/>
                        <a:cs typeface="+mn-cs"/>
                      </a:endParaRPr>
                    </a:p>
                  </a:txBody>
                  <a:tcPr marL="9525" marR="9525" marT="9525" marB="0" anchor="b"/>
                </a:tc>
              </a:tr>
              <a:tr h="365760">
                <a:tc vMerge="1">
                  <a:txBody>
                    <a:bodyPr/>
                    <a:lstStyle/>
                    <a:p>
                      <a:endParaRPr lang="en-US" dirty="0"/>
                    </a:p>
                  </a:txBody>
                  <a:tcPr/>
                </a:tc>
                <a:tc>
                  <a:txBody>
                    <a:bodyPr/>
                    <a:lstStyle/>
                    <a:p>
                      <a:pPr algn="ctr"/>
                      <a:r>
                        <a:rPr lang="en-US" sz="1800" kern="1200" dirty="0" smtClean="0">
                          <a:solidFill>
                            <a:srgbClr val="00B050"/>
                          </a:solidFill>
                          <a:latin typeface="+mn-lt"/>
                          <a:ea typeface="+mn-ea"/>
                          <a:cs typeface="+mn-cs"/>
                        </a:rPr>
                        <a:t>B5</a:t>
                      </a:r>
                      <a:endParaRPr lang="en-US" sz="1800" kern="1200" dirty="0">
                        <a:solidFill>
                          <a:srgbClr val="00B050"/>
                        </a:solidFill>
                        <a:latin typeface="+mn-lt"/>
                        <a:ea typeface="+mn-ea"/>
                        <a:cs typeface="+mn-cs"/>
                      </a:endParaRPr>
                    </a:p>
                  </a:txBody>
                  <a:tcPr anchor="ctr"/>
                </a:tc>
                <a:tc>
                  <a:txBody>
                    <a:bodyPr/>
                    <a:lstStyle/>
                    <a:p>
                      <a:pPr algn="ctr"/>
                      <a:r>
                        <a:rPr lang="en-US" dirty="0" smtClean="0"/>
                        <a:t>4</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6</a:t>
                      </a:r>
                      <a:endParaRPr lang="en-US" dirty="0"/>
                    </a:p>
                  </a:txBody>
                  <a:tcPr anchor="ctr"/>
                </a:tc>
                <a:tc>
                  <a:txBody>
                    <a:bodyPr/>
                    <a:lstStyle/>
                    <a:p>
                      <a:pPr algn="ctr" rtl="0" fontAlgn="b"/>
                      <a:r>
                        <a:rPr lang="en-US" sz="1800" kern="1200" dirty="0" smtClean="0">
                          <a:solidFill>
                            <a:srgbClr val="00B050"/>
                          </a:solidFill>
                          <a:latin typeface="+mn-lt"/>
                          <a:ea typeface="+mn-ea"/>
                          <a:cs typeface="+mn-cs"/>
                        </a:rPr>
                        <a:t>24</a:t>
                      </a:r>
                      <a:endParaRPr lang="ar-EG" sz="1800" kern="1200" dirty="0">
                        <a:solidFill>
                          <a:srgbClr val="00B050"/>
                        </a:solidFill>
                        <a:latin typeface="+mn-lt"/>
                        <a:ea typeface="+mn-ea"/>
                        <a:cs typeface="+mn-cs"/>
                      </a:endParaRPr>
                    </a:p>
                  </a:txBody>
                  <a:tcPr marL="9525" marR="9525" marT="9525" marB="0" anchor="b"/>
                </a:tc>
                <a:tc>
                  <a:txBody>
                    <a:bodyPr/>
                    <a:lstStyle/>
                    <a:p>
                      <a:pPr algn="ctr" rtl="0" fontAlgn="b"/>
                      <a:r>
                        <a:rPr lang="en-US" sz="1800" kern="1200" dirty="0" smtClean="0">
                          <a:solidFill>
                            <a:srgbClr val="00B050"/>
                          </a:solidFill>
                          <a:latin typeface="+mn-lt"/>
                          <a:ea typeface="+mn-ea"/>
                          <a:cs typeface="+mn-cs"/>
                        </a:rPr>
                        <a:t>6</a:t>
                      </a:r>
                      <a:endParaRPr lang="ar-EG" sz="1800" kern="1200" dirty="0">
                        <a:solidFill>
                          <a:srgbClr val="00B050"/>
                        </a:solidFill>
                        <a:latin typeface="+mn-lt"/>
                        <a:ea typeface="+mn-ea"/>
                        <a:cs typeface="+mn-cs"/>
                      </a:endParaRPr>
                    </a:p>
                  </a:txBody>
                  <a:tcPr marL="9525" marR="9525" marT="9525" marB="0" anchor="b"/>
                </a:tc>
              </a:tr>
              <a:tr h="375920">
                <a:tc gridSpan="2">
                  <a:txBody>
                    <a:bodyPr/>
                    <a:lstStyle/>
                    <a:p>
                      <a:pPr algn="ctr"/>
                      <a:r>
                        <a:rPr lang="en-US" dirty="0" smtClean="0">
                          <a:solidFill>
                            <a:srgbClr val="FF0000"/>
                          </a:solidFill>
                        </a:rPr>
                        <a:t>T</a:t>
                      </a:r>
                      <a:r>
                        <a:rPr lang="en-US" baseline="-25000" dirty="0" smtClean="0">
                          <a:solidFill>
                            <a:srgbClr val="FF0000"/>
                          </a:solidFill>
                        </a:rPr>
                        <a:t>i</a:t>
                      </a:r>
                      <a:endParaRPr lang="en-US" baseline="-25000" dirty="0">
                        <a:solidFill>
                          <a:srgbClr val="FF0000"/>
                        </a:solidFill>
                      </a:endParaRPr>
                    </a:p>
                  </a:txBody>
                  <a:tcPr anchor="ctr"/>
                </a:tc>
                <a:tc hMerge="1">
                  <a:txBody>
                    <a:bodyPr/>
                    <a:lstStyle/>
                    <a:p>
                      <a:endParaRPr lang="en-US" dirty="0"/>
                    </a:p>
                  </a:txBody>
                  <a:tcPr/>
                </a:tc>
                <a:tc>
                  <a:txBody>
                    <a:bodyPr/>
                    <a:lstStyle/>
                    <a:p>
                      <a:pPr algn="ctr"/>
                      <a:r>
                        <a:rPr lang="en-US" dirty="0" smtClean="0">
                          <a:solidFill>
                            <a:srgbClr val="FF0000"/>
                          </a:solidFill>
                        </a:rPr>
                        <a:t>16</a:t>
                      </a:r>
                      <a:endParaRPr lang="en-US" dirty="0">
                        <a:solidFill>
                          <a:srgbClr val="FF0000"/>
                        </a:solidFill>
                      </a:endParaRPr>
                    </a:p>
                  </a:txBody>
                  <a:tcPr anchor="ctr"/>
                </a:tc>
                <a:tc>
                  <a:txBody>
                    <a:bodyPr/>
                    <a:lstStyle/>
                    <a:p>
                      <a:pPr algn="ctr"/>
                      <a:r>
                        <a:rPr lang="en-US" dirty="0" smtClean="0">
                          <a:solidFill>
                            <a:srgbClr val="FF0000"/>
                          </a:solidFill>
                        </a:rPr>
                        <a:t>31</a:t>
                      </a:r>
                    </a:p>
                  </a:txBody>
                  <a:tcPr anchor="ctr"/>
                </a:tc>
                <a:tc>
                  <a:txBody>
                    <a:bodyPr/>
                    <a:lstStyle/>
                    <a:p>
                      <a:pPr algn="ctr"/>
                      <a:r>
                        <a:rPr lang="en-US" dirty="0" smtClean="0">
                          <a:solidFill>
                            <a:srgbClr val="FF0000"/>
                          </a:solidFill>
                        </a:rPr>
                        <a:t>41</a:t>
                      </a:r>
                    </a:p>
                  </a:txBody>
                  <a:tcPr anchor="ctr"/>
                </a:tc>
                <a:tc>
                  <a:txBody>
                    <a:bodyPr/>
                    <a:lstStyle/>
                    <a:p>
                      <a:pPr algn="ctr"/>
                      <a:r>
                        <a:rPr lang="en-US" dirty="0" smtClean="0">
                          <a:solidFill>
                            <a:srgbClr val="FF0000"/>
                          </a:solidFill>
                        </a:rPr>
                        <a:t>39</a:t>
                      </a:r>
                    </a:p>
                  </a:txBody>
                  <a:tcPr anchor="ctr"/>
                </a:tc>
                <a:tc>
                  <a:txBody>
                    <a:bodyPr/>
                    <a:lstStyle/>
                    <a:p>
                      <a:pPr algn="ctr"/>
                      <a:r>
                        <a:rPr lang="en-US" dirty="0" smtClean="0">
                          <a:solidFill>
                            <a:srgbClr val="0070C0"/>
                          </a:solidFill>
                        </a:rPr>
                        <a:t>G=127</a:t>
                      </a:r>
                    </a:p>
                  </a:txBody>
                  <a:tcPr anchor="ctr"/>
                </a:tc>
                <a:tc>
                  <a:txBody>
                    <a:bodyPr/>
                    <a:lstStyle/>
                    <a:p>
                      <a:pPr algn="ctr"/>
                      <a:endParaRPr lang="en-US" dirty="0">
                        <a:solidFill>
                          <a:srgbClr val="0070C0"/>
                        </a:solidFill>
                      </a:endParaRPr>
                    </a:p>
                  </a:txBody>
                  <a:tcPr anchor="ctr"/>
                </a:tc>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X</a:t>
                      </a:r>
                      <a:r>
                        <a:rPr kumimoji="0" lang="en-US" sz="1800" b="0" i="0" u="none" strike="noStrike" kern="1200" cap="none" spc="0" normalizeH="0" baseline="-25000" noProof="0" dirty="0" smtClean="0">
                          <a:ln>
                            <a:noFill/>
                          </a:ln>
                          <a:solidFill>
                            <a:srgbClr val="FF0000"/>
                          </a:solidFill>
                          <a:effectLst/>
                          <a:uLnTx/>
                          <a:uFillTx/>
                          <a:latin typeface="+mn-lt"/>
                          <a:ea typeface="+mn-ea"/>
                          <a:cs typeface="+mn-cs"/>
                        </a:rPr>
                        <a:t>i</a:t>
                      </a:r>
                      <a:endParaRPr kumimoji="0" lang="en-US" sz="1800" b="0" i="0" u="none" strike="noStrike" kern="1200" cap="none" spc="0" normalizeH="0" baseline="-25000" noProof="0" dirty="0">
                        <a:ln>
                          <a:noFill/>
                        </a:ln>
                        <a:solidFill>
                          <a:srgbClr val="FF0000"/>
                        </a:solidFill>
                        <a:effectLst/>
                        <a:uLnTx/>
                        <a:uFillTx/>
                        <a:latin typeface="+mn-lt"/>
                        <a:ea typeface="+mn-ea"/>
                        <a:cs typeface="+mn-cs"/>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dirty="0" smtClean="0">
                          <a:solidFill>
                            <a:srgbClr val="FF0000"/>
                          </a:solidFill>
                        </a:rPr>
                        <a:t>3.2</a:t>
                      </a:r>
                    </a:p>
                  </a:txBody>
                  <a:tcPr anchor="ctr"/>
                </a:tc>
                <a:tc>
                  <a:txBody>
                    <a:bodyPr/>
                    <a:lstStyle/>
                    <a:p>
                      <a:pPr algn="ctr"/>
                      <a:r>
                        <a:rPr lang="en-US" dirty="0" smtClean="0">
                          <a:solidFill>
                            <a:srgbClr val="FF0000"/>
                          </a:solidFill>
                        </a:rPr>
                        <a:t>6.2</a:t>
                      </a:r>
                      <a:endParaRPr lang="en-US" dirty="0">
                        <a:solidFill>
                          <a:srgbClr val="FF0000"/>
                        </a:solidFill>
                      </a:endParaRPr>
                    </a:p>
                  </a:txBody>
                  <a:tcPr anchor="ctr"/>
                </a:tc>
                <a:tc>
                  <a:txBody>
                    <a:bodyPr/>
                    <a:lstStyle/>
                    <a:p>
                      <a:pPr algn="ctr"/>
                      <a:r>
                        <a:rPr lang="en-US" dirty="0" smtClean="0">
                          <a:solidFill>
                            <a:srgbClr val="FF0000"/>
                          </a:solidFill>
                        </a:rPr>
                        <a:t>8.2</a:t>
                      </a:r>
                    </a:p>
                  </a:txBody>
                  <a:tcPr anchor="ctr"/>
                </a:tc>
                <a:tc>
                  <a:txBody>
                    <a:bodyPr/>
                    <a:lstStyle/>
                    <a:p>
                      <a:pPr algn="ctr"/>
                      <a:r>
                        <a:rPr lang="en-US" dirty="0" smtClean="0">
                          <a:solidFill>
                            <a:srgbClr val="FF0000"/>
                          </a:solidFill>
                        </a:rPr>
                        <a:t>7.8</a:t>
                      </a:r>
                    </a:p>
                  </a:txBody>
                  <a:tcPr anchor="ctr"/>
                </a:tc>
                <a:tc>
                  <a:txBody>
                    <a:bodyPr/>
                    <a:lstStyle/>
                    <a:p>
                      <a:pPr algn="ctr"/>
                      <a:endParaRPr lang="en-US" dirty="0">
                        <a:solidFill>
                          <a:srgbClr val="0070C0"/>
                        </a:solidFill>
                      </a:endParaRPr>
                    </a:p>
                  </a:txBody>
                  <a:tcPr anchor="ctr"/>
                </a:tc>
                <a:tc>
                  <a:txBody>
                    <a:bodyPr/>
                    <a:lstStyle/>
                    <a:p>
                      <a:pPr algn="ctr"/>
                      <a:r>
                        <a:rPr lang="en-US" dirty="0" smtClean="0">
                          <a:solidFill>
                            <a:srgbClr val="0070C0"/>
                          </a:solidFill>
                        </a:rPr>
                        <a:t>X</a:t>
                      </a:r>
                      <a:r>
                        <a:rPr lang="en-US" baseline="-25000" dirty="0" smtClean="0">
                          <a:solidFill>
                            <a:srgbClr val="0070C0"/>
                          </a:solidFill>
                        </a:rPr>
                        <a:t>G</a:t>
                      </a:r>
                      <a:r>
                        <a:rPr lang="en-US" dirty="0" smtClean="0">
                          <a:solidFill>
                            <a:srgbClr val="0070C0"/>
                          </a:solidFill>
                        </a:rPr>
                        <a:t>= 6.35</a:t>
                      </a:r>
                      <a:endParaRPr lang="en-US" dirty="0">
                        <a:solidFill>
                          <a:srgbClr val="0070C0"/>
                        </a:solidFill>
                      </a:endParaRPr>
                    </a:p>
                  </a:txBody>
                  <a:tcPr anchor="ctr"/>
                </a:tc>
              </a:tr>
            </a:tbl>
          </a:graphicData>
        </a:graphic>
      </p:graphicFrame>
      <p:cxnSp>
        <p:nvCxnSpPr>
          <p:cNvPr id="16" name="رابط مستقيم 15"/>
          <p:cNvCxnSpPr/>
          <p:nvPr/>
        </p:nvCxnSpPr>
        <p:spPr>
          <a:xfrm>
            <a:off x="1219200" y="5248275"/>
            <a:ext cx="114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0" name="رابط مستقيم 5119"/>
          <p:cNvCxnSpPr/>
          <p:nvPr/>
        </p:nvCxnSpPr>
        <p:spPr>
          <a:xfrm>
            <a:off x="7772400" y="2895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010400" y="5248275"/>
            <a:ext cx="15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269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533400"/>
          </a:xfrm>
          <a:solidFill>
            <a:srgbClr val="FFFF00"/>
          </a:solidFill>
        </p:spPr>
        <p:txBody>
          <a:bodyPr>
            <a:normAutofit/>
          </a:bodyPr>
          <a:lstStyle/>
          <a:p>
            <a:pPr lvl="0" rtl="1" hangingPunct="0">
              <a:spcBef>
                <a:spcPct val="20000"/>
              </a:spcBef>
            </a:pPr>
            <a:r>
              <a:rPr lang="ar-EG" sz="2400" b="1" spc="-100" dirty="0">
                <a:solidFill>
                  <a:srgbClr val="C00000"/>
                </a:solidFill>
                <a:latin typeface="Arial" pitchFamily="34" charset="0"/>
                <a:ea typeface="+mn-ea"/>
                <a:cs typeface="+mn-cs"/>
              </a:rPr>
              <a:t>حل المثال:</a:t>
            </a:r>
            <a:endParaRPr lang="en-US" sz="2400" b="1" spc="-100" dirty="0">
              <a:solidFill>
                <a:srgbClr val="C00000"/>
              </a:solidFill>
              <a:latin typeface="Arial" pitchFamily="34" charset="0"/>
              <a:ea typeface="+mn-ea"/>
              <a:cs typeface="+mn-cs"/>
            </a:endParaRPr>
          </a:p>
        </p:txBody>
      </p:sp>
      <p:sp>
        <p:nvSpPr>
          <p:cNvPr id="3" name="عنوان فرعي 2"/>
          <p:cNvSpPr>
            <a:spLocks noGrp="1"/>
          </p:cNvSpPr>
          <p:nvPr>
            <p:ph type="subTitle" idx="1"/>
          </p:nvPr>
        </p:nvSpPr>
        <p:spPr>
          <a:xfrm>
            <a:off x="76200" y="609600"/>
            <a:ext cx="8991600" cy="6172200"/>
          </a:xfrm>
        </p:spPr>
        <p:txBody>
          <a:bodyPr>
            <a:normAutofit/>
          </a:bodyPr>
          <a:lstStyle/>
          <a:p>
            <a:pPr algn="r" rtl="1" hangingPunct="0"/>
            <a:endParaRPr lang="ar-EG"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                                          </a:t>
            </a:r>
          </a:p>
          <a:p>
            <a:pPr algn="r" rtl="1" hangingPunct="0"/>
            <a:r>
              <a:rPr lang="ar-EG" sz="2800" b="1" spc="-100" dirty="0" smtClean="0">
                <a:solidFill>
                  <a:schemeClr val="tx1"/>
                </a:solidFill>
                <a:latin typeface="Arabic Typesetting" pitchFamily="66" charset="-78"/>
                <a:cs typeface="Arabic Typesetting" pitchFamily="66" charset="-78"/>
              </a:rPr>
              <a:t>                                                                                </a:t>
            </a:r>
            <a:r>
              <a:rPr lang="ar-EG" sz="2800" b="1" spc="-100" dirty="0" smtClean="0">
                <a:solidFill>
                  <a:prstClr val="black"/>
                </a:solidFill>
                <a:latin typeface="Arabic Typesetting" pitchFamily="66" charset="-78"/>
                <a:cs typeface="Arabic Typesetting" pitchFamily="66" charset="-78"/>
              </a:rPr>
              <a:t> </a:t>
            </a:r>
            <a:r>
              <a:rPr lang="ar-EG" sz="2800" b="1" spc="-100" dirty="0" smtClean="0">
                <a:solidFill>
                  <a:schemeClr val="tx1"/>
                </a:solidFill>
                <a:latin typeface="Arabic Typesetting" pitchFamily="66" charset="-78"/>
                <a:cs typeface="Arabic Typesetting" pitchFamily="66" charset="-78"/>
              </a:rPr>
              <a:t>                           </a:t>
            </a:r>
            <a:endParaRPr lang="en-US" sz="2800" b="1" spc="-100" dirty="0">
              <a:solidFill>
                <a:schemeClr val="tx1"/>
              </a:solidFill>
              <a:latin typeface="Arabic Typesetting" pitchFamily="66" charset="-78"/>
              <a:cs typeface="Arabic Typesetting" pitchFamily="66" charset="-78"/>
            </a:endParaRPr>
          </a:p>
          <a:p>
            <a:pPr algn="r" rtl="1" hangingPunct="0"/>
            <a:r>
              <a:rPr lang="ar-EG" sz="2800" b="1" spc="-100" dirty="0" smtClean="0">
                <a:solidFill>
                  <a:srgbClr val="7030A0"/>
                </a:solidFill>
                <a:latin typeface="Arabic Typesetting" pitchFamily="66" charset="-78"/>
                <a:cs typeface="Arabic Typesetting" pitchFamily="66" charset="-78"/>
              </a:rPr>
              <a:t>        </a:t>
            </a: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r>
              <a:rPr lang="ar-EG" sz="2800" b="1" spc="-100" dirty="0">
                <a:solidFill>
                  <a:srgbClr val="7030A0"/>
                </a:solidFill>
                <a:latin typeface="Arabic Typesetting" pitchFamily="66" charset="-78"/>
                <a:cs typeface="Arabic Typesetting" pitchFamily="66" charset="-78"/>
              </a:rPr>
              <a:t> </a:t>
            </a:r>
            <a:r>
              <a:rPr lang="ar-EG" sz="2800" b="1" spc="-100" dirty="0" smtClean="0">
                <a:solidFill>
                  <a:srgbClr val="7030A0"/>
                </a:solidFill>
                <a:latin typeface="Arabic Typesetting" pitchFamily="66" charset="-78"/>
                <a:cs typeface="Arabic Typesetting" pitchFamily="66" charset="-78"/>
              </a:rPr>
              <a:t>         أ.د. محمد حلمى مطاوع الوحيلى</a:t>
            </a:r>
          </a:p>
          <a:p>
            <a:pPr algn="r" rtl="1" hangingPunct="0"/>
            <a:r>
              <a:rPr lang="ar-EG" sz="2800" b="1" spc="-100" dirty="0" smtClean="0">
                <a:solidFill>
                  <a:srgbClr val="7030A0"/>
                </a:solidFill>
                <a:latin typeface="Arabic Typesetting" pitchFamily="66" charset="-78"/>
                <a:cs typeface="Arabic Typesetting" pitchFamily="66" charset="-78"/>
              </a:rPr>
              <a:t>              جامعة سوهاج -  مصر</a:t>
            </a:r>
            <a:endParaRPr lang="en-US" sz="2800" b="1" spc="-100" dirty="0">
              <a:solidFill>
                <a:srgbClr val="7030A0"/>
              </a:solidFill>
              <a:latin typeface="Arabic Typesetting" pitchFamily="66" charset="-78"/>
              <a:cs typeface="Arabic Typesetting" pitchFamily="66" charset="-78"/>
            </a:endParaRPr>
          </a:p>
        </p:txBody>
      </p:sp>
      <p:sp>
        <p:nvSpPr>
          <p:cNvPr id="4" name="مستطيل 3"/>
          <p:cNvSpPr/>
          <p:nvPr/>
        </p:nvSpPr>
        <p:spPr>
          <a:xfrm>
            <a:off x="914400" y="990601"/>
            <a:ext cx="7162800" cy="4955203"/>
          </a:xfrm>
          <a:prstGeom prst="rect">
            <a:avLst/>
          </a:prstGeom>
        </p:spPr>
        <p:txBody>
          <a:bodyPr wrap="square">
            <a:spAutoFit/>
          </a:bodyPr>
          <a:lstStyle/>
          <a:p>
            <a:pPr algn="r" rtl="1" hangingPunct="0"/>
            <a:r>
              <a:rPr lang="ar-EG" sz="2000" b="1" spc="-100" dirty="0" smtClean="0">
                <a:solidFill>
                  <a:srgbClr val="7030A0"/>
                </a:solidFill>
                <a:latin typeface="Arial" pitchFamily="34" charset="0"/>
              </a:rPr>
              <a:t>اولا: حساب المجموع الكلى</a:t>
            </a:r>
          </a:p>
          <a:p>
            <a:pPr algn="l" hangingPunct="0"/>
            <a:r>
              <a:rPr lang="en-US" sz="2400" spc="-100" dirty="0" smtClean="0">
                <a:solidFill>
                  <a:prstClr val="black"/>
                </a:solidFill>
                <a:latin typeface="Arial" pitchFamily="34" charset="0"/>
              </a:rPr>
              <a:t>G</a:t>
            </a:r>
            <a:r>
              <a:rPr lang="ar-EG" sz="2400" spc="-100" dirty="0">
                <a:solidFill>
                  <a:prstClr val="black"/>
                </a:solidFill>
                <a:latin typeface="Arial" pitchFamily="34" charset="0"/>
              </a:rPr>
              <a:t>= </a:t>
            </a:r>
            <a:r>
              <a:rPr lang="en-US" sz="2400" spc="-100" dirty="0">
                <a:solidFill>
                  <a:prstClr val="black"/>
                </a:solidFill>
                <a:latin typeface="Arial" pitchFamily="34" charset="0"/>
              </a:rPr>
              <a:t>127</a:t>
            </a:r>
          </a:p>
          <a:p>
            <a:pPr algn="r" rtl="1" hangingPunct="0"/>
            <a:r>
              <a:rPr lang="ar-EG" sz="2000" b="1" spc="-100" dirty="0" smtClean="0">
                <a:solidFill>
                  <a:srgbClr val="7030A0"/>
                </a:solidFill>
                <a:latin typeface="Arial" pitchFamily="34" charset="0"/>
              </a:rPr>
              <a:t>ثانيا</a:t>
            </a:r>
            <a:r>
              <a:rPr lang="ar-EG" sz="2000" b="1" spc="-100" dirty="0">
                <a:solidFill>
                  <a:srgbClr val="7030A0"/>
                </a:solidFill>
                <a:latin typeface="Arial" pitchFamily="34" charset="0"/>
              </a:rPr>
              <a:t>: حساب معامل التصحيح</a:t>
            </a:r>
          </a:p>
          <a:p>
            <a:pPr algn="l" hangingPunct="0"/>
            <a:r>
              <a:rPr lang="en-US" sz="2400" spc="-100" dirty="0" smtClean="0">
                <a:solidFill>
                  <a:prstClr val="black"/>
                </a:solidFill>
                <a:latin typeface="Arial" pitchFamily="34" charset="0"/>
              </a:rPr>
              <a:t>C.F.</a:t>
            </a:r>
            <a:r>
              <a:rPr lang="ar-EG" sz="2400" spc="-100" dirty="0" smtClean="0">
                <a:solidFill>
                  <a:prstClr val="black"/>
                </a:solidFill>
                <a:latin typeface="Arial" pitchFamily="34" charset="0"/>
              </a:rPr>
              <a:t>=</a:t>
            </a:r>
            <a:r>
              <a:rPr lang="en-US" sz="2400" spc="-100" dirty="0" smtClean="0">
                <a:solidFill>
                  <a:prstClr val="black"/>
                </a:solidFill>
                <a:latin typeface="Arial" pitchFamily="34" charset="0"/>
              </a:rPr>
              <a:t> </a:t>
            </a:r>
            <a:r>
              <a:rPr lang="ar-EG" sz="2400" spc="-100" dirty="0" smtClean="0">
                <a:solidFill>
                  <a:prstClr val="black"/>
                </a:solidFill>
                <a:latin typeface="Arial" pitchFamily="34" charset="0"/>
              </a:rPr>
              <a:t> </a:t>
            </a:r>
            <a:r>
              <a:rPr lang="en-US" sz="2400" spc="-100" dirty="0" smtClean="0">
                <a:solidFill>
                  <a:prstClr val="black"/>
                </a:solidFill>
                <a:latin typeface="Arial" pitchFamily="34" charset="0"/>
              </a:rPr>
              <a:t>    G</a:t>
            </a:r>
            <a:r>
              <a:rPr lang="en-US" sz="2400" spc="-100" baseline="30000" dirty="0" smtClean="0">
                <a:solidFill>
                  <a:prstClr val="black"/>
                </a:solidFill>
                <a:latin typeface="Arial" pitchFamily="34" charset="0"/>
              </a:rPr>
              <a:t>2</a:t>
            </a:r>
            <a:r>
              <a:rPr lang="en-US" sz="2400" spc="-100" dirty="0" smtClean="0">
                <a:solidFill>
                  <a:prstClr val="black"/>
                </a:solidFill>
                <a:latin typeface="Arial" pitchFamily="34" charset="0"/>
              </a:rPr>
              <a:t>/</a:t>
            </a:r>
            <a:r>
              <a:rPr lang="en-US" sz="2400" spc="-100" dirty="0" err="1" smtClean="0">
                <a:solidFill>
                  <a:prstClr val="black"/>
                </a:solidFill>
                <a:latin typeface="Arial" pitchFamily="34" charset="0"/>
              </a:rPr>
              <a:t>tr</a:t>
            </a:r>
            <a:endParaRPr lang="en-US" sz="2400" spc="-100" dirty="0" smtClean="0">
              <a:solidFill>
                <a:prstClr val="black"/>
              </a:solidFill>
              <a:latin typeface="Arial" pitchFamily="34" charset="0"/>
            </a:endParaRPr>
          </a:p>
          <a:p>
            <a:pPr lvl="0" hangingPunct="0"/>
            <a:r>
              <a:rPr lang="en-US" sz="2400" spc="-100" dirty="0">
                <a:solidFill>
                  <a:prstClr val="black"/>
                </a:solidFill>
                <a:latin typeface="Arial" pitchFamily="34" charset="0"/>
              </a:rPr>
              <a:t>C.F.</a:t>
            </a:r>
            <a:r>
              <a:rPr lang="ar-EG" sz="2400" spc="-100" dirty="0" smtClean="0">
                <a:solidFill>
                  <a:prstClr val="black"/>
                </a:solidFill>
                <a:latin typeface="Arial" pitchFamily="34" charset="0"/>
              </a:rPr>
              <a:t>=</a:t>
            </a:r>
            <a:r>
              <a:rPr lang="en-US" sz="2400" spc="-100" dirty="0" smtClean="0">
                <a:solidFill>
                  <a:prstClr val="black"/>
                </a:solidFill>
                <a:latin typeface="Arial" pitchFamily="34" charset="0"/>
              </a:rPr>
              <a:t> (127)</a:t>
            </a:r>
            <a:r>
              <a:rPr lang="en-US" sz="2400" spc="-100" baseline="30000" dirty="0" smtClean="0">
                <a:solidFill>
                  <a:prstClr val="black"/>
                </a:solidFill>
                <a:latin typeface="Arial" pitchFamily="34" charset="0"/>
              </a:rPr>
              <a:t>2</a:t>
            </a:r>
            <a:r>
              <a:rPr lang="en-US" sz="2400" spc="-100" dirty="0" smtClean="0">
                <a:solidFill>
                  <a:prstClr val="black"/>
                </a:solidFill>
                <a:latin typeface="Arial" pitchFamily="34" charset="0"/>
              </a:rPr>
              <a:t>/20   = 16129/20=   806.45</a:t>
            </a:r>
            <a:endParaRPr lang="ar-EG" sz="2400" spc="-100" dirty="0">
              <a:solidFill>
                <a:prstClr val="black"/>
              </a:solidFill>
              <a:latin typeface="Arial" pitchFamily="34" charset="0"/>
            </a:endParaRPr>
          </a:p>
          <a:p>
            <a:pPr algn="r" rtl="1" hangingPunct="0"/>
            <a:r>
              <a:rPr lang="ar-EG" sz="2000" b="1" spc="-100" dirty="0">
                <a:solidFill>
                  <a:srgbClr val="7030A0"/>
                </a:solidFill>
                <a:latin typeface="Arial" pitchFamily="34" charset="0"/>
              </a:rPr>
              <a:t>ثالثا: نقوم بحساب المجموع الكلى لمربعات الانحرافات ومكوناته وفقا لهذا التصميم كما يلى</a:t>
            </a:r>
            <a:r>
              <a:rPr lang="ar-EG" sz="2000" b="1" spc="-100" dirty="0" smtClean="0">
                <a:solidFill>
                  <a:srgbClr val="7030A0"/>
                </a:solidFill>
                <a:latin typeface="Arial" pitchFamily="34" charset="0"/>
              </a:rPr>
              <a:t>:</a:t>
            </a: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en-US" sz="2000" b="1" spc="-100" dirty="0">
              <a:solidFill>
                <a:srgbClr val="7030A0"/>
              </a:solidFill>
              <a:latin typeface="Arial" pitchFamily="34" charset="0"/>
            </a:endParaRPr>
          </a:p>
          <a:p>
            <a:pPr rtl="1" hangingPunct="0"/>
            <a:r>
              <a:rPr lang="en-US" sz="2400" spc="-100" dirty="0" smtClean="0">
                <a:solidFill>
                  <a:prstClr val="black"/>
                </a:solidFill>
                <a:latin typeface="Arial" pitchFamily="34" charset="0"/>
              </a:rPr>
              <a:t>            </a:t>
            </a:r>
            <a:endParaRPr lang="ar-EG" sz="2400" spc="-100" dirty="0">
              <a:solidFill>
                <a:prstClr val="black"/>
              </a:solidFill>
              <a:latin typeface="Arial" pitchFamily="34" charset="0"/>
            </a:endParaRPr>
          </a:p>
        </p:txBody>
      </p:sp>
    </p:spTree>
    <p:extLst>
      <p:ext uri="{BB962C8B-B14F-4D97-AF65-F5344CB8AC3E}">
        <p14:creationId xmlns:p14="http://schemas.microsoft.com/office/powerpoint/2010/main" val="2058524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533400"/>
          </a:xfrm>
          <a:solidFill>
            <a:srgbClr val="FFFF00"/>
          </a:solidFill>
        </p:spPr>
        <p:txBody>
          <a:bodyPr>
            <a:normAutofit/>
          </a:bodyPr>
          <a:lstStyle/>
          <a:p>
            <a:pPr lvl="0" rtl="1" hangingPunct="0">
              <a:spcBef>
                <a:spcPct val="20000"/>
              </a:spcBef>
            </a:pPr>
            <a:r>
              <a:rPr lang="ar-EG" sz="2400" b="1" spc="-100" dirty="0">
                <a:solidFill>
                  <a:srgbClr val="C00000"/>
                </a:solidFill>
                <a:latin typeface="Arial" pitchFamily="34" charset="0"/>
                <a:ea typeface="+mn-ea"/>
                <a:cs typeface="+mn-cs"/>
              </a:rPr>
              <a:t>حل المثال:</a:t>
            </a:r>
            <a:endParaRPr lang="en-US" sz="2400" b="1" spc="-100" dirty="0">
              <a:solidFill>
                <a:srgbClr val="C00000"/>
              </a:solidFill>
              <a:latin typeface="Arial" pitchFamily="34" charset="0"/>
              <a:ea typeface="+mn-ea"/>
              <a:cs typeface="+mn-cs"/>
            </a:endParaRPr>
          </a:p>
        </p:txBody>
      </p:sp>
      <p:sp>
        <p:nvSpPr>
          <p:cNvPr id="3" name="عنوان فرعي 2"/>
          <p:cNvSpPr>
            <a:spLocks noGrp="1"/>
          </p:cNvSpPr>
          <p:nvPr>
            <p:ph type="subTitle" idx="1"/>
          </p:nvPr>
        </p:nvSpPr>
        <p:spPr>
          <a:xfrm>
            <a:off x="76200" y="609600"/>
            <a:ext cx="8991600" cy="6172200"/>
          </a:xfrm>
        </p:spPr>
        <p:txBody>
          <a:bodyPr>
            <a:normAutofit/>
          </a:bodyPr>
          <a:lstStyle/>
          <a:p>
            <a:pPr algn="r" rtl="1" hangingPunct="0"/>
            <a:endParaRPr lang="ar-EG"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                                          </a:t>
            </a:r>
          </a:p>
          <a:p>
            <a:pPr algn="r" rtl="1" hangingPunct="0"/>
            <a:r>
              <a:rPr lang="ar-EG" sz="2800" b="1" spc="-100" dirty="0" smtClean="0">
                <a:solidFill>
                  <a:schemeClr val="tx1"/>
                </a:solidFill>
                <a:latin typeface="Arabic Typesetting" pitchFamily="66" charset="-78"/>
                <a:cs typeface="Arabic Typesetting" pitchFamily="66" charset="-78"/>
              </a:rPr>
              <a:t>                                                                                </a:t>
            </a:r>
            <a:r>
              <a:rPr lang="ar-EG" sz="2800" b="1" spc="-100" dirty="0" smtClean="0">
                <a:solidFill>
                  <a:prstClr val="black"/>
                </a:solidFill>
                <a:latin typeface="Arabic Typesetting" pitchFamily="66" charset="-78"/>
                <a:cs typeface="Arabic Typesetting" pitchFamily="66" charset="-78"/>
              </a:rPr>
              <a:t> </a:t>
            </a:r>
            <a:r>
              <a:rPr lang="ar-EG" sz="2800" b="1" spc="-100" dirty="0" smtClean="0">
                <a:solidFill>
                  <a:schemeClr val="tx1"/>
                </a:solidFill>
                <a:latin typeface="Arabic Typesetting" pitchFamily="66" charset="-78"/>
                <a:cs typeface="Arabic Typesetting" pitchFamily="66" charset="-78"/>
              </a:rPr>
              <a:t>                           </a:t>
            </a:r>
            <a:endParaRPr lang="en-US" sz="2800" b="1" spc="-100" dirty="0">
              <a:solidFill>
                <a:schemeClr val="tx1"/>
              </a:solidFill>
              <a:latin typeface="Arabic Typesetting" pitchFamily="66" charset="-78"/>
              <a:cs typeface="Arabic Typesetting" pitchFamily="66" charset="-78"/>
            </a:endParaRPr>
          </a:p>
          <a:p>
            <a:pPr algn="r" rtl="1" hangingPunct="0"/>
            <a:r>
              <a:rPr lang="ar-EG" sz="2800" b="1" spc="-100" dirty="0" smtClean="0">
                <a:solidFill>
                  <a:srgbClr val="7030A0"/>
                </a:solidFill>
                <a:latin typeface="Arabic Typesetting" pitchFamily="66" charset="-78"/>
                <a:cs typeface="Arabic Typesetting" pitchFamily="66" charset="-78"/>
              </a:rPr>
              <a:t>        </a:t>
            </a: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r>
              <a:rPr lang="ar-EG" sz="2800" b="1" spc="-100" dirty="0">
                <a:solidFill>
                  <a:srgbClr val="7030A0"/>
                </a:solidFill>
                <a:latin typeface="Arabic Typesetting" pitchFamily="66" charset="-78"/>
                <a:cs typeface="Arabic Typesetting" pitchFamily="66" charset="-78"/>
              </a:rPr>
              <a:t> </a:t>
            </a:r>
            <a:r>
              <a:rPr lang="ar-EG" sz="2800" b="1" spc="-100" dirty="0" smtClean="0">
                <a:solidFill>
                  <a:srgbClr val="7030A0"/>
                </a:solidFill>
                <a:latin typeface="Arabic Typesetting" pitchFamily="66" charset="-78"/>
                <a:cs typeface="Arabic Typesetting" pitchFamily="66" charset="-78"/>
              </a:rPr>
              <a:t>         أ.د. محمد حلمى مطاوع الوحيلى</a:t>
            </a:r>
          </a:p>
          <a:p>
            <a:pPr algn="r" rtl="1" hangingPunct="0"/>
            <a:r>
              <a:rPr lang="ar-EG" sz="2800" b="1" spc="-100" dirty="0" smtClean="0">
                <a:solidFill>
                  <a:srgbClr val="7030A0"/>
                </a:solidFill>
                <a:latin typeface="Arabic Typesetting" pitchFamily="66" charset="-78"/>
                <a:cs typeface="Arabic Typesetting" pitchFamily="66" charset="-78"/>
              </a:rPr>
              <a:t>              جامعة سوهاج -  مصر</a:t>
            </a:r>
            <a:endParaRPr lang="en-US" sz="2800" b="1" spc="-100" dirty="0">
              <a:solidFill>
                <a:srgbClr val="7030A0"/>
              </a:solidFill>
              <a:latin typeface="Arabic Typesetting" pitchFamily="66" charset="-78"/>
              <a:cs typeface="Arabic Typesetting" pitchFamily="66" charset="-78"/>
            </a:endParaRPr>
          </a:p>
        </p:txBody>
      </p:sp>
      <p:sp>
        <p:nvSpPr>
          <p:cNvPr id="4" name="مستطيل 3"/>
          <p:cNvSpPr/>
          <p:nvPr/>
        </p:nvSpPr>
        <p:spPr>
          <a:xfrm>
            <a:off x="381000" y="685800"/>
            <a:ext cx="8610600" cy="2923877"/>
          </a:xfrm>
          <a:prstGeom prst="rect">
            <a:avLst/>
          </a:prstGeom>
        </p:spPr>
        <p:txBody>
          <a:bodyPr wrap="square">
            <a:spAutoFit/>
          </a:bodyPr>
          <a:lstStyle/>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en-US" sz="2000" b="1" spc="-100" dirty="0">
              <a:solidFill>
                <a:srgbClr val="7030A0"/>
              </a:solidFill>
              <a:latin typeface="Arial" pitchFamily="34" charset="0"/>
            </a:endParaRPr>
          </a:p>
          <a:p>
            <a:pPr rtl="1" hangingPunct="0"/>
            <a:r>
              <a:rPr lang="en-US" sz="2400" spc="-100" dirty="0" smtClean="0">
                <a:solidFill>
                  <a:prstClr val="black"/>
                </a:solidFill>
                <a:latin typeface="Arial" pitchFamily="34" charset="0"/>
              </a:rPr>
              <a:t>            </a:t>
            </a:r>
            <a:endParaRPr lang="ar-EG" sz="2400" spc="-100" dirty="0">
              <a:solidFill>
                <a:prstClr val="black"/>
              </a:solidFill>
              <a:latin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162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32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 mohamed\Desktop\ورده.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1219200"/>
            <a:ext cx="914400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9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03379"/>
          </a:xfrm>
          <a:solidFill>
            <a:srgbClr val="FFFF00"/>
          </a:solidFill>
        </p:spPr>
        <p:txBody>
          <a:bodyPr>
            <a:normAutofit/>
          </a:bodyPr>
          <a:lstStyle/>
          <a:p>
            <a:pPr lvl="0" rtl="1" hangingPunct="0">
              <a:spcBef>
                <a:spcPct val="20000"/>
              </a:spcBef>
            </a:pPr>
            <a:r>
              <a:rPr lang="ar-EG" sz="2400" b="1" spc="-100" dirty="0">
                <a:solidFill>
                  <a:srgbClr val="C00000"/>
                </a:solidFill>
                <a:latin typeface="Arial" pitchFamily="34" charset="0"/>
                <a:ea typeface="+mn-ea"/>
                <a:cs typeface="+mn-cs"/>
              </a:rPr>
              <a:t>حل المثال:</a:t>
            </a:r>
            <a:endParaRPr lang="en-US" sz="2400" b="1" spc="-100" dirty="0">
              <a:solidFill>
                <a:srgbClr val="C00000"/>
              </a:solidFill>
              <a:latin typeface="Arial" pitchFamily="34" charset="0"/>
              <a:ea typeface="+mn-ea"/>
              <a:cs typeface="+mn-cs"/>
            </a:endParaRPr>
          </a:p>
        </p:txBody>
      </p:sp>
      <p:sp>
        <p:nvSpPr>
          <p:cNvPr id="3" name="عنوان فرعي 2"/>
          <p:cNvSpPr>
            <a:spLocks noGrp="1"/>
          </p:cNvSpPr>
          <p:nvPr>
            <p:ph type="subTitle" idx="1"/>
          </p:nvPr>
        </p:nvSpPr>
        <p:spPr>
          <a:xfrm>
            <a:off x="76200" y="609600"/>
            <a:ext cx="8991600" cy="6172200"/>
          </a:xfrm>
        </p:spPr>
        <p:txBody>
          <a:bodyPr>
            <a:normAutofit/>
          </a:bodyPr>
          <a:lstStyle/>
          <a:p>
            <a:pPr algn="r" rtl="1" hangingPunct="0"/>
            <a:endParaRPr lang="ar-EG"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                                          </a:t>
            </a:r>
          </a:p>
          <a:p>
            <a:pPr algn="r" rtl="1" hangingPunct="0"/>
            <a:r>
              <a:rPr lang="ar-EG" sz="2800" b="1" spc="-100" dirty="0" smtClean="0">
                <a:solidFill>
                  <a:schemeClr val="tx1"/>
                </a:solidFill>
                <a:latin typeface="Arabic Typesetting" pitchFamily="66" charset="-78"/>
                <a:cs typeface="Arabic Typesetting" pitchFamily="66" charset="-78"/>
              </a:rPr>
              <a:t>                                                                                </a:t>
            </a:r>
            <a:r>
              <a:rPr lang="ar-EG" sz="2800" b="1" spc="-100" dirty="0" smtClean="0">
                <a:solidFill>
                  <a:prstClr val="black"/>
                </a:solidFill>
                <a:latin typeface="Arabic Typesetting" pitchFamily="66" charset="-78"/>
                <a:cs typeface="Arabic Typesetting" pitchFamily="66" charset="-78"/>
              </a:rPr>
              <a:t> </a:t>
            </a:r>
            <a:r>
              <a:rPr lang="ar-EG" sz="2800" b="1" spc="-100" dirty="0" smtClean="0">
                <a:solidFill>
                  <a:schemeClr val="tx1"/>
                </a:solidFill>
                <a:latin typeface="Arabic Typesetting" pitchFamily="66" charset="-78"/>
                <a:cs typeface="Arabic Typesetting" pitchFamily="66" charset="-78"/>
              </a:rPr>
              <a:t>                           </a:t>
            </a:r>
            <a:endParaRPr lang="en-US" sz="2800" b="1" spc="-100" dirty="0">
              <a:solidFill>
                <a:schemeClr val="tx1"/>
              </a:solidFill>
              <a:latin typeface="Arabic Typesetting" pitchFamily="66" charset="-78"/>
              <a:cs typeface="Arabic Typesetting" pitchFamily="66" charset="-78"/>
            </a:endParaRPr>
          </a:p>
          <a:p>
            <a:pPr algn="r" rtl="1" hangingPunct="0"/>
            <a:r>
              <a:rPr lang="ar-EG" sz="2800" b="1" spc="-100" dirty="0" smtClean="0">
                <a:solidFill>
                  <a:srgbClr val="7030A0"/>
                </a:solidFill>
                <a:latin typeface="Arabic Typesetting" pitchFamily="66" charset="-78"/>
                <a:cs typeface="Arabic Typesetting" pitchFamily="66" charset="-78"/>
              </a:rPr>
              <a:t>        </a:t>
            </a: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r>
              <a:rPr lang="ar-EG" sz="2800" b="1" spc="-100" dirty="0">
                <a:solidFill>
                  <a:srgbClr val="7030A0"/>
                </a:solidFill>
                <a:latin typeface="Arabic Typesetting" pitchFamily="66" charset="-78"/>
                <a:cs typeface="Arabic Typesetting" pitchFamily="66" charset="-78"/>
              </a:rPr>
              <a:t> </a:t>
            </a:r>
            <a:r>
              <a:rPr lang="ar-EG" sz="2800" b="1" spc="-100" dirty="0" smtClean="0">
                <a:solidFill>
                  <a:srgbClr val="7030A0"/>
                </a:solidFill>
                <a:latin typeface="Arabic Typesetting" pitchFamily="66" charset="-78"/>
                <a:cs typeface="Arabic Typesetting" pitchFamily="66" charset="-78"/>
              </a:rPr>
              <a:t>         أ.د. محمد حلمى مطاوع الوحيلى</a:t>
            </a:r>
          </a:p>
          <a:p>
            <a:pPr algn="r" rtl="1" hangingPunct="0"/>
            <a:r>
              <a:rPr lang="ar-EG" sz="2800" b="1" spc="-100" dirty="0" smtClean="0">
                <a:solidFill>
                  <a:srgbClr val="7030A0"/>
                </a:solidFill>
                <a:latin typeface="Arabic Typesetting" pitchFamily="66" charset="-78"/>
                <a:cs typeface="Arabic Typesetting" pitchFamily="66" charset="-78"/>
              </a:rPr>
              <a:t>              جامعة سوهاج -  مصر</a:t>
            </a:r>
            <a:endParaRPr lang="en-US" sz="2800" b="1" spc="-100" dirty="0">
              <a:solidFill>
                <a:srgbClr val="7030A0"/>
              </a:solidFill>
              <a:latin typeface="Arabic Typesetting" pitchFamily="66" charset="-78"/>
              <a:cs typeface="Arabic Typesetting" pitchFamily="66" charset="-78"/>
            </a:endParaRPr>
          </a:p>
        </p:txBody>
      </p:sp>
      <p:sp>
        <p:nvSpPr>
          <p:cNvPr id="4" name="مستطيل 3"/>
          <p:cNvSpPr/>
          <p:nvPr/>
        </p:nvSpPr>
        <p:spPr>
          <a:xfrm>
            <a:off x="381000" y="685800"/>
            <a:ext cx="8610600" cy="2923877"/>
          </a:xfrm>
          <a:prstGeom prst="rect">
            <a:avLst/>
          </a:prstGeom>
        </p:spPr>
        <p:txBody>
          <a:bodyPr wrap="square">
            <a:spAutoFit/>
          </a:bodyPr>
          <a:lstStyle/>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en-US" sz="2000" b="1" spc="-100" dirty="0">
              <a:solidFill>
                <a:srgbClr val="7030A0"/>
              </a:solidFill>
              <a:latin typeface="Arial" pitchFamily="34" charset="0"/>
            </a:endParaRPr>
          </a:p>
          <a:p>
            <a:pPr rtl="1" hangingPunct="0"/>
            <a:r>
              <a:rPr lang="en-US" sz="2400" spc="-100" dirty="0" smtClean="0">
                <a:solidFill>
                  <a:prstClr val="black"/>
                </a:solidFill>
                <a:latin typeface="Arial" pitchFamily="34" charset="0"/>
              </a:rPr>
              <a:t>            </a:t>
            </a:r>
            <a:endParaRPr lang="ar-EG" sz="2400" spc="-100" dirty="0">
              <a:solidFill>
                <a:prstClr val="black"/>
              </a:solidFill>
              <a:latin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16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552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533400"/>
          </a:xfrm>
          <a:solidFill>
            <a:srgbClr val="FFFF00"/>
          </a:solidFill>
        </p:spPr>
        <p:txBody>
          <a:bodyPr>
            <a:normAutofit/>
          </a:bodyPr>
          <a:lstStyle/>
          <a:p>
            <a:pPr lvl="0" rtl="1" hangingPunct="0">
              <a:spcBef>
                <a:spcPct val="20000"/>
              </a:spcBef>
            </a:pPr>
            <a:r>
              <a:rPr lang="ar-EG" sz="2400" b="1" spc="-100" dirty="0">
                <a:solidFill>
                  <a:srgbClr val="C00000"/>
                </a:solidFill>
                <a:latin typeface="Arial" pitchFamily="34" charset="0"/>
                <a:ea typeface="+mn-ea"/>
                <a:cs typeface="+mn-cs"/>
              </a:rPr>
              <a:t>حل المثال:</a:t>
            </a:r>
            <a:endParaRPr lang="en-US" sz="2400" b="1" spc="-100" dirty="0">
              <a:solidFill>
                <a:srgbClr val="C00000"/>
              </a:solidFill>
              <a:latin typeface="Arial" pitchFamily="34" charset="0"/>
              <a:ea typeface="+mn-ea"/>
              <a:cs typeface="+mn-cs"/>
            </a:endParaRPr>
          </a:p>
        </p:txBody>
      </p:sp>
      <p:sp>
        <p:nvSpPr>
          <p:cNvPr id="3" name="عنوان فرعي 2"/>
          <p:cNvSpPr>
            <a:spLocks noGrp="1"/>
          </p:cNvSpPr>
          <p:nvPr>
            <p:ph type="subTitle" idx="1"/>
          </p:nvPr>
        </p:nvSpPr>
        <p:spPr>
          <a:xfrm>
            <a:off x="76200" y="609600"/>
            <a:ext cx="8991600" cy="6172200"/>
          </a:xfrm>
        </p:spPr>
        <p:txBody>
          <a:bodyPr>
            <a:normAutofit/>
          </a:bodyPr>
          <a:lstStyle/>
          <a:p>
            <a:pPr algn="r" rtl="1" hangingPunct="0"/>
            <a:endParaRPr lang="ar-EG"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                                          </a:t>
            </a:r>
          </a:p>
          <a:p>
            <a:pPr algn="r" rtl="1" hangingPunct="0"/>
            <a:r>
              <a:rPr lang="ar-EG" sz="2800" b="1" spc="-100" dirty="0" smtClean="0">
                <a:solidFill>
                  <a:schemeClr val="tx1"/>
                </a:solidFill>
                <a:latin typeface="Arabic Typesetting" pitchFamily="66" charset="-78"/>
                <a:cs typeface="Arabic Typesetting" pitchFamily="66" charset="-78"/>
              </a:rPr>
              <a:t>                                                                                </a:t>
            </a:r>
            <a:r>
              <a:rPr lang="ar-EG" sz="2800" b="1" spc="-100" dirty="0" smtClean="0">
                <a:solidFill>
                  <a:prstClr val="black"/>
                </a:solidFill>
                <a:latin typeface="Arabic Typesetting" pitchFamily="66" charset="-78"/>
                <a:cs typeface="Arabic Typesetting" pitchFamily="66" charset="-78"/>
              </a:rPr>
              <a:t> </a:t>
            </a:r>
            <a:r>
              <a:rPr lang="ar-EG" sz="2800" b="1" spc="-100" dirty="0" smtClean="0">
                <a:solidFill>
                  <a:schemeClr val="tx1"/>
                </a:solidFill>
                <a:latin typeface="Arabic Typesetting" pitchFamily="66" charset="-78"/>
                <a:cs typeface="Arabic Typesetting" pitchFamily="66" charset="-78"/>
              </a:rPr>
              <a:t>                           </a:t>
            </a:r>
            <a:endParaRPr lang="en-US" sz="2800" b="1" spc="-100" dirty="0">
              <a:solidFill>
                <a:schemeClr val="tx1"/>
              </a:solidFill>
              <a:latin typeface="Arabic Typesetting" pitchFamily="66" charset="-78"/>
              <a:cs typeface="Arabic Typesetting" pitchFamily="66" charset="-78"/>
            </a:endParaRPr>
          </a:p>
          <a:p>
            <a:pPr algn="r" rtl="1" hangingPunct="0"/>
            <a:r>
              <a:rPr lang="ar-EG" sz="2800" b="1" spc="-100" dirty="0" smtClean="0">
                <a:solidFill>
                  <a:srgbClr val="7030A0"/>
                </a:solidFill>
                <a:latin typeface="Arabic Typesetting" pitchFamily="66" charset="-78"/>
                <a:cs typeface="Arabic Typesetting" pitchFamily="66" charset="-78"/>
              </a:rPr>
              <a:t>        </a:t>
            </a: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r>
              <a:rPr lang="ar-EG" sz="2800" b="1" spc="-100" dirty="0">
                <a:solidFill>
                  <a:srgbClr val="7030A0"/>
                </a:solidFill>
                <a:latin typeface="Arabic Typesetting" pitchFamily="66" charset="-78"/>
                <a:cs typeface="Arabic Typesetting" pitchFamily="66" charset="-78"/>
              </a:rPr>
              <a:t> </a:t>
            </a:r>
            <a:r>
              <a:rPr lang="ar-EG" sz="2800" b="1" spc="-100" dirty="0" smtClean="0">
                <a:solidFill>
                  <a:srgbClr val="7030A0"/>
                </a:solidFill>
                <a:latin typeface="Arabic Typesetting" pitchFamily="66" charset="-78"/>
                <a:cs typeface="Arabic Typesetting" pitchFamily="66" charset="-78"/>
              </a:rPr>
              <a:t>         أ.د. محمد حلمى مطاوع الوحيلى</a:t>
            </a:r>
          </a:p>
          <a:p>
            <a:pPr algn="r" rtl="1" hangingPunct="0"/>
            <a:r>
              <a:rPr lang="ar-EG" sz="2800" b="1" spc="-100" dirty="0" smtClean="0">
                <a:solidFill>
                  <a:srgbClr val="7030A0"/>
                </a:solidFill>
                <a:latin typeface="Arabic Typesetting" pitchFamily="66" charset="-78"/>
                <a:cs typeface="Arabic Typesetting" pitchFamily="66" charset="-78"/>
              </a:rPr>
              <a:t>              جامعة سوهاج -  مصر</a:t>
            </a:r>
            <a:endParaRPr lang="en-US" sz="2800" b="1" spc="-100" dirty="0">
              <a:solidFill>
                <a:srgbClr val="7030A0"/>
              </a:solidFill>
              <a:latin typeface="Arabic Typesetting" pitchFamily="66" charset="-78"/>
              <a:cs typeface="Arabic Typesetting" pitchFamily="66" charset="-78"/>
            </a:endParaRPr>
          </a:p>
        </p:txBody>
      </p:sp>
      <p:sp>
        <p:nvSpPr>
          <p:cNvPr id="4" name="مستطيل 3"/>
          <p:cNvSpPr/>
          <p:nvPr/>
        </p:nvSpPr>
        <p:spPr>
          <a:xfrm>
            <a:off x="381000" y="685800"/>
            <a:ext cx="8610600" cy="2923877"/>
          </a:xfrm>
          <a:prstGeom prst="rect">
            <a:avLst/>
          </a:prstGeom>
        </p:spPr>
        <p:txBody>
          <a:bodyPr wrap="square">
            <a:spAutoFit/>
          </a:bodyPr>
          <a:lstStyle/>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en-US" sz="2000" b="1" spc="-100" dirty="0">
              <a:solidFill>
                <a:srgbClr val="7030A0"/>
              </a:solidFill>
              <a:latin typeface="Arial" pitchFamily="34" charset="0"/>
            </a:endParaRPr>
          </a:p>
          <a:p>
            <a:pPr rtl="1" hangingPunct="0"/>
            <a:r>
              <a:rPr lang="en-US" sz="2400" spc="-100" dirty="0" smtClean="0">
                <a:solidFill>
                  <a:prstClr val="black"/>
                </a:solidFill>
                <a:latin typeface="Arial" pitchFamily="34" charset="0"/>
              </a:rPr>
              <a:t>            </a:t>
            </a:r>
            <a:endParaRPr lang="ar-EG" sz="2400" spc="-100" dirty="0">
              <a:solidFill>
                <a:prstClr val="black"/>
              </a:solidFill>
              <a:latin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599"/>
            <a:ext cx="7085168" cy="50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466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533400"/>
          </a:xfrm>
          <a:solidFill>
            <a:srgbClr val="FFFF00"/>
          </a:solidFill>
        </p:spPr>
        <p:txBody>
          <a:bodyPr>
            <a:normAutofit/>
          </a:bodyPr>
          <a:lstStyle/>
          <a:p>
            <a:pPr lvl="0" rtl="1" hangingPunct="0">
              <a:spcBef>
                <a:spcPct val="20000"/>
              </a:spcBef>
            </a:pPr>
            <a:r>
              <a:rPr lang="ar-EG" sz="2400" b="1" spc="-100" dirty="0">
                <a:solidFill>
                  <a:srgbClr val="C00000"/>
                </a:solidFill>
                <a:latin typeface="Arial" pitchFamily="34" charset="0"/>
                <a:ea typeface="+mn-ea"/>
                <a:cs typeface="+mn-cs"/>
              </a:rPr>
              <a:t>حل المثال:</a:t>
            </a:r>
            <a:endParaRPr lang="en-US" sz="2400" b="1" spc="-100" dirty="0">
              <a:solidFill>
                <a:srgbClr val="C00000"/>
              </a:solidFill>
              <a:latin typeface="Arial" pitchFamily="34" charset="0"/>
              <a:ea typeface="+mn-ea"/>
              <a:cs typeface="+mn-cs"/>
            </a:endParaRPr>
          </a:p>
        </p:txBody>
      </p:sp>
      <p:sp>
        <p:nvSpPr>
          <p:cNvPr id="3" name="عنوان فرعي 2"/>
          <p:cNvSpPr>
            <a:spLocks noGrp="1"/>
          </p:cNvSpPr>
          <p:nvPr>
            <p:ph type="subTitle" idx="1"/>
          </p:nvPr>
        </p:nvSpPr>
        <p:spPr>
          <a:xfrm>
            <a:off x="76200" y="609600"/>
            <a:ext cx="8991600" cy="6172200"/>
          </a:xfrm>
        </p:spPr>
        <p:txBody>
          <a:bodyPr>
            <a:normAutofit/>
          </a:bodyPr>
          <a:lstStyle/>
          <a:p>
            <a:pPr algn="r" rtl="1" hangingPunct="0"/>
            <a:endParaRPr lang="ar-EG"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                                          </a:t>
            </a:r>
          </a:p>
          <a:p>
            <a:pPr algn="r" rtl="1" hangingPunct="0"/>
            <a:r>
              <a:rPr lang="ar-EG" sz="2800" b="1" spc="-100" dirty="0" smtClean="0">
                <a:solidFill>
                  <a:schemeClr val="tx1"/>
                </a:solidFill>
                <a:latin typeface="Arabic Typesetting" pitchFamily="66" charset="-78"/>
                <a:cs typeface="Arabic Typesetting" pitchFamily="66" charset="-78"/>
              </a:rPr>
              <a:t>                                                                                </a:t>
            </a:r>
            <a:r>
              <a:rPr lang="ar-EG" sz="2800" b="1" spc="-100" dirty="0" smtClean="0">
                <a:solidFill>
                  <a:prstClr val="black"/>
                </a:solidFill>
                <a:latin typeface="Arabic Typesetting" pitchFamily="66" charset="-78"/>
                <a:cs typeface="Arabic Typesetting" pitchFamily="66" charset="-78"/>
              </a:rPr>
              <a:t> </a:t>
            </a:r>
            <a:r>
              <a:rPr lang="ar-EG" sz="2800" b="1" spc="-100" dirty="0" smtClean="0">
                <a:solidFill>
                  <a:schemeClr val="tx1"/>
                </a:solidFill>
                <a:latin typeface="Arabic Typesetting" pitchFamily="66" charset="-78"/>
                <a:cs typeface="Arabic Typesetting" pitchFamily="66" charset="-78"/>
              </a:rPr>
              <a:t>                           </a:t>
            </a:r>
            <a:endParaRPr lang="en-US" sz="2800" b="1" spc="-100" dirty="0">
              <a:solidFill>
                <a:schemeClr val="tx1"/>
              </a:solidFill>
              <a:latin typeface="Arabic Typesetting" pitchFamily="66" charset="-78"/>
              <a:cs typeface="Arabic Typesetting" pitchFamily="66" charset="-78"/>
            </a:endParaRPr>
          </a:p>
          <a:p>
            <a:pPr algn="r" rtl="1" hangingPunct="0"/>
            <a:r>
              <a:rPr lang="ar-EG" sz="2800" b="1" spc="-100" dirty="0" smtClean="0">
                <a:solidFill>
                  <a:srgbClr val="7030A0"/>
                </a:solidFill>
                <a:latin typeface="Arabic Typesetting" pitchFamily="66" charset="-78"/>
                <a:cs typeface="Arabic Typesetting" pitchFamily="66" charset="-78"/>
              </a:rPr>
              <a:t>        </a:t>
            </a: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r>
              <a:rPr lang="ar-EG" sz="2800" b="1" spc="-100" dirty="0">
                <a:solidFill>
                  <a:srgbClr val="7030A0"/>
                </a:solidFill>
                <a:latin typeface="Arabic Typesetting" pitchFamily="66" charset="-78"/>
                <a:cs typeface="Arabic Typesetting" pitchFamily="66" charset="-78"/>
              </a:rPr>
              <a:t> </a:t>
            </a:r>
            <a:r>
              <a:rPr lang="ar-EG" sz="2800" b="1" spc="-100" dirty="0" smtClean="0">
                <a:solidFill>
                  <a:srgbClr val="7030A0"/>
                </a:solidFill>
                <a:latin typeface="Arabic Typesetting" pitchFamily="66" charset="-78"/>
                <a:cs typeface="Arabic Typesetting" pitchFamily="66" charset="-78"/>
              </a:rPr>
              <a:t>         أ.د. محمد حلمى مطاوع الوحيلى</a:t>
            </a:r>
          </a:p>
          <a:p>
            <a:pPr algn="r" rtl="1" hangingPunct="0"/>
            <a:r>
              <a:rPr lang="ar-EG" sz="2800" b="1" spc="-100" dirty="0" smtClean="0">
                <a:solidFill>
                  <a:srgbClr val="7030A0"/>
                </a:solidFill>
                <a:latin typeface="Arabic Typesetting" pitchFamily="66" charset="-78"/>
                <a:cs typeface="Arabic Typesetting" pitchFamily="66" charset="-78"/>
              </a:rPr>
              <a:t>              جامعة سوهاج -  مصر</a:t>
            </a:r>
            <a:endParaRPr lang="en-US" sz="2800" b="1" spc="-100" dirty="0">
              <a:solidFill>
                <a:srgbClr val="7030A0"/>
              </a:solidFill>
              <a:latin typeface="Arabic Typesetting" pitchFamily="66" charset="-78"/>
              <a:cs typeface="Arabic Typesetting" pitchFamily="66" charset="-78"/>
            </a:endParaRPr>
          </a:p>
        </p:txBody>
      </p:sp>
      <p:sp>
        <p:nvSpPr>
          <p:cNvPr id="4" name="مستطيل 3"/>
          <p:cNvSpPr/>
          <p:nvPr/>
        </p:nvSpPr>
        <p:spPr>
          <a:xfrm>
            <a:off x="381000" y="685800"/>
            <a:ext cx="8610600" cy="2923877"/>
          </a:xfrm>
          <a:prstGeom prst="rect">
            <a:avLst/>
          </a:prstGeom>
        </p:spPr>
        <p:txBody>
          <a:bodyPr wrap="square">
            <a:spAutoFit/>
          </a:bodyPr>
          <a:lstStyle/>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en-US" sz="2000" b="1" spc="-100" dirty="0">
              <a:solidFill>
                <a:srgbClr val="7030A0"/>
              </a:solidFill>
              <a:latin typeface="Arial" pitchFamily="34" charset="0"/>
            </a:endParaRPr>
          </a:p>
          <a:p>
            <a:pPr rtl="1" hangingPunct="0"/>
            <a:r>
              <a:rPr lang="en-US" sz="2400" spc="-100" dirty="0" smtClean="0">
                <a:solidFill>
                  <a:prstClr val="black"/>
                </a:solidFill>
                <a:latin typeface="Arial" pitchFamily="34" charset="0"/>
              </a:rPr>
              <a:t>            </a:t>
            </a:r>
            <a:endParaRPr lang="ar-EG" sz="2400" spc="-100" dirty="0">
              <a:solidFill>
                <a:prstClr val="black"/>
              </a:solidFill>
              <a:latin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53142"/>
            <a:ext cx="7162800" cy="412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139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661" y="0"/>
            <a:ext cx="9144000" cy="609600"/>
          </a:xfrm>
          <a:solidFill>
            <a:srgbClr val="FFFF00"/>
          </a:solidFill>
        </p:spPr>
        <p:txBody>
          <a:bodyPr>
            <a:normAutofit/>
          </a:bodyPr>
          <a:lstStyle/>
          <a:p>
            <a:pPr lvl="0" rtl="1" hangingPunct="0">
              <a:spcBef>
                <a:spcPct val="20000"/>
              </a:spcBef>
            </a:pPr>
            <a:r>
              <a:rPr lang="ar-EG" sz="2400" b="1" spc="-100" dirty="0">
                <a:solidFill>
                  <a:srgbClr val="C00000"/>
                </a:solidFill>
                <a:latin typeface="Arial" pitchFamily="34" charset="0"/>
                <a:cs typeface="Arial"/>
              </a:rPr>
              <a:t>حل المثال:</a:t>
            </a:r>
            <a:endParaRPr lang="en-US" sz="2400" b="1" spc="-100" dirty="0">
              <a:solidFill>
                <a:srgbClr val="C00000"/>
              </a:solidFill>
              <a:latin typeface="Arial" pitchFamily="34" charset="0"/>
              <a:ea typeface="+mn-ea"/>
              <a:cs typeface="+mn-cs"/>
            </a:endParaRPr>
          </a:p>
        </p:txBody>
      </p:sp>
      <p:sp>
        <p:nvSpPr>
          <p:cNvPr id="3" name="عنوان فرعي 2"/>
          <p:cNvSpPr>
            <a:spLocks noGrp="1"/>
          </p:cNvSpPr>
          <p:nvPr>
            <p:ph type="subTitle" idx="1"/>
          </p:nvPr>
        </p:nvSpPr>
        <p:spPr>
          <a:xfrm>
            <a:off x="76200" y="1219200"/>
            <a:ext cx="8991600" cy="5562600"/>
          </a:xfrm>
        </p:spPr>
        <p:txBody>
          <a:bodyPr>
            <a:normAutofit fontScale="92500" lnSpcReduction="10000"/>
          </a:bodyPr>
          <a:lstStyle/>
          <a:p>
            <a:pPr algn="r" rtl="1" hangingPunct="0"/>
            <a:endParaRPr lang="ar-EG"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                                          </a:t>
            </a:r>
          </a:p>
          <a:p>
            <a:pPr algn="r" rtl="1" hangingPunct="0"/>
            <a:r>
              <a:rPr lang="ar-EG" sz="2800" b="1" spc="-100" dirty="0" smtClean="0">
                <a:solidFill>
                  <a:schemeClr val="tx1"/>
                </a:solidFill>
                <a:latin typeface="Arabic Typesetting" pitchFamily="66" charset="-78"/>
                <a:cs typeface="Arabic Typesetting" pitchFamily="66" charset="-78"/>
              </a:rPr>
              <a:t>                                                                                </a:t>
            </a:r>
            <a:r>
              <a:rPr lang="ar-EG" sz="2800" b="1" spc="-100" dirty="0" smtClean="0">
                <a:solidFill>
                  <a:prstClr val="black"/>
                </a:solidFill>
                <a:latin typeface="Arabic Typesetting" pitchFamily="66" charset="-78"/>
                <a:cs typeface="Arabic Typesetting" pitchFamily="66" charset="-78"/>
              </a:rPr>
              <a:t> </a:t>
            </a:r>
            <a:r>
              <a:rPr lang="ar-EG" sz="2800" b="1" spc="-100" dirty="0" smtClean="0">
                <a:solidFill>
                  <a:schemeClr val="tx1"/>
                </a:solidFill>
                <a:latin typeface="Arabic Typesetting" pitchFamily="66" charset="-78"/>
                <a:cs typeface="Arabic Typesetting" pitchFamily="66" charset="-78"/>
              </a:rPr>
              <a:t>                           </a:t>
            </a:r>
            <a:endParaRPr lang="en-US" sz="2800" b="1" spc="-100" dirty="0">
              <a:solidFill>
                <a:schemeClr val="tx1"/>
              </a:solidFill>
              <a:latin typeface="Arabic Typesetting" pitchFamily="66" charset="-78"/>
              <a:cs typeface="Arabic Typesetting" pitchFamily="66" charset="-78"/>
            </a:endParaRPr>
          </a:p>
          <a:p>
            <a:pPr algn="r" rtl="1" hangingPunct="0"/>
            <a:r>
              <a:rPr lang="ar-EG" sz="2800" b="1" spc="-100" dirty="0" smtClean="0">
                <a:solidFill>
                  <a:srgbClr val="7030A0"/>
                </a:solidFill>
                <a:latin typeface="Arabic Typesetting" pitchFamily="66" charset="-78"/>
                <a:cs typeface="Arabic Typesetting" pitchFamily="66" charset="-78"/>
              </a:rPr>
              <a:t>        </a:t>
            </a: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r>
              <a:rPr lang="ar-EG" sz="2800" b="1" spc="-100" dirty="0">
                <a:solidFill>
                  <a:srgbClr val="7030A0"/>
                </a:solidFill>
                <a:latin typeface="Arabic Typesetting" pitchFamily="66" charset="-78"/>
                <a:cs typeface="Arabic Typesetting" pitchFamily="66" charset="-78"/>
              </a:rPr>
              <a:t> </a:t>
            </a:r>
            <a:r>
              <a:rPr lang="ar-EG" sz="2800" b="1" spc="-100" dirty="0" smtClean="0">
                <a:solidFill>
                  <a:srgbClr val="7030A0"/>
                </a:solidFill>
                <a:latin typeface="Arabic Typesetting" pitchFamily="66" charset="-78"/>
                <a:cs typeface="Arabic Typesetting" pitchFamily="66" charset="-78"/>
              </a:rPr>
              <a:t>         أ.د. محمد حلمى مطاوع الوحيلى</a:t>
            </a:r>
          </a:p>
          <a:p>
            <a:pPr algn="r" rtl="1" hangingPunct="0"/>
            <a:r>
              <a:rPr lang="ar-EG" sz="2800" b="1" spc="-100" dirty="0" smtClean="0">
                <a:solidFill>
                  <a:srgbClr val="7030A0"/>
                </a:solidFill>
                <a:latin typeface="Arabic Typesetting" pitchFamily="66" charset="-78"/>
                <a:cs typeface="Arabic Typesetting" pitchFamily="66" charset="-78"/>
              </a:rPr>
              <a:t>              جامعة سوهاج -  مصر</a:t>
            </a:r>
            <a:endParaRPr lang="en-US" sz="2800" b="1" spc="-100" dirty="0">
              <a:solidFill>
                <a:srgbClr val="7030A0"/>
              </a:solidFill>
              <a:latin typeface="Arabic Typesetting" pitchFamily="66" charset="-78"/>
              <a:cs typeface="Arabic Typesetting" pitchFamily="66" charset="-78"/>
            </a:endParaRPr>
          </a:p>
        </p:txBody>
      </p:sp>
      <p:sp>
        <p:nvSpPr>
          <p:cNvPr id="4" name="مستطيل 3"/>
          <p:cNvSpPr/>
          <p:nvPr/>
        </p:nvSpPr>
        <p:spPr>
          <a:xfrm>
            <a:off x="0" y="609600"/>
            <a:ext cx="9144000" cy="3231654"/>
          </a:xfrm>
          <a:prstGeom prst="rect">
            <a:avLst/>
          </a:prstGeom>
        </p:spPr>
        <p:txBody>
          <a:bodyPr wrap="square">
            <a:spAutoFit/>
          </a:bodyPr>
          <a:lstStyle/>
          <a:p>
            <a:pPr algn="ctr" hangingPunct="0"/>
            <a:r>
              <a:rPr lang="en-US" sz="2000" b="1" spc="-100" dirty="0" smtClean="0">
                <a:solidFill>
                  <a:srgbClr val="7030A0"/>
                </a:solidFill>
                <a:latin typeface="Arial" pitchFamily="34" charset="0"/>
              </a:rPr>
              <a:t>(ANOVA</a:t>
            </a:r>
            <a:r>
              <a:rPr lang="ar-EG" sz="2000" b="1" spc="-100" dirty="0" smtClean="0">
                <a:solidFill>
                  <a:srgbClr val="7030A0"/>
                </a:solidFill>
                <a:latin typeface="Arial" pitchFamily="34" charset="0"/>
              </a:rPr>
              <a:t>عمل جدول </a:t>
            </a:r>
            <a:r>
              <a:rPr lang="ar-EG" sz="2000" b="1" spc="-100" dirty="0">
                <a:solidFill>
                  <a:srgbClr val="7030A0"/>
                </a:solidFill>
                <a:latin typeface="Arial" pitchFamily="34" charset="0"/>
              </a:rPr>
              <a:t>تحليل التباين </a:t>
            </a:r>
            <a:r>
              <a:rPr lang="ar-EG" sz="2000" b="1" spc="-100" dirty="0" smtClean="0">
                <a:solidFill>
                  <a:srgbClr val="7030A0"/>
                </a:solidFill>
                <a:latin typeface="Arial" pitchFamily="34" charset="0"/>
              </a:rPr>
              <a:t>(</a:t>
            </a:r>
            <a:endParaRPr lang="en-US" sz="2000" b="1" spc="-100" dirty="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en-US" sz="2000" b="1" spc="-100" dirty="0">
              <a:solidFill>
                <a:srgbClr val="7030A0"/>
              </a:solidFill>
              <a:latin typeface="Arial" pitchFamily="34" charset="0"/>
            </a:endParaRPr>
          </a:p>
          <a:p>
            <a:pPr rtl="1" hangingPunct="0"/>
            <a:r>
              <a:rPr lang="en-US" sz="2400" spc="-100" dirty="0" smtClean="0">
                <a:solidFill>
                  <a:prstClr val="black"/>
                </a:solidFill>
                <a:latin typeface="Arial" pitchFamily="34" charset="0"/>
              </a:rPr>
              <a:t>            </a:t>
            </a:r>
            <a:endParaRPr lang="ar-EG" sz="2400" spc="-100" dirty="0">
              <a:solidFill>
                <a:prstClr val="black"/>
              </a:solidFill>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98186960"/>
              </p:ext>
            </p:extLst>
          </p:nvPr>
        </p:nvGraphicFramePr>
        <p:xfrm>
          <a:off x="513184" y="1447800"/>
          <a:ext cx="8150291" cy="3403602"/>
        </p:xfrm>
        <a:graphic>
          <a:graphicData uri="http://schemas.openxmlformats.org/drawingml/2006/table">
            <a:tbl>
              <a:tblPr rtl="1" firstRow="1" bandRow="1">
                <a:tableStyleId>{5C22544A-7EE6-4342-B048-85BDC9FD1C3A}</a:tableStyleId>
              </a:tblPr>
              <a:tblGrid>
                <a:gridCol w="882851"/>
                <a:gridCol w="827889"/>
                <a:gridCol w="1212633"/>
                <a:gridCol w="1575048"/>
                <a:gridCol w="1146600"/>
                <a:gridCol w="1079242"/>
                <a:gridCol w="1426028"/>
              </a:tblGrid>
              <a:tr h="594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F</a:t>
                      </a:r>
                      <a:r>
                        <a:rPr kumimoji="0" lang="en-US" sz="1800" b="1" i="0" u="none" strike="noStrike" kern="1200" cap="none" spc="0" normalizeH="0" baseline="-25000" noProof="0" dirty="0" smtClean="0">
                          <a:ln>
                            <a:noFill/>
                          </a:ln>
                          <a:solidFill>
                            <a:prstClr val="white"/>
                          </a:solidFill>
                          <a:effectLst/>
                          <a:uLnTx/>
                          <a:uFillTx/>
                          <a:latin typeface="+mn-lt"/>
                          <a:ea typeface="+mn-ea"/>
                          <a:cs typeface="+mn-cs"/>
                        </a:rPr>
                        <a:t>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F</a:t>
                      </a:r>
                      <a:r>
                        <a:rPr kumimoji="0" lang="en-US" sz="1800" b="1" i="0" u="none" strike="noStrike" kern="1200" cap="none" spc="0" normalizeH="0" baseline="-25000" noProof="0" dirty="0" smtClean="0">
                          <a:ln>
                            <a:noFill/>
                          </a:ln>
                          <a:solidFill>
                            <a:prstClr val="white"/>
                          </a:solidFill>
                          <a:effectLst/>
                          <a:uLnTx/>
                          <a:uFillTx/>
                          <a:latin typeface="+mn-lt"/>
                          <a:ea typeface="+mn-ea"/>
                          <a:cs typeface="+mn-cs"/>
                        </a:rPr>
                        <a:t>0.05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F</a:t>
                      </a:r>
                      <a:r>
                        <a:rPr kumimoji="0" lang="en-US" sz="1800" b="1" i="0" u="none" strike="noStrike" kern="1200" cap="none" spc="0" normalizeH="0" baseline="-25000" noProof="0" dirty="0" smtClean="0">
                          <a:ln>
                            <a:noFill/>
                          </a:ln>
                          <a:solidFill>
                            <a:prstClr val="white"/>
                          </a:solidFill>
                          <a:effectLst/>
                          <a:uLnTx/>
                          <a:uFillTx/>
                          <a:latin typeface="+mn-lt"/>
                          <a:ea typeface="+mn-ea"/>
                          <a:cs typeface="+mn-cs"/>
                        </a:rPr>
                        <a: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MS</a:t>
                      </a:r>
                      <a:endParaRPr lang="en-US"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SS</a:t>
                      </a:r>
                    </a:p>
                  </a:txBody>
                  <a:tcPr/>
                </a:tc>
                <a:tc>
                  <a:txBody>
                    <a:bodyPr/>
                    <a:lstStyle/>
                    <a:p>
                      <a:pPr algn="ctr"/>
                      <a:r>
                        <a:rPr lang="en-US" dirty="0" smtClean="0"/>
                        <a:t>D.F.</a:t>
                      </a:r>
                      <a:endParaRPr lang="en-US" dirty="0"/>
                    </a:p>
                  </a:txBody>
                  <a:tcPr anchor="ctr"/>
                </a:tc>
                <a:tc>
                  <a:txBody>
                    <a:bodyPr/>
                    <a:lstStyle/>
                    <a:p>
                      <a:pPr algn="ctr"/>
                      <a:r>
                        <a:rPr lang="en-US" dirty="0" smtClean="0"/>
                        <a:t>S.O.V.</a:t>
                      </a:r>
                      <a:endParaRPr lang="en-US" dirty="0"/>
                    </a:p>
                  </a:txBody>
                  <a:tcPr anchor="ctr"/>
                </a:tc>
              </a:tr>
              <a:tr h="594409">
                <a:tc>
                  <a:txBody>
                    <a:bodyPr/>
                    <a:lstStyle/>
                    <a:p>
                      <a:pPr algn="ctr" rtl="0"/>
                      <a:endParaRPr lang="ar-EG"/>
                    </a:p>
                  </a:txBody>
                  <a:tcPr/>
                </a:tc>
                <a:tc>
                  <a:txBody>
                    <a:bodyPr/>
                    <a:lstStyle/>
                    <a:p>
                      <a:pPr algn="ctr" rtl="0"/>
                      <a:endParaRPr lang="ar-EG"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latin typeface="+mn-lt"/>
                          <a:ea typeface="+mn-ea"/>
                          <a:cs typeface="+mn-cs"/>
                        </a:rPr>
                        <a:t>MS</a:t>
                      </a:r>
                      <a:r>
                        <a:rPr kumimoji="0" lang="en-US" sz="1800" b="0" i="0" u="none" strike="noStrike" kern="1200" cap="none" spc="0" normalizeH="0" baseline="-25000" noProof="0" dirty="0" smtClean="0">
                          <a:ln>
                            <a:noFill/>
                          </a:ln>
                          <a:solidFill>
                            <a:prstClr val="black"/>
                          </a:solidFill>
                          <a:effectLst/>
                          <a:uLnTx/>
                          <a:uFillTx/>
                          <a:latin typeface="+mn-lt"/>
                          <a:ea typeface="+mn-ea"/>
                          <a:cs typeface="+mn-cs"/>
                        </a:rPr>
                        <a:t>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MS</a:t>
                      </a:r>
                      <a:r>
                        <a:rPr kumimoji="0" lang="en-US" sz="1800" b="0" i="0" u="none" strike="noStrike" kern="1200" cap="none" spc="0" normalizeH="0" baseline="-25000" noProof="0" dirty="0" err="1" smtClean="0">
                          <a:ln>
                            <a:noFill/>
                          </a:ln>
                          <a:solidFill>
                            <a:prstClr val="black"/>
                          </a:solidFill>
                          <a:effectLst/>
                          <a:uLnTx/>
                          <a:uFillTx/>
                          <a:latin typeface="+mn-lt"/>
                          <a:ea typeface="+mn-ea"/>
                          <a:cs typeface="+mn-cs"/>
                        </a:rPr>
                        <a:t>e</a:t>
                      </a:r>
                      <a:endParaRPr lang="ar-EG" dirty="0"/>
                    </a:p>
                  </a:txBody>
                  <a:tcPr/>
                </a:tc>
                <a:tc>
                  <a:txBody>
                    <a:bodyPr/>
                    <a:lstStyle/>
                    <a:p>
                      <a:pPr algn="ctr" rtl="0"/>
                      <a:r>
                        <a:rPr lang="en-US" dirty="0" smtClean="0"/>
                        <a:t>S</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S</a:t>
                      </a:r>
                      <a:r>
                        <a:rPr lang="en-US" baseline="-25000" dirty="0" smtClean="0"/>
                        <a:t>t</a:t>
                      </a:r>
                      <a:r>
                        <a:rPr lang="en-US" dirty="0" smtClean="0"/>
                        <a:t>/t-1</a:t>
                      </a:r>
                      <a:endParaRPr lang="ar-EG" dirty="0"/>
                    </a:p>
                  </a:txBody>
                  <a:tcPr/>
                </a:tc>
                <a:tc>
                  <a:txBody>
                    <a:bodyPr/>
                    <a:lstStyle/>
                    <a:p>
                      <a:pPr algn="ctr" rtl="0"/>
                      <a:endParaRPr lang="ar-EG" dirty="0"/>
                    </a:p>
                  </a:txBody>
                  <a:tcP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mn-lt"/>
                          <a:ea typeface="+mn-ea"/>
                          <a:cs typeface="+mn-cs"/>
                        </a:rPr>
                        <a:t>t</a:t>
                      </a:r>
                      <a:r>
                        <a:rPr lang="en-US" dirty="0" smtClean="0"/>
                        <a:t>-1</a:t>
                      </a:r>
                      <a:endParaRPr lang="en-US" dirty="0"/>
                    </a:p>
                  </a:txBody>
                  <a:tcPr anchor="ctr"/>
                </a:tc>
                <a:tc>
                  <a:txBody>
                    <a:bodyPr/>
                    <a:lstStyle/>
                    <a:p>
                      <a:pPr algn="ctr"/>
                      <a:r>
                        <a:rPr lang="en-US" dirty="0" smtClean="0"/>
                        <a:t>Treatments</a:t>
                      </a:r>
                      <a:endParaRPr lang="en-US" dirty="0"/>
                    </a:p>
                  </a:txBody>
                  <a:tcPr anchor="ctr"/>
                </a:tc>
              </a:tr>
              <a:tr h="1025966">
                <a:tc>
                  <a:txBody>
                    <a:bodyPr/>
                    <a:lstStyle/>
                    <a:p>
                      <a:pPr algn="ctr" rtl="0"/>
                      <a:endParaRPr lang="ar-EG" dirty="0"/>
                    </a:p>
                  </a:txBody>
                  <a:tcPr/>
                </a:tc>
                <a:tc>
                  <a:txBody>
                    <a:bodyPr/>
                    <a:lstStyle/>
                    <a:p>
                      <a:pPr algn="ctr" rtl="0"/>
                      <a:endParaRPr lang="ar-E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MS</a:t>
                      </a:r>
                      <a:r>
                        <a:rPr kumimoji="0" lang="en-US" sz="1800" b="0" i="0" u="none" strike="noStrike" kern="1200" cap="none" spc="0" normalizeH="0" baseline="-25000" noProof="0" dirty="0" smtClean="0">
                          <a:ln>
                            <a:noFill/>
                          </a:ln>
                          <a:solidFill>
                            <a:prstClr val="black"/>
                          </a:solidFill>
                          <a:effectLst/>
                          <a:uLnTx/>
                          <a:uFillTx/>
                          <a:latin typeface="+mn-lt"/>
                          <a:ea typeface="+mn-ea"/>
                          <a:cs typeface="+mn-cs"/>
                        </a:rPr>
                        <a:t>b</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/MS</a:t>
                      </a:r>
                      <a:r>
                        <a:rPr kumimoji="0" lang="en-US" sz="1800" b="0" i="0" u="none" strike="noStrike" kern="1200" cap="none" spc="0" normalizeH="0" baseline="-25000" noProof="0" dirty="0" smtClean="0">
                          <a:ln>
                            <a:noFill/>
                          </a:ln>
                          <a:solidFill>
                            <a:prstClr val="black"/>
                          </a:solidFill>
                          <a:effectLst/>
                          <a:uLnTx/>
                          <a:uFillTx/>
                          <a:latin typeface="+mn-lt"/>
                          <a:ea typeface="+mn-ea"/>
                          <a:cs typeface="+mn-cs"/>
                        </a:rPr>
                        <a:t>e</a:t>
                      </a:r>
                      <a:endParaRPr kumimoji="0" lang="ar-EG" sz="1800" b="0" i="0" u="none" strike="noStrike" kern="1200" cap="none" spc="0" normalizeH="0" baseline="0" noProof="0" dirty="0" smtClean="0">
                        <a:ln>
                          <a:noFill/>
                        </a:ln>
                        <a:solidFill>
                          <a:prstClr val="black"/>
                        </a:solidFill>
                        <a:effectLst/>
                        <a:uLnTx/>
                        <a:uFillTx/>
                        <a:latin typeface="+mn-lt"/>
                        <a:ea typeface="+mn-ea"/>
                        <a:cs typeface="+mn-cs"/>
                      </a:endParaRPr>
                    </a:p>
                    <a:p>
                      <a:pPr algn="ctr" rtl="0"/>
                      <a:endParaRPr lang="ar-EG" dirty="0"/>
                    </a:p>
                  </a:txBody>
                  <a:tcPr/>
                </a:tc>
                <a:tc>
                  <a:txBody>
                    <a:bodyPr/>
                    <a:lstStyle/>
                    <a:p>
                      <a:pPr algn="ctr" rtl="0"/>
                      <a:r>
                        <a:rPr lang="en-US" dirty="0" smtClean="0"/>
                        <a:t>S</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S</a:t>
                      </a:r>
                      <a:r>
                        <a:rPr lang="en-US" baseline="-25000" dirty="0" smtClean="0"/>
                        <a:t>b</a:t>
                      </a:r>
                      <a:r>
                        <a:rPr lang="en-US" dirty="0" smtClean="0"/>
                        <a:t>/r-1</a:t>
                      </a:r>
                      <a:endParaRPr lang="ar-EG" dirty="0"/>
                    </a:p>
                  </a:txBody>
                  <a:tcPr/>
                </a:tc>
                <a:tc>
                  <a:txBody>
                    <a:bodyPr/>
                    <a:lstStyle/>
                    <a:p>
                      <a:pPr algn="ctr" rtl="0"/>
                      <a:endParaRPr lang="ar-EG"/>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r-1</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dirty="0" smtClean="0"/>
                        <a:t>Blooks</a:t>
                      </a:r>
                      <a:endParaRPr lang="en-US" dirty="0"/>
                    </a:p>
                  </a:txBody>
                  <a:tcPr anchor="ctr"/>
                </a:tc>
              </a:tr>
              <a:tr h="594409">
                <a:tc>
                  <a:txBody>
                    <a:bodyPr/>
                    <a:lstStyle/>
                    <a:p>
                      <a:pPr algn="ctr" rtl="0"/>
                      <a:endParaRPr lang="ar-EG" dirty="0"/>
                    </a:p>
                  </a:txBody>
                  <a:tcPr/>
                </a:tc>
                <a:tc>
                  <a:txBody>
                    <a:bodyPr/>
                    <a:lstStyle/>
                    <a:p>
                      <a:pPr algn="ctr" rtl="0"/>
                      <a:endParaRPr lang="ar-EG"/>
                    </a:p>
                  </a:txBody>
                  <a:tcPr/>
                </a:tc>
                <a:tc>
                  <a:txBody>
                    <a:bodyPr/>
                    <a:lstStyle/>
                    <a:p>
                      <a:pPr algn="ctr" rtl="0"/>
                      <a:endParaRPr lang="ar-EG"/>
                    </a:p>
                  </a:txBody>
                  <a:tcPr/>
                </a:tc>
                <a:tc>
                  <a:txBody>
                    <a:bodyPr/>
                    <a:lstStyle/>
                    <a:p>
                      <a:pPr algn="ctr" rtl="0"/>
                      <a:r>
                        <a:rPr lang="en-US" dirty="0" smtClean="0"/>
                        <a:t>S</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S</a:t>
                      </a:r>
                      <a:r>
                        <a:rPr lang="en-US" baseline="-25000" dirty="0" smtClean="0"/>
                        <a:t>e</a:t>
                      </a:r>
                      <a:r>
                        <a:rPr lang="en-US" dirty="0" smtClean="0"/>
                        <a:t>/(t-1)(r-1)</a:t>
                      </a:r>
                      <a:endParaRPr lang="ar-EG" dirty="0"/>
                    </a:p>
                  </a:txBody>
                  <a:tcPr/>
                </a:tc>
                <a:tc>
                  <a:txBody>
                    <a:bodyPr/>
                    <a:lstStyle/>
                    <a:p>
                      <a:pPr algn="ctr" rtl="0"/>
                      <a:endParaRPr lang="ar-EG"/>
                    </a:p>
                  </a:txBody>
                  <a:tcPr/>
                </a:tc>
                <a:tc>
                  <a:txBody>
                    <a:bodyPr/>
                    <a:lstStyle/>
                    <a:p>
                      <a:pPr algn="ctr"/>
                      <a:r>
                        <a:rPr lang="en-US" dirty="0" smtClean="0"/>
                        <a:t>(t-1)(r-1)</a:t>
                      </a:r>
                      <a:endParaRPr lang="en-US" dirty="0"/>
                    </a:p>
                  </a:txBody>
                  <a:tcPr anchor="ctr"/>
                </a:tc>
                <a:tc>
                  <a:txBody>
                    <a:bodyPr/>
                    <a:lstStyle/>
                    <a:p>
                      <a:pPr algn="ctr"/>
                      <a:r>
                        <a:rPr lang="en-US" dirty="0" smtClean="0"/>
                        <a:t>Error</a:t>
                      </a:r>
                      <a:endParaRPr lang="en-US" dirty="0"/>
                    </a:p>
                  </a:txBody>
                  <a:tcPr anchor="ctr"/>
                </a:tc>
              </a:tr>
              <a:tr h="594409">
                <a:tc>
                  <a:txBody>
                    <a:bodyPr/>
                    <a:lstStyle/>
                    <a:p>
                      <a:pPr algn="ctr" rtl="0"/>
                      <a:endParaRPr lang="ar-EG"/>
                    </a:p>
                  </a:txBody>
                  <a:tcPr/>
                </a:tc>
                <a:tc>
                  <a:txBody>
                    <a:bodyPr/>
                    <a:lstStyle/>
                    <a:p>
                      <a:pPr algn="ctr" rtl="0"/>
                      <a:endParaRPr lang="ar-EG"/>
                    </a:p>
                  </a:txBody>
                  <a:tcPr/>
                </a:tc>
                <a:tc>
                  <a:txBody>
                    <a:bodyPr/>
                    <a:lstStyle/>
                    <a:p>
                      <a:pPr algn="ctr" rtl="0"/>
                      <a:endParaRPr lang="ar-EG"/>
                    </a:p>
                  </a:txBody>
                  <a:tcPr/>
                </a:tc>
                <a:tc>
                  <a:txBody>
                    <a:bodyPr/>
                    <a:lstStyle/>
                    <a:p>
                      <a:pPr algn="ctr" rtl="0"/>
                      <a:endParaRPr lang="ar-EG"/>
                    </a:p>
                  </a:txBody>
                  <a:tcPr/>
                </a:tc>
                <a:tc>
                  <a:txBody>
                    <a:bodyPr/>
                    <a:lstStyle/>
                    <a:p>
                      <a:pPr algn="ctr" rtl="0"/>
                      <a:endParaRPr lang="ar-EG"/>
                    </a:p>
                  </a:txBody>
                  <a:tcPr/>
                </a:tc>
                <a:tc>
                  <a:txBody>
                    <a:bodyPr/>
                    <a:lstStyle/>
                    <a:p>
                      <a:pPr algn="ct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tr</a:t>
                      </a:r>
                      <a:r>
                        <a:rPr lang="en-US" dirty="0" smtClean="0"/>
                        <a:t>-1</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Total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tc>
              </a:tr>
            </a:tbl>
          </a:graphicData>
        </a:graphic>
      </p:graphicFrame>
    </p:spTree>
    <p:extLst>
      <p:ext uri="{BB962C8B-B14F-4D97-AF65-F5344CB8AC3E}">
        <p14:creationId xmlns:p14="http://schemas.microsoft.com/office/powerpoint/2010/main" val="1987935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661" y="0"/>
            <a:ext cx="9144000" cy="609600"/>
          </a:xfrm>
          <a:solidFill>
            <a:srgbClr val="FFFF00"/>
          </a:solidFill>
        </p:spPr>
        <p:txBody>
          <a:bodyPr>
            <a:normAutofit/>
          </a:bodyPr>
          <a:lstStyle/>
          <a:p>
            <a:pPr lvl="0" rtl="1" hangingPunct="0">
              <a:spcBef>
                <a:spcPct val="20000"/>
              </a:spcBef>
            </a:pPr>
            <a:r>
              <a:rPr lang="ar-EG" sz="2400" b="1" spc="-100" dirty="0">
                <a:solidFill>
                  <a:srgbClr val="C00000"/>
                </a:solidFill>
                <a:latin typeface="Arial" pitchFamily="34" charset="0"/>
                <a:cs typeface="Arial"/>
              </a:rPr>
              <a:t>حل المثال:</a:t>
            </a:r>
            <a:endParaRPr lang="en-US" sz="2400" b="1" spc="-100" dirty="0">
              <a:solidFill>
                <a:srgbClr val="C00000"/>
              </a:solidFill>
              <a:latin typeface="Arial" pitchFamily="34" charset="0"/>
              <a:ea typeface="+mn-ea"/>
              <a:cs typeface="+mn-cs"/>
            </a:endParaRPr>
          </a:p>
        </p:txBody>
      </p:sp>
      <p:sp>
        <p:nvSpPr>
          <p:cNvPr id="3" name="عنوان فرعي 2"/>
          <p:cNvSpPr>
            <a:spLocks noGrp="1"/>
          </p:cNvSpPr>
          <p:nvPr>
            <p:ph type="subTitle" idx="1"/>
          </p:nvPr>
        </p:nvSpPr>
        <p:spPr>
          <a:xfrm>
            <a:off x="76200" y="1219200"/>
            <a:ext cx="8991600" cy="5562600"/>
          </a:xfrm>
        </p:spPr>
        <p:txBody>
          <a:bodyPr>
            <a:normAutofit fontScale="85000" lnSpcReduction="20000"/>
          </a:bodyPr>
          <a:lstStyle/>
          <a:p>
            <a:pPr algn="r" rtl="1" hangingPunct="0"/>
            <a:endParaRPr lang="ar-EG" sz="2400" spc="-100" dirty="0">
              <a:solidFill>
                <a:prstClr val="black"/>
              </a:solidFill>
              <a:latin typeface="Arial" pitchFamily="34" charset="0"/>
            </a:endParaRPr>
          </a:p>
          <a:p>
            <a:pPr algn="r" rtl="1" hangingPunct="0"/>
            <a:r>
              <a:rPr lang="ar-EG" sz="2400" spc="-100" dirty="0">
                <a:solidFill>
                  <a:prstClr val="black"/>
                </a:solidFill>
                <a:latin typeface="Arial" pitchFamily="34" charset="0"/>
              </a:rPr>
              <a:t>                                          </a:t>
            </a:r>
          </a:p>
          <a:p>
            <a:pPr algn="r" rtl="1" hangingPunct="0"/>
            <a:r>
              <a:rPr lang="ar-EG" sz="2800" b="1" spc="-100" dirty="0" smtClean="0">
                <a:solidFill>
                  <a:schemeClr val="tx1"/>
                </a:solidFill>
                <a:latin typeface="Arabic Typesetting" pitchFamily="66" charset="-78"/>
                <a:cs typeface="Arabic Typesetting" pitchFamily="66" charset="-78"/>
              </a:rPr>
              <a:t>                                                                                </a:t>
            </a:r>
            <a:r>
              <a:rPr lang="ar-EG" sz="2800" b="1" spc="-100" dirty="0" smtClean="0">
                <a:solidFill>
                  <a:prstClr val="black"/>
                </a:solidFill>
                <a:latin typeface="Arabic Typesetting" pitchFamily="66" charset="-78"/>
                <a:cs typeface="Arabic Typesetting" pitchFamily="66" charset="-78"/>
              </a:rPr>
              <a:t> </a:t>
            </a:r>
            <a:r>
              <a:rPr lang="ar-EG" sz="2800" b="1" spc="-100" dirty="0" smtClean="0">
                <a:solidFill>
                  <a:schemeClr val="tx1"/>
                </a:solidFill>
                <a:latin typeface="Arabic Typesetting" pitchFamily="66" charset="-78"/>
                <a:cs typeface="Arabic Typesetting" pitchFamily="66" charset="-78"/>
              </a:rPr>
              <a:t>                           </a:t>
            </a:r>
            <a:endParaRPr lang="en-US" sz="2800" b="1" spc="-100" dirty="0">
              <a:solidFill>
                <a:schemeClr val="tx1"/>
              </a:solidFill>
              <a:latin typeface="Arabic Typesetting" pitchFamily="66" charset="-78"/>
              <a:cs typeface="Arabic Typesetting" pitchFamily="66" charset="-78"/>
            </a:endParaRPr>
          </a:p>
          <a:p>
            <a:pPr algn="r" rtl="1" hangingPunct="0"/>
            <a:r>
              <a:rPr lang="ar-EG" sz="2800" b="1" spc="-100" dirty="0" smtClean="0">
                <a:solidFill>
                  <a:srgbClr val="7030A0"/>
                </a:solidFill>
                <a:latin typeface="Arabic Typesetting" pitchFamily="66" charset="-78"/>
                <a:cs typeface="Arabic Typesetting" pitchFamily="66" charset="-78"/>
              </a:rPr>
              <a:t>        </a:t>
            </a: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endParaRPr lang="ar-EG" sz="2800" b="1" spc="-100" dirty="0">
              <a:solidFill>
                <a:srgbClr val="7030A0"/>
              </a:solidFill>
              <a:latin typeface="Arabic Typesetting" pitchFamily="66" charset="-78"/>
              <a:cs typeface="Arabic Typesetting" pitchFamily="66" charset="-78"/>
            </a:endParaRPr>
          </a:p>
          <a:p>
            <a:pPr lvl="0" algn="r" rtl="1" hangingPunct="0">
              <a:spcBef>
                <a:spcPts val="0"/>
              </a:spcBef>
            </a:pPr>
            <a:r>
              <a:rPr lang="ar-EG" sz="2400" u="sng" spc="-100" dirty="0">
                <a:solidFill>
                  <a:srgbClr val="002060"/>
                </a:solidFill>
                <a:latin typeface="Arial" pitchFamily="34" charset="0"/>
              </a:rPr>
              <a:t>الاستنتاجات:</a:t>
            </a:r>
          </a:p>
          <a:p>
            <a:pPr lvl="0" algn="r" rtl="1" hangingPunct="0">
              <a:spcBef>
                <a:spcPts val="0"/>
              </a:spcBef>
            </a:pPr>
            <a:r>
              <a:rPr lang="ar-EG" sz="2400" spc="-100" dirty="0" smtClean="0">
                <a:solidFill>
                  <a:prstClr val="black"/>
                </a:solidFill>
                <a:latin typeface="Arial" pitchFamily="34" charset="0"/>
              </a:rPr>
              <a:t> يوجد </a:t>
            </a:r>
            <a:r>
              <a:rPr lang="ar-EG" sz="2400" spc="-100" dirty="0">
                <a:solidFill>
                  <a:prstClr val="black"/>
                </a:solidFill>
                <a:latin typeface="Arial" pitchFamily="34" charset="0"/>
              </a:rPr>
              <a:t>فروق معنويه جدا بين مستويات التسميد الازوتى عند مستوى معنويه 1% وذلك لان </a:t>
            </a:r>
            <a:r>
              <a:rPr lang="ar-EG" sz="2400" spc="-100" dirty="0" smtClean="0">
                <a:solidFill>
                  <a:prstClr val="black"/>
                </a:solidFill>
                <a:latin typeface="Arial" pitchFamily="34" charset="0"/>
              </a:rPr>
              <a:t>:</a:t>
            </a:r>
          </a:p>
          <a:p>
            <a:pPr lvl="0" algn="r" rtl="1" hangingPunct="0">
              <a:spcBef>
                <a:spcPts val="0"/>
              </a:spcBef>
            </a:pPr>
            <a:endParaRPr lang="ar-EG" sz="2400" spc="-100" dirty="0">
              <a:solidFill>
                <a:prstClr val="black"/>
              </a:solidFill>
              <a:latin typeface="Arial" pitchFamily="34" charset="0"/>
            </a:endParaRPr>
          </a:p>
          <a:p>
            <a:pPr lvl="0" algn="r" rtl="1" hangingPunct="0">
              <a:spcBef>
                <a:spcPts val="0"/>
              </a:spcBef>
            </a:pPr>
            <a:r>
              <a:rPr lang="en-US" sz="2400" spc="-100" dirty="0">
                <a:solidFill>
                  <a:srgbClr val="4BACC6">
                    <a:lumMod val="50000"/>
                  </a:srgbClr>
                </a:solidFill>
                <a:latin typeface="Arial" pitchFamily="34" charset="0"/>
              </a:rPr>
              <a:t>F</a:t>
            </a:r>
            <a:r>
              <a:rPr lang="en-US" sz="2400" spc="-100" baseline="-25000" dirty="0">
                <a:solidFill>
                  <a:srgbClr val="4BACC6">
                    <a:lumMod val="50000"/>
                  </a:srgbClr>
                </a:solidFill>
                <a:latin typeface="Arial" pitchFamily="34" charset="0"/>
              </a:rPr>
              <a:t>c</a:t>
            </a:r>
            <a:r>
              <a:rPr lang="en-US" sz="2400" spc="-100" dirty="0">
                <a:solidFill>
                  <a:srgbClr val="4BACC6">
                    <a:lumMod val="50000"/>
                  </a:srgbClr>
                </a:solidFill>
                <a:latin typeface="Arial" pitchFamily="34" charset="0"/>
              </a:rPr>
              <a:t>= 15.16 &gt; F</a:t>
            </a:r>
            <a:r>
              <a:rPr lang="en-US" sz="2400" spc="-100" baseline="-25000" dirty="0">
                <a:solidFill>
                  <a:srgbClr val="4BACC6">
                    <a:lumMod val="50000"/>
                  </a:srgbClr>
                </a:solidFill>
                <a:latin typeface="Arial" pitchFamily="34" charset="0"/>
              </a:rPr>
              <a:t>0.01</a:t>
            </a:r>
            <a:r>
              <a:rPr lang="en-US" sz="2400" spc="-100" dirty="0">
                <a:solidFill>
                  <a:srgbClr val="4BACC6">
                    <a:lumMod val="50000"/>
                  </a:srgbClr>
                </a:solidFill>
                <a:latin typeface="Arial" pitchFamily="34" charset="0"/>
              </a:rPr>
              <a:t> = 5.95  </a:t>
            </a:r>
            <a:r>
              <a:rPr lang="en-US" sz="2400" spc="-100" dirty="0" smtClean="0">
                <a:solidFill>
                  <a:srgbClr val="4BACC6">
                    <a:lumMod val="50000"/>
                  </a:srgbClr>
                </a:solidFill>
                <a:latin typeface="Arial" pitchFamily="34" charset="0"/>
              </a:rPr>
              <a:t>                                                                                                        </a:t>
            </a:r>
            <a:endParaRPr lang="en-US" sz="2400" spc="-100" dirty="0">
              <a:solidFill>
                <a:srgbClr val="4BACC6">
                  <a:lumMod val="50000"/>
                </a:srgbClr>
              </a:solidFill>
              <a:latin typeface="Arial" pitchFamily="34" charset="0"/>
            </a:endParaRPr>
          </a:p>
          <a:p>
            <a:pPr algn="r" rtl="1" hangingPunct="0"/>
            <a:endParaRPr lang="ar-EG" sz="2800" b="1" spc="-100" dirty="0" smtClean="0">
              <a:solidFill>
                <a:srgbClr val="7030A0"/>
              </a:solidFill>
              <a:latin typeface="Arabic Typesetting" pitchFamily="66" charset="-78"/>
              <a:cs typeface="Arabic Typesetting" pitchFamily="66" charset="-78"/>
            </a:endParaRPr>
          </a:p>
          <a:p>
            <a:pPr algn="r" rtl="1" hangingPunct="0"/>
            <a:r>
              <a:rPr lang="ar-EG" sz="2800" b="1" spc="-100" dirty="0">
                <a:solidFill>
                  <a:srgbClr val="7030A0"/>
                </a:solidFill>
                <a:latin typeface="Arabic Typesetting" pitchFamily="66" charset="-78"/>
                <a:cs typeface="Arabic Typesetting" pitchFamily="66" charset="-78"/>
              </a:rPr>
              <a:t> </a:t>
            </a:r>
            <a:r>
              <a:rPr lang="ar-EG" sz="2800" b="1" spc="-100" dirty="0" smtClean="0">
                <a:solidFill>
                  <a:srgbClr val="7030A0"/>
                </a:solidFill>
                <a:latin typeface="Arabic Typesetting" pitchFamily="66" charset="-78"/>
                <a:cs typeface="Arabic Typesetting" pitchFamily="66" charset="-78"/>
              </a:rPr>
              <a:t>         أ.د. محمد حلمى مطاوع الوحيلى</a:t>
            </a:r>
          </a:p>
          <a:p>
            <a:pPr algn="r" rtl="1" hangingPunct="0"/>
            <a:r>
              <a:rPr lang="ar-EG" sz="2800" b="1" spc="-100" dirty="0" smtClean="0">
                <a:solidFill>
                  <a:srgbClr val="7030A0"/>
                </a:solidFill>
                <a:latin typeface="Arabic Typesetting" pitchFamily="66" charset="-78"/>
                <a:cs typeface="Arabic Typesetting" pitchFamily="66" charset="-78"/>
              </a:rPr>
              <a:t>              جامعة سوهاج -  مصر</a:t>
            </a:r>
            <a:endParaRPr lang="en-US" sz="2800" b="1" spc="-100" dirty="0">
              <a:solidFill>
                <a:srgbClr val="7030A0"/>
              </a:solidFill>
              <a:latin typeface="Arabic Typesetting" pitchFamily="66" charset="-78"/>
              <a:cs typeface="Arabic Typesetting" pitchFamily="66" charset="-78"/>
            </a:endParaRPr>
          </a:p>
        </p:txBody>
      </p:sp>
      <p:sp>
        <p:nvSpPr>
          <p:cNvPr id="4" name="مستطيل 3"/>
          <p:cNvSpPr/>
          <p:nvPr/>
        </p:nvSpPr>
        <p:spPr>
          <a:xfrm>
            <a:off x="0" y="609600"/>
            <a:ext cx="9144000" cy="2923877"/>
          </a:xfrm>
          <a:prstGeom prst="rect">
            <a:avLst/>
          </a:prstGeom>
        </p:spPr>
        <p:txBody>
          <a:bodyPr wrap="square">
            <a:spAutoFit/>
          </a:bodyPr>
          <a:lstStyle/>
          <a:p>
            <a:pPr algn="ctr" hangingPunct="0"/>
            <a:r>
              <a:rPr lang="en-US" sz="2000" b="1" spc="-100" dirty="0" smtClean="0">
                <a:solidFill>
                  <a:srgbClr val="7030A0"/>
                </a:solidFill>
                <a:latin typeface="Arial" pitchFamily="34" charset="0"/>
              </a:rPr>
              <a:t>(ANOVA</a:t>
            </a:r>
            <a:r>
              <a:rPr lang="ar-EG" sz="2000" b="1" spc="-100" dirty="0" smtClean="0">
                <a:solidFill>
                  <a:srgbClr val="7030A0"/>
                </a:solidFill>
                <a:latin typeface="Arial" pitchFamily="34" charset="0"/>
              </a:rPr>
              <a:t>جدول </a:t>
            </a:r>
            <a:r>
              <a:rPr lang="ar-EG" sz="2000" b="1" spc="-100" dirty="0">
                <a:solidFill>
                  <a:srgbClr val="7030A0"/>
                </a:solidFill>
                <a:latin typeface="Arial" pitchFamily="34" charset="0"/>
              </a:rPr>
              <a:t>تحليل التباين </a:t>
            </a:r>
            <a:r>
              <a:rPr lang="ar-EG" sz="2000" b="1" spc="-100" dirty="0" smtClean="0">
                <a:solidFill>
                  <a:srgbClr val="7030A0"/>
                </a:solidFill>
                <a:latin typeface="Arial" pitchFamily="34" charset="0"/>
              </a:rPr>
              <a:t>(</a:t>
            </a: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ar-EG" sz="2000" b="1" spc="-100" dirty="0" smtClean="0">
              <a:solidFill>
                <a:srgbClr val="7030A0"/>
              </a:solidFill>
              <a:latin typeface="Arial" pitchFamily="34" charset="0"/>
            </a:endParaRPr>
          </a:p>
          <a:p>
            <a:pPr algn="r" rtl="1" hangingPunct="0"/>
            <a:endParaRPr lang="ar-EG" sz="2000" b="1" spc="-100" dirty="0">
              <a:solidFill>
                <a:srgbClr val="7030A0"/>
              </a:solidFill>
              <a:latin typeface="Arial" pitchFamily="34" charset="0"/>
            </a:endParaRPr>
          </a:p>
          <a:p>
            <a:pPr algn="r" rtl="1" hangingPunct="0"/>
            <a:endParaRPr lang="en-US" sz="2000" b="1" spc="-100" dirty="0">
              <a:solidFill>
                <a:srgbClr val="7030A0"/>
              </a:solidFill>
              <a:latin typeface="Arial" pitchFamily="34" charset="0"/>
            </a:endParaRPr>
          </a:p>
          <a:p>
            <a:pPr rtl="1" hangingPunct="0"/>
            <a:r>
              <a:rPr lang="en-US" sz="2400" spc="-100" dirty="0" smtClean="0">
                <a:solidFill>
                  <a:prstClr val="black"/>
                </a:solidFill>
                <a:latin typeface="Arial" pitchFamily="34" charset="0"/>
              </a:rPr>
              <a:t>            </a:t>
            </a:r>
            <a:endParaRPr lang="ar-EG" sz="2400" spc="-100" dirty="0">
              <a:solidFill>
                <a:prstClr val="black"/>
              </a:solidFill>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72480787"/>
              </p:ext>
            </p:extLst>
          </p:nvPr>
        </p:nvGraphicFramePr>
        <p:xfrm>
          <a:off x="762000" y="1295400"/>
          <a:ext cx="7162800" cy="2484120"/>
        </p:xfrm>
        <a:graphic>
          <a:graphicData uri="http://schemas.openxmlformats.org/drawingml/2006/table">
            <a:tbl>
              <a:tblPr rtl="1" firstRow="1" bandRow="1">
                <a:tableStyleId>{5C22544A-7EE6-4342-B048-85BDC9FD1C3A}</a:tableStyleId>
              </a:tblPr>
              <a:tblGrid>
                <a:gridCol w="911008"/>
                <a:gridCol w="776278"/>
                <a:gridCol w="1045738"/>
                <a:gridCol w="911008"/>
                <a:gridCol w="911008"/>
                <a:gridCol w="1247754"/>
                <a:gridCol w="1360006"/>
              </a:tblGrid>
              <a:tr h="411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F</a:t>
                      </a:r>
                      <a:r>
                        <a:rPr kumimoji="0" lang="en-US" sz="1800" b="1" i="0" u="none" strike="noStrike" kern="1200" cap="none" spc="0" normalizeH="0" baseline="-25000" noProof="0" dirty="0" smtClean="0">
                          <a:ln>
                            <a:noFill/>
                          </a:ln>
                          <a:solidFill>
                            <a:prstClr val="white"/>
                          </a:solidFill>
                          <a:effectLst/>
                          <a:uLnTx/>
                          <a:uFillTx/>
                          <a:latin typeface="+mn-lt"/>
                          <a:ea typeface="+mn-ea"/>
                          <a:cs typeface="+mn-cs"/>
                        </a:rPr>
                        <a:t>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F</a:t>
                      </a:r>
                      <a:r>
                        <a:rPr kumimoji="0" lang="en-US" sz="1800" b="1" i="0" u="none" strike="noStrike" kern="1200" cap="none" spc="0" normalizeH="0" baseline="-25000" noProof="0" dirty="0" smtClean="0">
                          <a:ln>
                            <a:noFill/>
                          </a:ln>
                          <a:solidFill>
                            <a:prstClr val="white"/>
                          </a:solidFill>
                          <a:effectLst/>
                          <a:uLnTx/>
                          <a:uFillTx/>
                          <a:latin typeface="+mn-lt"/>
                          <a:ea typeface="+mn-ea"/>
                          <a:cs typeface="+mn-cs"/>
                        </a:rPr>
                        <a:t>0.05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F</a:t>
                      </a:r>
                      <a:r>
                        <a:rPr kumimoji="0" lang="en-US" sz="1800" b="1" i="0" u="none" strike="noStrike" kern="1200" cap="none" spc="0" normalizeH="0" baseline="-25000" noProof="0" dirty="0" smtClean="0">
                          <a:ln>
                            <a:noFill/>
                          </a:ln>
                          <a:solidFill>
                            <a:prstClr val="white"/>
                          </a:solidFill>
                          <a:effectLst/>
                          <a:uLnTx/>
                          <a:uFillTx/>
                          <a:latin typeface="+mn-lt"/>
                          <a:ea typeface="+mn-ea"/>
                          <a:cs typeface="+mn-cs"/>
                        </a:rPr>
                        <a:t>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MS</a:t>
                      </a:r>
                      <a:endParaRPr lang="en-US" baseline="-25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SS</a:t>
                      </a:r>
                    </a:p>
                  </a:txBody>
                  <a:tcPr anchor="ctr"/>
                </a:tc>
                <a:tc>
                  <a:txBody>
                    <a:bodyPr/>
                    <a:lstStyle/>
                    <a:p>
                      <a:pPr algn="ctr"/>
                      <a:r>
                        <a:rPr lang="en-US" dirty="0" smtClean="0"/>
                        <a:t>D.F.</a:t>
                      </a:r>
                      <a:endParaRPr lang="en-US" dirty="0"/>
                    </a:p>
                  </a:txBody>
                  <a:tcPr anchor="ctr"/>
                </a:tc>
                <a:tc>
                  <a:txBody>
                    <a:bodyPr/>
                    <a:lstStyle/>
                    <a:p>
                      <a:pPr algn="ctr"/>
                      <a:r>
                        <a:rPr lang="en-US" dirty="0" smtClean="0"/>
                        <a:t>S.O.V.</a:t>
                      </a:r>
                      <a:endParaRPr lang="en-US" dirty="0"/>
                    </a:p>
                  </a:txBody>
                  <a:tcPr anchor="ctr"/>
                </a:tc>
              </a:tr>
              <a:tr h="518160">
                <a:tc>
                  <a:txBody>
                    <a:bodyPr/>
                    <a:lstStyle/>
                    <a:p>
                      <a:pPr algn="ctr" rtl="1"/>
                      <a:r>
                        <a:rPr lang="en-US" dirty="0" smtClean="0"/>
                        <a:t>5.95</a:t>
                      </a:r>
                      <a:endParaRPr lang="ar-EG" dirty="0"/>
                    </a:p>
                  </a:txBody>
                  <a:tcPr anchor="ctr"/>
                </a:tc>
                <a:tc>
                  <a:txBody>
                    <a:bodyPr/>
                    <a:lstStyle/>
                    <a:p>
                      <a:pPr algn="ctr" rtl="1"/>
                      <a:r>
                        <a:rPr lang="en-US" dirty="0" smtClean="0"/>
                        <a:t>3.49</a:t>
                      </a:r>
                      <a:endParaRPr lang="ar-EG" dirty="0"/>
                    </a:p>
                  </a:txBody>
                  <a:tcPr anchor="ctr"/>
                </a:tc>
                <a:tc>
                  <a:txBody>
                    <a:bodyPr/>
                    <a:lstStyle/>
                    <a:p>
                      <a:pPr algn="ctr" rtl="1"/>
                      <a:r>
                        <a:rPr lang="en-US" dirty="0" smtClean="0"/>
                        <a:t>15.16</a:t>
                      </a:r>
                      <a:r>
                        <a:rPr lang="en-US" baseline="30000" dirty="0" smtClean="0"/>
                        <a:t>**</a:t>
                      </a:r>
                      <a:endParaRPr lang="ar-EG" baseline="30000" dirty="0"/>
                    </a:p>
                  </a:txBody>
                  <a:tcPr anchor="ctr"/>
                </a:tc>
                <a:tc>
                  <a:txBody>
                    <a:bodyPr/>
                    <a:lstStyle/>
                    <a:p>
                      <a:pPr algn="ctr" rtl="1"/>
                      <a:r>
                        <a:rPr lang="en-US" dirty="0" smtClean="0"/>
                        <a:t>25.78</a:t>
                      </a:r>
                      <a:endParaRPr lang="ar-EG" dirty="0"/>
                    </a:p>
                  </a:txBody>
                  <a:tcPr anchor="ctr"/>
                </a:tc>
                <a:tc>
                  <a:txBody>
                    <a:bodyPr/>
                    <a:lstStyle/>
                    <a:p>
                      <a:pPr algn="ctr" rtl="1"/>
                      <a:r>
                        <a:rPr lang="en-US" dirty="0" smtClean="0"/>
                        <a:t>77.35</a:t>
                      </a:r>
                      <a:endParaRPr lang="ar-EG" dirty="0"/>
                    </a:p>
                  </a:txBody>
                  <a:tcPr anchor="ctr"/>
                </a:tc>
                <a:tc>
                  <a:txBody>
                    <a:bodyPr/>
                    <a:lstStyle/>
                    <a:p>
                      <a:pPr algn="ctr" rtl="1"/>
                      <a:r>
                        <a:rPr lang="en-US" dirty="0" smtClean="0"/>
                        <a:t>3</a:t>
                      </a:r>
                      <a:endParaRPr lang="ar-EG" dirty="0"/>
                    </a:p>
                  </a:txBody>
                  <a:tcPr anchor="ctr"/>
                </a:tc>
                <a:tc>
                  <a:txBody>
                    <a:bodyPr/>
                    <a:lstStyle/>
                    <a:p>
                      <a:pPr algn="ctr"/>
                      <a:r>
                        <a:rPr lang="en-US" dirty="0" smtClean="0"/>
                        <a:t>Treatments</a:t>
                      </a:r>
                      <a:endParaRPr lang="en-US" dirty="0"/>
                    </a:p>
                  </a:txBody>
                  <a:tcPr anchor="ctr"/>
                </a:tc>
              </a:tr>
              <a:tr h="518160">
                <a:tc>
                  <a:txBody>
                    <a:bodyPr/>
                    <a:lstStyle/>
                    <a:p>
                      <a:pPr algn="ctr" rtl="1"/>
                      <a:r>
                        <a:rPr lang="en-US" dirty="0" smtClean="0"/>
                        <a:t>5.41</a:t>
                      </a:r>
                      <a:endParaRPr lang="ar-EG" dirty="0"/>
                    </a:p>
                  </a:txBody>
                  <a:tcPr anchor="ctr"/>
                </a:tc>
                <a:tc>
                  <a:txBody>
                    <a:bodyPr/>
                    <a:lstStyle/>
                    <a:p>
                      <a:pPr algn="ctr" rtl="1"/>
                      <a:r>
                        <a:rPr lang="en-US" dirty="0" smtClean="0"/>
                        <a:t>3.26</a:t>
                      </a:r>
                      <a:endParaRPr lang="ar-EG" dirty="0"/>
                    </a:p>
                  </a:txBody>
                  <a:tcPr anchor="ctr"/>
                </a:tc>
                <a:tc>
                  <a:txBody>
                    <a:bodyPr/>
                    <a:lstStyle/>
                    <a:p>
                      <a:pPr algn="ctr" rtl="1"/>
                      <a:r>
                        <a:rPr lang="en-US" dirty="0" smtClean="0"/>
                        <a:t>1.29</a:t>
                      </a:r>
                      <a:endParaRPr lang="ar-EG" dirty="0"/>
                    </a:p>
                  </a:txBody>
                  <a:tcPr anchor="ctr"/>
                </a:tc>
                <a:tc>
                  <a:txBody>
                    <a:bodyPr/>
                    <a:lstStyle/>
                    <a:p>
                      <a:pPr algn="ctr" rtl="1"/>
                      <a:r>
                        <a:rPr lang="en-US" dirty="0" smtClean="0"/>
                        <a:t>2.2</a:t>
                      </a:r>
                      <a:endParaRPr lang="ar-EG" dirty="0"/>
                    </a:p>
                  </a:txBody>
                  <a:tcPr anchor="ctr"/>
                </a:tc>
                <a:tc>
                  <a:txBody>
                    <a:bodyPr/>
                    <a:lstStyle/>
                    <a:p>
                      <a:pPr algn="ctr" rtl="1"/>
                      <a:r>
                        <a:rPr lang="en-US" dirty="0" smtClean="0"/>
                        <a:t>8.8</a:t>
                      </a:r>
                      <a:endParaRPr lang="ar-EG" dirty="0"/>
                    </a:p>
                  </a:txBody>
                  <a:tcPr anchor="ctr"/>
                </a:tc>
                <a:tc>
                  <a:txBody>
                    <a:bodyPr/>
                    <a:lstStyle/>
                    <a:p>
                      <a:pPr algn="ctr" rtl="1"/>
                      <a:r>
                        <a:rPr lang="en-US" dirty="0" smtClean="0"/>
                        <a:t>4</a:t>
                      </a:r>
                      <a:endParaRPr lang="ar-EG" dirty="0"/>
                    </a:p>
                  </a:txBody>
                  <a:tcPr anchor="ctr"/>
                </a:tc>
                <a:tc>
                  <a:txBody>
                    <a:bodyPr/>
                    <a:lstStyle/>
                    <a:p>
                      <a:pPr algn="ctr"/>
                      <a:r>
                        <a:rPr lang="en-US" dirty="0" smtClean="0"/>
                        <a:t>Blooks</a:t>
                      </a:r>
                      <a:endParaRPr lang="en-US" dirty="0"/>
                    </a:p>
                  </a:txBody>
                  <a:tcPr anchor="ctr"/>
                </a:tc>
              </a:tr>
              <a:tr h="518160">
                <a:tc>
                  <a:txBody>
                    <a:bodyPr/>
                    <a:lstStyle/>
                    <a:p>
                      <a:pPr algn="ctr" rtl="1"/>
                      <a:endParaRPr lang="ar-EG"/>
                    </a:p>
                  </a:txBody>
                  <a:tcPr anchor="ctr"/>
                </a:tc>
                <a:tc>
                  <a:txBody>
                    <a:bodyPr/>
                    <a:lstStyle/>
                    <a:p>
                      <a:pPr algn="ctr" rtl="1"/>
                      <a:endParaRPr lang="ar-EG"/>
                    </a:p>
                  </a:txBody>
                  <a:tcPr anchor="ctr"/>
                </a:tc>
                <a:tc>
                  <a:txBody>
                    <a:bodyPr/>
                    <a:lstStyle/>
                    <a:p>
                      <a:pPr algn="ctr" rtl="1"/>
                      <a:endParaRPr lang="ar-EG" dirty="0"/>
                    </a:p>
                  </a:txBody>
                  <a:tcPr anchor="ctr"/>
                </a:tc>
                <a:tc>
                  <a:txBody>
                    <a:bodyPr/>
                    <a:lstStyle/>
                    <a:p>
                      <a:pPr algn="ctr" rtl="1"/>
                      <a:r>
                        <a:rPr lang="en-US" dirty="0" smtClean="0"/>
                        <a:t>1.7</a:t>
                      </a:r>
                      <a:endParaRPr lang="ar-EG" dirty="0"/>
                    </a:p>
                  </a:txBody>
                  <a:tcPr anchor="ctr"/>
                </a:tc>
                <a:tc>
                  <a:txBody>
                    <a:bodyPr/>
                    <a:lstStyle/>
                    <a:p>
                      <a:pPr algn="ctr" rtl="1"/>
                      <a:r>
                        <a:rPr lang="en-US" dirty="0" smtClean="0"/>
                        <a:t>20.4</a:t>
                      </a:r>
                      <a:endParaRPr lang="ar-EG" dirty="0"/>
                    </a:p>
                  </a:txBody>
                  <a:tcPr anchor="ctr"/>
                </a:tc>
                <a:tc>
                  <a:txBody>
                    <a:bodyPr/>
                    <a:lstStyle/>
                    <a:p>
                      <a:pPr algn="ctr" rtl="1"/>
                      <a:r>
                        <a:rPr lang="en-US" dirty="0" smtClean="0"/>
                        <a:t>12</a:t>
                      </a:r>
                      <a:endParaRPr lang="ar-EG" dirty="0"/>
                    </a:p>
                  </a:txBody>
                  <a:tcPr anchor="ctr"/>
                </a:tc>
                <a:tc>
                  <a:txBody>
                    <a:bodyPr/>
                    <a:lstStyle/>
                    <a:p>
                      <a:pPr algn="ctr"/>
                      <a:r>
                        <a:rPr lang="en-US" dirty="0" smtClean="0"/>
                        <a:t>Error</a:t>
                      </a:r>
                      <a:endParaRPr lang="en-US" dirty="0"/>
                    </a:p>
                  </a:txBody>
                  <a:tcPr anchor="ctr"/>
                </a:tc>
              </a:tr>
              <a:tr h="518160">
                <a:tc>
                  <a:txBody>
                    <a:bodyPr/>
                    <a:lstStyle/>
                    <a:p>
                      <a:pPr algn="ctr" rtl="1"/>
                      <a:endParaRPr lang="ar-EG" dirty="0"/>
                    </a:p>
                  </a:txBody>
                  <a:tcPr anchor="ctr"/>
                </a:tc>
                <a:tc>
                  <a:txBody>
                    <a:bodyPr/>
                    <a:lstStyle/>
                    <a:p>
                      <a:pPr algn="ctr" rtl="1"/>
                      <a:endParaRPr lang="ar-EG"/>
                    </a:p>
                  </a:txBody>
                  <a:tcPr anchor="ctr"/>
                </a:tc>
                <a:tc>
                  <a:txBody>
                    <a:bodyPr/>
                    <a:lstStyle/>
                    <a:p>
                      <a:pPr algn="ctr" rtl="1"/>
                      <a:endParaRPr lang="ar-EG"/>
                    </a:p>
                  </a:txBody>
                  <a:tcPr anchor="ctr"/>
                </a:tc>
                <a:tc>
                  <a:txBody>
                    <a:bodyPr/>
                    <a:lstStyle/>
                    <a:p>
                      <a:pPr algn="ctr" rtl="1"/>
                      <a:endParaRPr lang="ar-EG"/>
                    </a:p>
                  </a:txBody>
                  <a:tcPr anchor="ctr"/>
                </a:tc>
                <a:tc>
                  <a:txBody>
                    <a:bodyPr/>
                    <a:lstStyle/>
                    <a:p>
                      <a:pPr algn="ctr" rtl="1"/>
                      <a:r>
                        <a:rPr lang="en-US" dirty="0" smtClean="0"/>
                        <a:t>106.55</a:t>
                      </a:r>
                      <a:endParaRPr lang="ar-EG" dirty="0"/>
                    </a:p>
                  </a:txBody>
                  <a:tcPr anchor="ctr"/>
                </a:tc>
                <a:tc>
                  <a:txBody>
                    <a:bodyPr/>
                    <a:lstStyle/>
                    <a:p>
                      <a:pPr algn="ctr" rtl="1"/>
                      <a:r>
                        <a:rPr lang="en-US" dirty="0" smtClean="0"/>
                        <a:t>19</a:t>
                      </a:r>
                      <a:endParaRPr lang="ar-EG"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Total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tc>
              </a:tr>
            </a:tbl>
          </a:graphicData>
        </a:graphic>
      </p:graphicFrame>
    </p:spTree>
    <p:extLst>
      <p:ext uri="{BB962C8B-B14F-4D97-AF65-F5344CB8AC3E}">
        <p14:creationId xmlns:p14="http://schemas.microsoft.com/office/powerpoint/2010/main" val="3641169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نتيجة بحث الصور عن انتهت المحاضر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636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523999"/>
          </a:xfrm>
        </p:spPr>
        <p:txBody>
          <a:bodyPr>
            <a:normAutofit fontScale="90000"/>
          </a:bodyPr>
          <a:lstStyle/>
          <a:p>
            <a:pPr algn="r" rtl="1"/>
            <a:r>
              <a:rPr lang="ar-SA" sz="3200" b="1" dirty="0"/>
              <a:t>جامعة </a:t>
            </a:r>
            <a:r>
              <a:rPr lang="ar-EG" sz="3200" b="1" dirty="0" smtClean="0"/>
              <a:t>ســـــــــــــوهاج</a:t>
            </a:r>
            <a:r>
              <a:rPr lang="en-US" sz="3200" dirty="0"/>
              <a:t/>
            </a:r>
            <a:br>
              <a:rPr lang="en-US" sz="3200" dirty="0"/>
            </a:br>
            <a:r>
              <a:rPr lang="ar-SA" sz="3200" b="1" dirty="0" smtClean="0"/>
              <a:t>كلي</a:t>
            </a:r>
            <a:r>
              <a:rPr lang="ar-EG" sz="3200" b="1" dirty="0" smtClean="0"/>
              <a:t>ـــــ</a:t>
            </a:r>
            <a:r>
              <a:rPr lang="ar-SA" sz="3200" b="1" dirty="0" smtClean="0"/>
              <a:t>ة الزراع</a:t>
            </a:r>
            <a:r>
              <a:rPr lang="ar-EG" sz="3200" b="1" dirty="0" smtClean="0"/>
              <a:t>ــــــــــ</a:t>
            </a:r>
            <a:r>
              <a:rPr lang="ar-SA" sz="3200" b="1" dirty="0" smtClean="0"/>
              <a:t>ة</a:t>
            </a:r>
            <a:r>
              <a:rPr lang="ar-EG" sz="3200" b="1" dirty="0" smtClean="0"/>
              <a:t>                                          </a:t>
            </a:r>
            <a:r>
              <a:rPr lang="en-US" sz="3200" dirty="0"/>
              <a:t/>
            </a:r>
            <a:br>
              <a:rPr lang="en-US" sz="3200" dirty="0"/>
            </a:br>
            <a:r>
              <a:rPr lang="ar-SA" sz="3200" b="1" dirty="0" smtClean="0"/>
              <a:t>قس</a:t>
            </a:r>
            <a:r>
              <a:rPr lang="ar-EG" sz="3200" b="1" dirty="0" smtClean="0"/>
              <a:t>ـــــــــــــ</a:t>
            </a:r>
            <a:r>
              <a:rPr lang="ar-SA" sz="3200" b="1" dirty="0" smtClean="0"/>
              <a:t>م </a:t>
            </a:r>
            <a:r>
              <a:rPr lang="ar-SA" sz="3200" b="1" dirty="0"/>
              <a:t>المحاصيل</a:t>
            </a:r>
            <a:endParaRPr lang="en-US" sz="3200" dirty="0"/>
          </a:p>
        </p:txBody>
      </p:sp>
      <p:sp>
        <p:nvSpPr>
          <p:cNvPr id="3" name="عنوان فرعي 2"/>
          <p:cNvSpPr>
            <a:spLocks noGrp="1"/>
          </p:cNvSpPr>
          <p:nvPr>
            <p:ph type="subTitle" idx="1"/>
          </p:nvPr>
        </p:nvSpPr>
        <p:spPr>
          <a:xfrm>
            <a:off x="0" y="1600200"/>
            <a:ext cx="9144000" cy="5257800"/>
          </a:xfrm>
        </p:spPr>
        <p:txBody>
          <a:bodyPr>
            <a:normAutofit/>
          </a:bodyPr>
          <a:lstStyle/>
          <a:p>
            <a:pPr rtl="1"/>
            <a:r>
              <a:rPr lang="ar-EG" sz="3600" b="1" dirty="0" smtClean="0">
                <a:solidFill>
                  <a:srgbClr val="00B050"/>
                </a:solidFill>
                <a:latin typeface="+mj-lt"/>
                <a:ea typeface="+mj-ea"/>
                <a:cs typeface="+mj-cs"/>
              </a:rPr>
              <a:t>المحاضرة </a:t>
            </a:r>
            <a:r>
              <a:rPr lang="ar-EG" sz="3600" b="1" dirty="0" err="1" smtClean="0">
                <a:solidFill>
                  <a:srgbClr val="00B050"/>
                </a:solidFill>
                <a:latin typeface="+mj-lt"/>
                <a:ea typeface="+mj-ea"/>
                <a:cs typeface="+mj-cs"/>
              </a:rPr>
              <a:t>الرابعه</a:t>
            </a:r>
            <a:endParaRPr lang="en-US" sz="3600" b="1" dirty="0">
              <a:solidFill>
                <a:srgbClr val="FF0000"/>
              </a:solidFill>
              <a:latin typeface="+mj-lt"/>
              <a:ea typeface="+mj-ea"/>
              <a:cs typeface="+mj-cs"/>
            </a:endParaRPr>
          </a:p>
          <a:p>
            <a:pPr rtl="1" hangingPunct="0">
              <a:spcBef>
                <a:spcPts val="1200"/>
              </a:spcBef>
            </a:pPr>
            <a:r>
              <a:rPr lang="ar-EG" sz="3600" b="1" dirty="0" smtClean="0">
                <a:solidFill>
                  <a:srgbClr val="FF0000"/>
                </a:solidFill>
                <a:latin typeface="Times New Roman"/>
                <a:ea typeface="Times New Roman"/>
                <a:cs typeface="AF_Aseer"/>
              </a:rPr>
              <a:t>تصميم وتحليل التجارب</a:t>
            </a:r>
            <a:endParaRPr lang="ar-EG" sz="3600" b="1" dirty="0" smtClean="0">
              <a:solidFill>
                <a:srgbClr val="FF0000"/>
              </a:solidFill>
              <a:latin typeface="+mj-lt"/>
              <a:ea typeface="+mj-ea"/>
              <a:cs typeface="+mj-cs"/>
            </a:endParaRPr>
          </a:p>
          <a:p>
            <a:pPr rtl="1"/>
            <a:endParaRPr lang="ar-EG" sz="3600" b="1" dirty="0" smtClean="0">
              <a:solidFill>
                <a:schemeClr val="tx1"/>
              </a:solidFill>
              <a:latin typeface="+mj-lt"/>
              <a:ea typeface="+mj-ea"/>
              <a:cs typeface="+mj-cs"/>
            </a:endParaRPr>
          </a:p>
          <a:p>
            <a:pPr rtl="1"/>
            <a:r>
              <a:rPr lang="ar-EG" sz="3600" b="1" dirty="0" smtClean="0">
                <a:solidFill>
                  <a:schemeClr val="tx1"/>
                </a:solidFill>
                <a:latin typeface="+mj-lt"/>
                <a:ea typeface="+mj-ea"/>
                <a:cs typeface="+mj-cs"/>
              </a:rPr>
              <a:t>الاستاذ </a:t>
            </a:r>
            <a:r>
              <a:rPr lang="ar-EG" sz="3600" b="1" dirty="0">
                <a:solidFill>
                  <a:schemeClr val="tx1"/>
                </a:solidFill>
                <a:latin typeface="+mj-lt"/>
                <a:ea typeface="+mj-ea"/>
                <a:cs typeface="+mj-cs"/>
              </a:rPr>
              <a:t>ال</a:t>
            </a:r>
            <a:r>
              <a:rPr lang="ar-SA" sz="3600" b="1" dirty="0">
                <a:solidFill>
                  <a:schemeClr val="tx1"/>
                </a:solidFill>
                <a:latin typeface="+mj-lt"/>
                <a:ea typeface="+mj-ea"/>
                <a:cs typeface="+mj-cs"/>
              </a:rPr>
              <a:t>دكتور</a:t>
            </a:r>
            <a:endParaRPr lang="en-US" sz="3600" b="1" dirty="0">
              <a:solidFill>
                <a:schemeClr val="tx1"/>
              </a:solidFill>
              <a:latin typeface="+mj-lt"/>
              <a:ea typeface="+mj-ea"/>
              <a:cs typeface="+mj-cs"/>
            </a:endParaRPr>
          </a:p>
          <a:p>
            <a:pPr rtl="1"/>
            <a:r>
              <a:rPr lang="ar-SA" sz="3600" b="1" dirty="0">
                <a:solidFill>
                  <a:srgbClr val="00B050"/>
                </a:solidFill>
                <a:latin typeface="+mj-lt"/>
                <a:ea typeface="+mj-ea"/>
                <a:cs typeface="+mj-cs"/>
              </a:rPr>
              <a:t>محمد حلمى </a:t>
            </a:r>
            <a:r>
              <a:rPr lang="ar-SA" sz="3600" b="1" dirty="0" smtClean="0">
                <a:solidFill>
                  <a:srgbClr val="00B050"/>
                </a:solidFill>
                <a:latin typeface="+mj-lt"/>
                <a:ea typeface="+mj-ea"/>
                <a:cs typeface="+mj-cs"/>
              </a:rPr>
              <a:t>مطاوع</a:t>
            </a:r>
            <a:r>
              <a:rPr lang="ar-EG" sz="3600" b="1" dirty="0" smtClean="0">
                <a:solidFill>
                  <a:srgbClr val="00B050"/>
                </a:solidFill>
                <a:latin typeface="+mj-lt"/>
                <a:ea typeface="+mj-ea"/>
                <a:cs typeface="+mj-cs"/>
              </a:rPr>
              <a:t> </a:t>
            </a:r>
            <a:r>
              <a:rPr lang="ar-EG" sz="3600" b="1" dirty="0" err="1" smtClean="0">
                <a:solidFill>
                  <a:srgbClr val="00B050"/>
                </a:solidFill>
                <a:latin typeface="+mj-lt"/>
                <a:ea typeface="+mj-ea"/>
                <a:cs typeface="+mj-cs"/>
              </a:rPr>
              <a:t>ابوتوغان</a:t>
            </a:r>
            <a:endParaRPr lang="ar-EG" sz="3600" b="1" dirty="0" smtClean="0">
              <a:solidFill>
                <a:schemeClr val="tx1"/>
              </a:solidFill>
              <a:latin typeface="+mj-lt"/>
              <a:ea typeface="+mj-ea"/>
              <a:cs typeface="+mj-cs"/>
            </a:endParaRPr>
          </a:p>
          <a:p>
            <a:pPr rtl="1"/>
            <a:r>
              <a:rPr lang="ar-EG" sz="3600" b="1" dirty="0" smtClean="0">
                <a:solidFill>
                  <a:schemeClr val="tx1"/>
                </a:solidFill>
                <a:latin typeface="+mj-lt"/>
                <a:ea typeface="+mj-ea"/>
                <a:cs typeface="+mj-cs"/>
              </a:rPr>
              <a:t>استاذ تربيه المحاصيل </a:t>
            </a:r>
            <a:r>
              <a:rPr lang="ar-SA" dirty="0" smtClean="0"/>
              <a:t> </a:t>
            </a:r>
            <a:r>
              <a:rPr lang="ar-EG" dirty="0" smtClean="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11525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89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186543"/>
          </a:xfrm>
        </p:spPr>
        <p:txBody>
          <a:bodyPr>
            <a:normAutofit fontScale="90000"/>
          </a:bodyPr>
          <a:lstStyle/>
          <a:p>
            <a:pPr lvl="0" rtl="1" hangingPunct="0">
              <a:spcBef>
                <a:spcPct val="20000"/>
              </a:spcBef>
            </a:pPr>
            <a:r>
              <a:rPr lang="ar-EG" sz="4900" b="1" spc="-100" dirty="0" smtClean="0">
                <a:solidFill>
                  <a:prstClr val="black"/>
                </a:solidFill>
                <a:latin typeface="Arabic Typesetting" pitchFamily="66" charset="-78"/>
                <a:ea typeface="+mn-ea"/>
                <a:cs typeface="Arabic Typesetting" pitchFamily="66" charset="-78"/>
              </a:rPr>
              <a:t/>
            </a:r>
            <a:br>
              <a:rPr lang="ar-EG" sz="4900" b="1" spc="-100" dirty="0" smtClean="0">
                <a:solidFill>
                  <a:prstClr val="black"/>
                </a:solidFill>
                <a:latin typeface="Arabic Typesetting" pitchFamily="66" charset="-78"/>
                <a:ea typeface="+mn-ea"/>
                <a:cs typeface="Arabic Typesetting" pitchFamily="66" charset="-78"/>
              </a:rPr>
            </a:br>
            <a:r>
              <a:rPr lang="ar-EG" sz="4900" b="1" spc="-100" dirty="0" smtClean="0">
                <a:solidFill>
                  <a:prstClr val="black"/>
                </a:solidFill>
                <a:latin typeface="Arabic Typesetting" pitchFamily="66" charset="-78"/>
                <a:ea typeface="+mn-ea"/>
                <a:cs typeface="Arabic Typesetting" pitchFamily="66" charset="-78"/>
              </a:rPr>
              <a:t>ثانيا : </a:t>
            </a:r>
            <a:r>
              <a:rPr lang="ar-EG" sz="4900" b="1" spc="-100" dirty="0">
                <a:solidFill>
                  <a:prstClr val="black"/>
                </a:solidFill>
                <a:latin typeface="Arabic Typesetting" pitchFamily="66" charset="-78"/>
                <a:ea typeface="+mn-ea"/>
                <a:cs typeface="Arabic Typesetting" pitchFamily="66" charset="-78"/>
              </a:rPr>
              <a:t>تصميم القطاعات كاملة </a:t>
            </a:r>
            <a:r>
              <a:rPr lang="ar-EG" sz="4900" b="1" spc="-100" dirty="0" smtClean="0">
                <a:solidFill>
                  <a:prstClr val="black"/>
                </a:solidFill>
                <a:latin typeface="Arabic Typesetting" pitchFamily="66" charset="-78"/>
                <a:ea typeface="+mn-ea"/>
                <a:cs typeface="Arabic Typesetting" pitchFamily="66" charset="-78"/>
              </a:rPr>
              <a:t>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ea typeface="+mn-ea"/>
                <a:cs typeface="Arabic Typesetting" pitchFamily="66" charset="-78"/>
              </a:rPr>
              <a:t>Randomized Complete Block Design (RCBD)</a:t>
            </a:r>
            <a:br>
              <a:rPr lang="en-US" sz="5200" b="1" spc="-100" dirty="0">
                <a:solidFill>
                  <a:srgbClr val="7030A0"/>
                </a:solidFill>
                <a:latin typeface="Arabic Typesetting" pitchFamily="66" charset="-78"/>
                <a:ea typeface="+mn-ea"/>
                <a:cs typeface="Arabic Typesetting" pitchFamily="66" charset="-78"/>
              </a:rPr>
            </a:b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152400" y="1295400"/>
            <a:ext cx="8839200" cy="5486400"/>
          </a:xfrm>
        </p:spPr>
        <p:txBody>
          <a:bodyPr>
            <a:normAutofit/>
          </a:bodyPr>
          <a:lstStyle/>
          <a:p>
            <a:pPr lvl="0" algn="just" rtl="1" hangingPunct="0"/>
            <a:r>
              <a:rPr lang="ar-EG" sz="2400" b="1" u="sng" spc="-100" dirty="0">
                <a:solidFill>
                  <a:srgbClr val="00B050"/>
                </a:solidFill>
                <a:latin typeface="Arial" pitchFamily="34" charset="0"/>
              </a:rPr>
              <a:t>متى يستخدم؟</a:t>
            </a:r>
          </a:p>
          <a:p>
            <a:pPr lvl="0" algn="just" rtl="1" hangingPunct="0"/>
            <a:r>
              <a:rPr lang="ar-EG" sz="2400" spc="-100" dirty="0">
                <a:solidFill>
                  <a:prstClr val="black"/>
                </a:solidFill>
                <a:latin typeface="Arial" pitchFamily="34" charset="0"/>
              </a:rPr>
              <a:t>- اذا كانت الوحدات التجريبية غير متجانسه وخاصه في التجارب الحقلية حيث تزيد خصوبة التجربة او تقل من اتجاه الى اخر في الحقل.</a:t>
            </a:r>
          </a:p>
          <a:p>
            <a:pPr lvl="0" algn="just" rtl="1" hangingPunct="0"/>
            <a:r>
              <a:rPr lang="ar-EG" sz="2400" spc="-100" dirty="0">
                <a:solidFill>
                  <a:prstClr val="black"/>
                </a:solidFill>
                <a:latin typeface="Arial" pitchFamily="34" charset="0"/>
              </a:rPr>
              <a:t>- كذلك في تجارب الانتاج الحيواني حيث تختلف الحيوانات ذات العمر الواحد من حيث الوزن .</a:t>
            </a:r>
          </a:p>
          <a:p>
            <a:pPr lvl="0" algn="just" rtl="1" hangingPunct="0"/>
            <a:r>
              <a:rPr lang="ar-EG" sz="2400" spc="-100" dirty="0">
                <a:solidFill>
                  <a:prstClr val="black"/>
                </a:solidFill>
                <a:latin typeface="Arial" pitchFamily="34" charset="0"/>
              </a:rPr>
              <a:t>- ويجرى التصميم بتقسيم الحقل الى اقسام كل منها متجانس ويعامل كل قسم او مكرره كتجربة مستقله ولا تظهر فيه أي معامله الا مره واحده.</a:t>
            </a:r>
          </a:p>
          <a:p>
            <a:pPr lvl="0" algn="just" rtl="1" hangingPunct="0"/>
            <a:r>
              <a:rPr lang="ar-EG" sz="2400" spc="-100" dirty="0" smtClean="0">
                <a:solidFill>
                  <a:prstClr val="black"/>
                </a:solidFill>
                <a:latin typeface="Arial" pitchFamily="34" charset="0"/>
              </a:rPr>
              <a:t>- ويعتبر </a:t>
            </a:r>
            <a:r>
              <a:rPr lang="ar-EG" sz="2400" spc="-100" dirty="0">
                <a:solidFill>
                  <a:prstClr val="black"/>
                </a:solidFill>
                <a:latin typeface="Arial" pitchFamily="34" charset="0"/>
              </a:rPr>
              <a:t>هذا التصميم من اكثر التصاميم انتشارا في تجارب الحقل وخاصه التجارب البسيطة التى تحتوى على عامل واحد الحقلية</a:t>
            </a:r>
            <a:r>
              <a:rPr lang="ar-EG" sz="2400" spc="-100" dirty="0" smtClean="0">
                <a:solidFill>
                  <a:prstClr val="black"/>
                </a:solidFill>
                <a:latin typeface="Arial" pitchFamily="34" charset="0"/>
              </a:rPr>
              <a:t>.</a:t>
            </a:r>
          </a:p>
          <a:p>
            <a:pPr lvl="0" algn="r" rtl="1" hangingPunct="0"/>
            <a:r>
              <a:rPr lang="ar-EG" sz="2600" b="1" spc="-100" dirty="0" smtClean="0">
                <a:solidFill>
                  <a:srgbClr val="7030A0"/>
                </a:solidFill>
                <a:latin typeface="Arabic Typesetting" pitchFamily="66" charset="-78"/>
                <a:cs typeface="Arabic Typesetting" pitchFamily="66" charset="-78"/>
              </a:rPr>
              <a:t>             </a:t>
            </a: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r>
              <a:rPr lang="ar-EG" sz="2600" b="1" spc="-100" dirty="0" smtClean="0">
                <a:solidFill>
                  <a:srgbClr val="7030A0"/>
                </a:solidFill>
                <a:latin typeface="Arabic Typesetting" pitchFamily="66" charset="-78"/>
                <a:cs typeface="Arabic Typesetting" pitchFamily="66" charset="-78"/>
              </a:rPr>
              <a:t>          أ.د</a:t>
            </a:r>
            <a:r>
              <a:rPr lang="ar-EG" sz="26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2600" b="1" spc="-100" dirty="0">
                <a:solidFill>
                  <a:srgbClr val="7030A0"/>
                </a:solidFill>
                <a:latin typeface="Arabic Typesetting" pitchFamily="66" charset="-78"/>
                <a:cs typeface="Arabic Typesetting" pitchFamily="66" charset="-78"/>
              </a:rPr>
              <a:t>              جامعة سوهاج -  مصر</a:t>
            </a:r>
            <a:r>
              <a:rPr lang="en-US" sz="2600" b="1" spc="-100" dirty="0">
                <a:solidFill>
                  <a:srgbClr val="7030A0"/>
                </a:solidFill>
                <a:latin typeface="Arabic Typesetting" pitchFamily="66" charset="-78"/>
                <a:cs typeface="Arabic Typesetting" pitchFamily="66" charset="-78"/>
              </a:rPr>
              <a:t> </a:t>
            </a:r>
            <a:endParaRPr lang="ar-EG" sz="3100" spc="-100" dirty="0">
              <a:solidFill>
                <a:prstClr val="black"/>
              </a:solidFill>
              <a:latin typeface="Arial" pitchFamily="34" charset="0"/>
            </a:endParaRP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marL="685800" indent="-685800" algn="r" rtl="1" hangingPunct="0">
              <a:buFontTx/>
              <a:buChar char="-"/>
            </a:pP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03985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415143"/>
          </a:xfrm>
        </p:spPr>
        <p:txBody>
          <a:bodyPr>
            <a:normAutofit fontScale="90000"/>
          </a:bodyPr>
          <a:lstStyle/>
          <a:p>
            <a:pPr lvl="0" rtl="1" hangingPunct="0">
              <a:spcBef>
                <a:spcPct val="20000"/>
              </a:spcBef>
            </a:pPr>
            <a:r>
              <a:rPr lang="ar-EG" sz="4900" b="1" spc="-100" dirty="0">
                <a:solidFill>
                  <a:prstClr val="black"/>
                </a:solidFill>
                <a:latin typeface="Arabic Typesetting" pitchFamily="66" charset="-78"/>
                <a:cs typeface="Arabic Typesetting" pitchFamily="66" charset="-78"/>
              </a:rPr>
              <a:t>ثانيا : تصميم القطاعات كاملة 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cs typeface="Arabic Typesetting" pitchFamily="66" charset="-78"/>
              </a:rPr>
              <a:t>Randomized Complete Block Design (RCBD)</a:t>
            </a: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304800" y="1447800"/>
            <a:ext cx="8534400" cy="5181600"/>
          </a:xfrm>
        </p:spPr>
        <p:txBody>
          <a:bodyPr>
            <a:normAutofit/>
          </a:bodyPr>
          <a:lstStyle/>
          <a:p>
            <a:pPr algn="r" rtl="1" hangingPunct="0"/>
            <a:r>
              <a:rPr lang="ar-EG" sz="3400" spc="-100" dirty="0">
                <a:solidFill>
                  <a:srgbClr val="00B050"/>
                </a:solidFill>
                <a:latin typeface="Arial" pitchFamily="34" charset="0"/>
              </a:rPr>
              <a:t>مميزات التصميم؟</a:t>
            </a:r>
          </a:p>
          <a:p>
            <a:pPr algn="just" rtl="1" hangingPunct="0"/>
            <a:r>
              <a:rPr lang="en-US" sz="2600" spc="-100" dirty="0" smtClean="0">
                <a:solidFill>
                  <a:prstClr val="black"/>
                </a:solidFill>
                <a:latin typeface="Arial" pitchFamily="34" charset="0"/>
              </a:rPr>
              <a:t>1</a:t>
            </a:r>
            <a:r>
              <a:rPr lang="ar-EG" sz="2600" spc="-100" dirty="0" smtClean="0">
                <a:solidFill>
                  <a:prstClr val="black"/>
                </a:solidFill>
                <a:latin typeface="Arial" pitchFamily="34" charset="0"/>
              </a:rPr>
              <a:t>- </a:t>
            </a:r>
            <a:r>
              <a:rPr lang="ar-EG" sz="2600" spc="-100" dirty="0">
                <a:solidFill>
                  <a:prstClr val="black"/>
                </a:solidFill>
                <a:latin typeface="Arial" pitchFamily="34" charset="0"/>
              </a:rPr>
              <a:t>ترتيب الوحدات التجريبية على هيئة قطاعات متجانسه يؤدى الى تقليل الخطأ التجريبي حيث يمكن من ازالة تأثير الاختلافات بين القطاعات من قيمة الخطأ التجريبي مما يؤدى الى زيادة دقة التجربة.</a:t>
            </a:r>
          </a:p>
          <a:p>
            <a:pPr algn="just" rtl="1" hangingPunct="0"/>
            <a:r>
              <a:rPr lang="en-US" sz="2600" spc="-100" dirty="0" smtClean="0">
                <a:solidFill>
                  <a:prstClr val="black"/>
                </a:solidFill>
                <a:latin typeface="Arial" pitchFamily="34" charset="0"/>
              </a:rPr>
              <a:t>2</a:t>
            </a:r>
            <a:r>
              <a:rPr lang="ar-EG" sz="2600" spc="-100" dirty="0" smtClean="0">
                <a:solidFill>
                  <a:prstClr val="black"/>
                </a:solidFill>
                <a:latin typeface="Arial" pitchFamily="34" charset="0"/>
              </a:rPr>
              <a:t>- </a:t>
            </a:r>
            <a:r>
              <a:rPr lang="ar-EG" sz="2600" spc="-100" dirty="0">
                <a:solidFill>
                  <a:prstClr val="black"/>
                </a:solidFill>
                <a:latin typeface="Arial" pitchFamily="34" charset="0"/>
              </a:rPr>
              <a:t>توزيع المعاملات عشوائيا داخل كل قطاع يؤدى للحصول على خطأ غير متحيز.</a:t>
            </a:r>
          </a:p>
          <a:p>
            <a:pPr algn="just" rtl="1" hangingPunct="0"/>
            <a:r>
              <a:rPr lang="en-US" sz="2600" spc="-100" dirty="0" smtClean="0">
                <a:solidFill>
                  <a:prstClr val="black"/>
                </a:solidFill>
                <a:latin typeface="Arial" pitchFamily="34" charset="0"/>
              </a:rPr>
              <a:t>3</a:t>
            </a:r>
            <a:r>
              <a:rPr lang="ar-EG" sz="2600" spc="-100" dirty="0" smtClean="0">
                <a:solidFill>
                  <a:prstClr val="black"/>
                </a:solidFill>
                <a:latin typeface="Arial" pitchFamily="34" charset="0"/>
              </a:rPr>
              <a:t>- </a:t>
            </a:r>
            <a:r>
              <a:rPr lang="ar-EG" sz="2600" spc="-100" dirty="0">
                <a:solidFill>
                  <a:prstClr val="black"/>
                </a:solidFill>
                <a:latin typeface="Arial" pitchFamily="34" charset="0"/>
              </a:rPr>
              <a:t>سهل التنفيذ والتحليل الإحصائي.</a:t>
            </a:r>
          </a:p>
          <a:p>
            <a:pPr algn="just" rtl="1" hangingPunct="0"/>
            <a:r>
              <a:rPr lang="en-US" sz="2600" spc="-100" dirty="0" smtClean="0">
                <a:solidFill>
                  <a:prstClr val="black"/>
                </a:solidFill>
                <a:latin typeface="Arial" pitchFamily="34" charset="0"/>
              </a:rPr>
              <a:t>4</a:t>
            </a:r>
            <a:r>
              <a:rPr lang="ar-EG" sz="2600" spc="-100" dirty="0" smtClean="0">
                <a:solidFill>
                  <a:prstClr val="black"/>
                </a:solidFill>
                <a:latin typeface="Arial" pitchFamily="34" charset="0"/>
              </a:rPr>
              <a:t>- </a:t>
            </a:r>
            <a:r>
              <a:rPr lang="ar-EG" sz="2600" spc="-100" dirty="0">
                <a:solidFill>
                  <a:prstClr val="black"/>
                </a:solidFill>
                <a:latin typeface="Arial" pitchFamily="34" charset="0"/>
              </a:rPr>
              <a:t>مرن حيث يمكن الباحث من استعمال اى عدد من القطاعات ، كما يمكن تكرار المعاملة اكثر من مره داخل كل قطاع ، كما يمكن الغاء قطاع او معامله بأكملها دون ان يغير او يعقد من طريقة التحليل</a:t>
            </a:r>
            <a:r>
              <a:rPr lang="ar-EG" sz="2600" spc="-100" dirty="0" smtClean="0">
                <a:solidFill>
                  <a:prstClr val="black"/>
                </a:solidFill>
                <a:latin typeface="Arial" pitchFamily="34" charset="0"/>
              </a:rPr>
              <a:t>.</a:t>
            </a:r>
          </a:p>
          <a:p>
            <a:pPr lvl="0" algn="r" rtl="1" hangingPunct="0"/>
            <a:r>
              <a:rPr lang="ar-EG" sz="2600" b="1" spc="-100" dirty="0" smtClean="0">
                <a:solidFill>
                  <a:srgbClr val="7030A0"/>
                </a:solidFill>
                <a:latin typeface="Arabic Typesetting" pitchFamily="66" charset="-78"/>
                <a:cs typeface="Arabic Typesetting" pitchFamily="66" charset="-78"/>
              </a:rPr>
              <a:t>          </a:t>
            </a:r>
            <a:r>
              <a:rPr lang="ar-EG" sz="2600" b="1" spc="-100" dirty="0">
                <a:solidFill>
                  <a:srgbClr val="7030A0"/>
                </a:solidFill>
                <a:latin typeface="Arabic Typesetting" pitchFamily="66" charset="-78"/>
                <a:cs typeface="Arabic Typesetting" pitchFamily="66" charset="-78"/>
              </a:rPr>
              <a:t>أ.د. محمد حلمى مطاوع الوحيلى</a:t>
            </a:r>
          </a:p>
          <a:p>
            <a:pPr lvl="0" algn="r" rtl="1" hangingPunct="0"/>
            <a:r>
              <a:rPr lang="ar-EG" sz="2600" b="1" spc="-100" dirty="0">
                <a:solidFill>
                  <a:srgbClr val="7030A0"/>
                </a:solidFill>
                <a:latin typeface="Arabic Typesetting" pitchFamily="66" charset="-78"/>
                <a:cs typeface="Arabic Typesetting" pitchFamily="66" charset="-78"/>
              </a:rPr>
              <a:t>              جامعة سوهاج -  مصر</a:t>
            </a:r>
            <a:r>
              <a:rPr lang="en-US" sz="2600" b="1" spc="-100" dirty="0">
                <a:solidFill>
                  <a:srgbClr val="7030A0"/>
                </a:solidFill>
                <a:latin typeface="Arabic Typesetting" pitchFamily="66" charset="-78"/>
                <a:cs typeface="Arabic Typesetting" pitchFamily="66" charset="-78"/>
              </a:rPr>
              <a:t> </a:t>
            </a:r>
            <a:endParaRPr lang="ar-EG" sz="3400" spc="-100" dirty="0">
              <a:solidFill>
                <a:prstClr val="black"/>
              </a:solidFill>
              <a:latin typeface="Arial" pitchFamily="34" charset="0"/>
            </a:endParaRP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marL="685800" indent="-685800" algn="r" rtl="1" hangingPunct="0">
              <a:buFontTx/>
              <a:buChar char="-"/>
            </a:pP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140007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415143"/>
          </a:xfrm>
        </p:spPr>
        <p:txBody>
          <a:bodyPr>
            <a:normAutofit fontScale="90000"/>
          </a:bodyPr>
          <a:lstStyle/>
          <a:p>
            <a:pPr lvl="0" rtl="1" hangingPunct="0">
              <a:spcBef>
                <a:spcPct val="20000"/>
              </a:spcBef>
            </a:pPr>
            <a:r>
              <a:rPr lang="ar-EG" sz="4900" b="1" spc="-100" dirty="0">
                <a:solidFill>
                  <a:prstClr val="black"/>
                </a:solidFill>
                <a:latin typeface="Arabic Typesetting" pitchFamily="66" charset="-78"/>
                <a:cs typeface="Arabic Typesetting" pitchFamily="66" charset="-78"/>
              </a:rPr>
              <a:t>ثانيا : تصميم القطاعات كاملة 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cs typeface="Arabic Typesetting" pitchFamily="66" charset="-78"/>
              </a:rPr>
              <a:t>Randomized Complete Block Design (RCBD)</a:t>
            </a: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914400" y="1981200"/>
            <a:ext cx="7315200" cy="4343400"/>
          </a:xfrm>
        </p:spPr>
        <p:txBody>
          <a:bodyPr>
            <a:normAutofit lnSpcReduction="10000"/>
          </a:bodyPr>
          <a:lstStyle/>
          <a:p>
            <a:pPr algn="r" rtl="1" hangingPunct="0"/>
            <a:r>
              <a:rPr lang="ar-EG" sz="2600" b="1" u="sng" spc="-100" dirty="0">
                <a:solidFill>
                  <a:srgbClr val="00B050"/>
                </a:solidFill>
                <a:latin typeface="Arial" pitchFamily="34" charset="0"/>
              </a:rPr>
              <a:t>عيوب التصميم؟</a:t>
            </a:r>
          </a:p>
          <a:p>
            <a:pPr algn="just" rtl="1" hangingPunct="0"/>
            <a:r>
              <a:rPr lang="ar-EG" sz="2600" spc="-100" dirty="0">
                <a:solidFill>
                  <a:prstClr val="black"/>
                </a:solidFill>
                <a:latin typeface="Arial" pitchFamily="34" charset="0"/>
              </a:rPr>
              <a:t>عند استعمال عدد كبير من المعاملات سوف تزيد مساحة القطاع وبالتالي يحدث ان يصبح القطاع غير متجانس مما يؤدى الى زيادة قيمة الخطأ التجريبي.</a:t>
            </a: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lvl="0" algn="r" rtl="1" hangingPunct="0"/>
            <a:r>
              <a:rPr lang="ar-EG" sz="2600" b="1" spc="-100" dirty="0">
                <a:solidFill>
                  <a:srgbClr val="7030A0"/>
                </a:solidFill>
                <a:latin typeface="Arabic Typesetting" pitchFamily="66" charset="-78"/>
                <a:cs typeface="Arabic Typesetting" pitchFamily="66" charset="-78"/>
              </a:rPr>
              <a:t> </a:t>
            </a:r>
            <a:endParaRPr lang="ar-EG" sz="2600" b="1" spc="-100" dirty="0" smtClean="0">
              <a:solidFill>
                <a:srgbClr val="7030A0"/>
              </a:solidFill>
              <a:latin typeface="Arabic Typesetting" pitchFamily="66" charset="-78"/>
              <a:cs typeface="Arabic Typesetting" pitchFamily="66" charset="-78"/>
            </a:endParaRP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r>
              <a:rPr lang="ar-EG" sz="2600" b="1" spc="-100" dirty="0" smtClean="0">
                <a:solidFill>
                  <a:srgbClr val="7030A0"/>
                </a:solidFill>
                <a:latin typeface="Arabic Typesetting" pitchFamily="66" charset="-78"/>
                <a:cs typeface="Arabic Typesetting" pitchFamily="66" charset="-78"/>
              </a:rPr>
              <a:t>          أ.د</a:t>
            </a:r>
            <a:r>
              <a:rPr lang="ar-EG" sz="26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2600" b="1" spc="-100" dirty="0">
                <a:solidFill>
                  <a:srgbClr val="7030A0"/>
                </a:solidFill>
                <a:latin typeface="Arabic Typesetting" pitchFamily="66" charset="-78"/>
                <a:cs typeface="Arabic Typesetting" pitchFamily="66" charset="-78"/>
              </a:rPr>
              <a:t>              جامعة سوهاج -  مصر</a:t>
            </a:r>
            <a:r>
              <a:rPr lang="en-US" sz="2600" b="1" spc="-100" dirty="0">
                <a:solidFill>
                  <a:srgbClr val="7030A0"/>
                </a:solidFill>
                <a:latin typeface="Arabic Typesetting" pitchFamily="66" charset="-78"/>
                <a:cs typeface="Arabic Typesetting" pitchFamily="66" charset="-78"/>
              </a:rPr>
              <a:t> </a:t>
            </a: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036516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415143"/>
          </a:xfrm>
        </p:spPr>
        <p:txBody>
          <a:bodyPr>
            <a:normAutofit fontScale="90000"/>
          </a:bodyPr>
          <a:lstStyle/>
          <a:p>
            <a:pPr lvl="0" rtl="1" hangingPunct="0">
              <a:spcBef>
                <a:spcPct val="20000"/>
              </a:spcBef>
            </a:pPr>
            <a:r>
              <a:rPr lang="ar-EG" sz="4900" b="1" spc="-100" dirty="0">
                <a:solidFill>
                  <a:prstClr val="black"/>
                </a:solidFill>
                <a:latin typeface="Arabic Typesetting" pitchFamily="66" charset="-78"/>
                <a:cs typeface="Arabic Typesetting" pitchFamily="66" charset="-78"/>
              </a:rPr>
              <a:t>ثانيا : تصميم القطاعات كاملة 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cs typeface="Arabic Typesetting" pitchFamily="66" charset="-78"/>
              </a:rPr>
              <a:t>Randomized Complete Block Design (RCBD)</a:t>
            </a: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304800" y="1447800"/>
            <a:ext cx="8534400" cy="5181600"/>
          </a:xfrm>
        </p:spPr>
        <p:txBody>
          <a:bodyPr>
            <a:normAutofit/>
          </a:bodyPr>
          <a:lstStyle/>
          <a:p>
            <a:pPr algn="r" rtl="1" hangingPunct="0"/>
            <a:r>
              <a:rPr lang="ar-EG" sz="2600" b="1" u="sng" spc="-100" dirty="0">
                <a:solidFill>
                  <a:srgbClr val="00B050"/>
                </a:solidFill>
                <a:latin typeface="Arial" pitchFamily="34" charset="0"/>
              </a:rPr>
              <a:t>طريقة التصميم؟</a:t>
            </a:r>
          </a:p>
          <a:p>
            <a:pPr algn="just" rtl="1" hangingPunct="0"/>
            <a:r>
              <a:rPr lang="ar-EG" sz="2600" u="sng" spc="-100" dirty="0">
                <a:solidFill>
                  <a:srgbClr val="0070C0"/>
                </a:solidFill>
                <a:latin typeface="Arial" pitchFamily="34" charset="0"/>
              </a:rPr>
              <a:t>في حالة تجارب الحقل:  </a:t>
            </a:r>
            <a:r>
              <a:rPr lang="ar-EG" sz="2600" spc="-100" dirty="0">
                <a:solidFill>
                  <a:prstClr val="black"/>
                </a:solidFill>
                <a:latin typeface="Arial" pitchFamily="34" charset="0"/>
              </a:rPr>
              <a:t>اذا كانت التجربة عباره عن قطعة ارض غير متجانسه من حيث خصوبتها ، فإننا نقوم بتقسيم الارض الى قطاعات ويكون التقسيم متعامد على الاختلاف التدريجي في خصوبة التربة لكى يكون كل قطاع متجانس بقدر الامكان ثم نوزع المعاملات على كل قطاع عشوائيا بحث توجد جميع المعاملات في القطاع الواحد أي ان المعاملة توجد في القطاع مره واحده ولذا يعتبر كل قطاع عبارة عن تجربه قائمه بذاتها ، كما ان توزيع القطاعات في الحقل يتم عشوائيا.</a:t>
            </a: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marL="685800" indent="-685800" algn="r" rtl="1" hangingPunct="0">
              <a:buFontTx/>
              <a:buChar char="-"/>
            </a:pP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100495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415143"/>
          </a:xfrm>
        </p:spPr>
        <p:txBody>
          <a:bodyPr>
            <a:normAutofit fontScale="90000"/>
          </a:bodyPr>
          <a:lstStyle/>
          <a:p>
            <a:pPr lvl="0" rtl="1" hangingPunct="0">
              <a:spcBef>
                <a:spcPct val="20000"/>
              </a:spcBef>
            </a:pPr>
            <a:r>
              <a:rPr lang="ar-EG" sz="4900" b="1" spc="-100" dirty="0">
                <a:solidFill>
                  <a:prstClr val="black"/>
                </a:solidFill>
                <a:latin typeface="Arabic Typesetting" pitchFamily="66" charset="-78"/>
                <a:cs typeface="Arabic Typesetting" pitchFamily="66" charset="-78"/>
              </a:rPr>
              <a:t>ثانيا : تصميم القطاعات كاملة 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cs typeface="Arabic Typesetting" pitchFamily="66" charset="-78"/>
              </a:rPr>
              <a:t>Randomized Complete Block Design (RCBD)</a:t>
            </a: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304800" y="1447800"/>
            <a:ext cx="8534400" cy="5181600"/>
          </a:xfrm>
        </p:spPr>
        <p:txBody>
          <a:bodyPr>
            <a:normAutofit/>
          </a:bodyPr>
          <a:lstStyle/>
          <a:p>
            <a:pPr algn="r" rtl="1" hangingPunct="0"/>
            <a:r>
              <a:rPr lang="ar-EG" sz="2400" spc="-100" dirty="0">
                <a:solidFill>
                  <a:srgbClr val="00B050"/>
                </a:solidFill>
                <a:latin typeface="Arial" pitchFamily="34" charset="0"/>
              </a:rPr>
              <a:t>طريقة التصميم؟</a:t>
            </a:r>
          </a:p>
          <a:p>
            <a:pPr algn="r" rtl="1" hangingPunct="0"/>
            <a:r>
              <a:rPr lang="ar-EG" sz="2400" u="sng" spc="-100" dirty="0">
                <a:solidFill>
                  <a:srgbClr val="0070C0"/>
                </a:solidFill>
                <a:latin typeface="Arial" pitchFamily="34" charset="0"/>
              </a:rPr>
              <a:t>في حالة تجارب الحيوانات:  </a:t>
            </a:r>
            <a:r>
              <a:rPr lang="ar-EG" sz="2400" spc="-100" dirty="0">
                <a:solidFill>
                  <a:prstClr val="black"/>
                </a:solidFill>
                <a:latin typeface="Arial" pitchFamily="34" charset="0"/>
              </a:rPr>
              <a:t>اذا استخدم الباحث حيوانات مختلفة في السن ففي هذه الحالة يجب ان تكون حيوانات كل قطاع متجانسه ( متقاربه ) من حيث السن ثم توزع المعاملات داخل كل قطاع بطريه </a:t>
            </a:r>
            <a:r>
              <a:rPr lang="ar-EG" sz="2400" spc="-100" dirty="0" err="1">
                <a:solidFill>
                  <a:prstClr val="black"/>
                </a:solidFill>
                <a:latin typeface="Arial" pitchFamily="34" charset="0"/>
              </a:rPr>
              <a:t>عشوائيه</a:t>
            </a:r>
            <a:r>
              <a:rPr lang="ar-EG" sz="2400" spc="-100" dirty="0">
                <a:solidFill>
                  <a:prstClr val="black"/>
                </a:solidFill>
                <a:latin typeface="Arial" pitchFamily="34" charset="0"/>
              </a:rPr>
              <a:t>.</a:t>
            </a: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lvl="0" algn="r" rtl="1" hangingPunct="0"/>
            <a:r>
              <a:rPr lang="ar-EG" sz="2600" b="1" spc="-100" dirty="0">
                <a:solidFill>
                  <a:srgbClr val="7030A0"/>
                </a:solidFill>
                <a:latin typeface="Arabic Typesetting" pitchFamily="66" charset="-78"/>
                <a:cs typeface="Arabic Typesetting" pitchFamily="66" charset="-78"/>
              </a:rPr>
              <a:t> </a:t>
            </a:r>
            <a:endParaRPr lang="ar-EG" sz="2600" b="1" spc="-100" dirty="0" smtClean="0">
              <a:solidFill>
                <a:srgbClr val="7030A0"/>
              </a:solidFill>
              <a:latin typeface="Arabic Typesetting" pitchFamily="66" charset="-78"/>
              <a:cs typeface="Arabic Typesetting" pitchFamily="66" charset="-78"/>
            </a:endParaRP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r>
              <a:rPr lang="ar-EG" sz="2600" b="1" spc="-100" dirty="0" smtClean="0">
                <a:solidFill>
                  <a:srgbClr val="7030A0"/>
                </a:solidFill>
                <a:latin typeface="Arabic Typesetting" pitchFamily="66" charset="-78"/>
                <a:cs typeface="Arabic Typesetting" pitchFamily="66" charset="-78"/>
              </a:rPr>
              <a:t>          </a:t>
            </a:r>
          </a:p>
          <a:p>
            <a:pPr lvl="0" algn="r" rtl="1" hangingPunct="0"/>
            <a:r>
              <a:rPr lang="ar-EG" sz="2600" b="1" spc="-100" dirty="0">
                <a:solidFill>
                  <a:srgbClr val="7030A0"/>
                </a:solidFill>
                <a:latin typeface="Arabic Typesetting" pitchFamily="66" charset="-78"/>
                <a:cs typeface="Arabic Typesetting" pitchFamily="66" charset="-78"/>
              </a:rPr>
              <a:t> </a:t>
            </a:r>
            <a:r>
              <a:rPr lang="ar-EG" sz="2600" b="1" spc="-100" dirty="0" smtClean="0">
                <a:solidFill>
                  <a:srgbClr val="7030A0"/>
                </a:solidFill>
                <a:latin typeface="Arabic Typesetting" pitchFamily="66" charset="-78"/>
                <a:cs typeface="Arabic Typesetting" pitchFamily="66" charset="-78"/>
              </a:rPr>
              <a:t>       أ.د</a:t>
            </a:r>
            <a:r>
              <a:rPr lang="ar-EG" sz="26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2600" b="1" spc="-100" dirty="0">
                <a:solidFill>
                  <a:srgbClr val="7030A0"/>
                </a:solidFill>
                <a:latin typeface="Arabic Typesetting" pitchFamily="66" charset="-78"/>
                <a:cs typeface="Arabic Typesetting" pitchFamily="66" charset="-78"/>
              </a:rPr>
              <a:t>              جامعة سوهاج -  مصر</a:t>
            </a:r>
            <a:r>
              <a:rPr lang="en-US" sz="2600" b="1" spc="-100" dirty="0">
                <a:solidFill>
                  <a:srgbClr val="7030A0"/>
                </a:solidFill>
                <a:latin typeface="Arabic Typesetting" pitchFamily="66" charset="-78"/>
                <a:cs typeface="Arabic Typesetting" pitchFamily="66" charset="-78"/>
              </a:rPr>
              <a:t> </a:t>
            </a: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444712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2657"/>
            <a:ext cx="9144000" cy="1186543"/>
          </a:xfrm>
        </p:spPr>
        <p:txBody>
          <a:bodyPr>
            <a:normAutofit fontScale="90000"/>
          </a:bodyPr>
          <a:lstStyle/>
          <a:p>
            <a:pPr lvl="0" rtl="1" hangingPunct="0">
              <a:spcBef>
                <a:spcPct val="20000"/>
              </a:spcBef>
            </a:pPr>
            <a:r>
              <a:rPr lang="ar-EG" sz="4900" b="1" spc="-100" dirty="0" smtClean="0">
                <a:solidFill>
                  <a:prstClr val="black"/>
                </a:solidFill>
                <a:latin typeface="Arabic Typesetting" pitchFamily="66" charset="-78"/>
                <a:ea typeface="+mn-ea"/>
                <a:cs typeface="Arabic Typesetting" pitchFamily="66" charset="-78"/>
              </a:rPr>
              <a:t/>
            </a:r>
            <a:br>
              <a:rPr lang="ar-EG" sz="4900" b="1" spc="-100" dirty="0" smtClean="0">
                <a:solidFill>
                  <a:prstClr val="black"/>
                </a:solidFill>
                <a:latin typeface="Arabic Typesetting" pitchFamily="66" charset="-78"/>
                <a:ea typeface="+mn-ea"/>
                <a:cs typeface="Arabic Typesetting" pitchFamily="66" charset="-78"/>
              </a:rPr>
            </a:br>
            <a:r>
              <a:rPr lang="ar-EG" sz="4900" b="1" spc="-100" dirty="0" smtClean="0">
                <a:solidFill>
                  <a:prstClr val="black"/>
                </a:solidFill>
                <a:latin typeface="Arabic Typesetting" pitchFamily="66" charset="-78"/>
                <a:ea typeface="+mn-ea"/>
                <a:cs typeface="Arabic Typesetting" pitchFamily="66" charset="-78"/>
              </a:rPr>
              <a:t>ثانيا : </a:t>
            </a:r>
            <a:r>
              <a:rPr lang="ar-EG" sz="4900" b="1" spc="-100" dirty="0">
                <a:solidFill>
                  <a:prstClr val="black"/>
                </a:solidFill>
                <a:latin typeface="Arabic Typesetting" pitchFamily="66" charset="-78"/>
                <a:ea typeface="+mn-ea"/>
                <a:cs typeface="Arabic Typesetting" pitchFamily="66" charset="-78"/>
              </a:rPr>
              <a:t>تصميم القطاعات كاملة </a:t>
            </a:r>
            <a:r>
              <a:rPr lang="ar-EG" sz="4900" b="1" spc="-100" dirty="0" smtClean="0">
                <a:solidFill>
                  <a:prstClr val="black"/>
                </a:solidFill>
                <a:latin typeface="Arabic Typesetting" pitchFamily="66" charset="-78"/>
                <a:ea typeface="+mn-ea"/>
                <a:cs typeface="Arabic Typesetting" pitchFamily="66" charset="-78"/>
              </a:rPr>
              <a:t>العشوائية</a:t>
            </a:r>
            <a:r>
              <a:rPr lang="en-US" dirty="0">
                <a:solidFill>
                  <a:srgbClr val="7030A0"/>
                </a:solidFill>
              </a:rPr>
              <a:t/>
            </a:r>
            <a:br>
              <a:rPr lang="en-US" dirty="0">
                <a:solidFill>
                  <a:srgbClr val="7030A0"/>
                </a:solidFill>
              </a:rPr>
            </a:br>
            <a:r>
              <a:rPr lang="en-US" sz="5200" b="1" spc="-100" dirty="0">
                <a:solidFill>
                  <a:srgbClr val="7030A0"/>
                </a:solidFill>
                <a:latin typeface="Arabic Typesetting" pitchFamily="66" charset="-78"/>
                <a:ea typeface="+mn-ea"/>
                <a:cs typeface="Arabic Typesetting" pitchFamily="66" charset="-78"/>
              </a:rPr>
              <a:t>Randomized Complete Block Design (RCBD)</a:t>
            </a:r>
            <a:br>
              <a:rPr lang="en-US" sz="5200" b="1" spc="-100" dirty="0">
                <a:solidFill>
                  <a:srgbClr val="7030A0"/>
                </a:solidFill>
                <a:latin typeface="Arabic Typesetting" pitchFamily="66" charset="-78"/>
                <a:ea typeface="+mn-ea"/>
                <a:cs typeface="Arabic Typesetting" pitchFamily="66" charset="-78"/>
              </a:rPr>
            </a:br>
            <a:endParaRPr lang="en-US" sz="5200" b="1" spc="-100" dirty="0">
              <a:solidFill>
                <a:srgbClr val="7030A0"/>
              </a:solidFill>
              <a:latin typeface="Arabic Typesetting" pitchFamily="66" charset="-78"/>
              <a:ea typeface="+mn-ea"/>
              <a:cs typeface="Arabic Typesetting" pitchFamily="66" charset="-78"/>
            </a:endParaRPr>
          </a:p>
        </p:txBody>
      </p:sp>
      <p:sp>
        <p:nvSpPr>
          <p:cNvPr id="3" name="عنوان فرعي 2"/>
          <p:cNvSpPr>
            <a:spLocks noGrp="1"/>
          </p:cNvSpPr>
          <p:nvPr>
            <p:ph type="subTitle" idx="1"/>
          </p:nvPr>
        </p:nvSpPr>
        <p:spPr>
          <a:xfrm>
            <a:off x="152400" y="1219200"/>
            <a:ext cx="8839200" cy="5486400"/>
          </a:xfrm>
        </p:spPr>
        <p:txBody>
          <a:bodyPr>
            <a:normAutofit/>
          </a:bodyPr>
          <a:lstStyle/>
          <a:p>
            <a:pPr lvl="0" algn="r" rtl="1" hangingPunct="0"/>
            <a:r>
              <a:rPr lang="ar-EG" sz="2400" u="sng" spc="-100" dirty="0">
                <a:solidFill>
                  <a:srgbClr val="00B050"/>
                </a:solidFill>
                <a:latin typeface="Arial" pitchFamily="34" charset="0"/>
              </a:rPr>
              <a:t>طريقة التوزيع العشوائي للمعاملات على القطاعات؟</a:t>
            </a:r>
          </a:p>
          <a:p>
            <a:pPr lvl="0" algn="just" rtl="1" hangingPunct="0"/>
            <a:r>
              <a:rPr lang="ar-EG" sz="2400" spc="-100" dirty="0">
                <a:solidFill>
                  <a:prstClr val="black"/>
                </a:solidFill>
                <a:latin typeface="Arial" pitchFamily="34" charset="0"/>
              </a:rPr>
              <a:t>اذا اراد الباحث دراسة تأثير 4 معاملات </a:t>
            </a:r>
            <a:r>
              <a:rPr lang="en-US" sz="2400" spc="-100" dirty="0">
                <a:solidFill>
                  <a:prstClr val="black"/>
                </a:solidFill>
                <a:latin typeface="Arial" pitchFamily="34" charset="0"/>
              </a:rPr>
              <a:t>T</a:t>
            </a:r>
            <a:r>
              <a:rPr lang="en-US" sz="2400" spc="-100" baseline="-25000" dirty="0">
                <a:solidFill>
                  <a:prstClr val="black"/>
                </a:solidFill>
                <a:latin typeface="Arial" pitchFamily="34" charset="0"/>
              </a:rPr>
              <a:t>1</a:t>
            </a:r>
            <a:r>
              <a:rPr lang="ar-EG" sz="2400" spc="-100" dirty="0">
                <a:solidFill>
                  <a:prstClr val="black"/>
                </a:solidFill>
                <a:latin typeface="Arial" pitchFamily="34" charset="0"/>
              </a:rPr>
              <a:t> ، </a:t>
            </a:r>
            <a:r>
              <a:rPr lang="en-US" sz="2400" spc="-100" dirty="0" smtClean="0">
                <a:solidFill>
                  <a:prstClr val="black"/>
                </a:solidFill>
                <a:latin typeface="Arial" pitchFamily="34" charset="0"/>
              </a:rPr>
              <a:t>T</a:t>
            </a:r>
            <a:r>
              <a:rPr lang="en-US" sz="2400" spc="-100" baseline="-25000" dirty="0" smtClean="0">
                <a:solidFill>
                  <a:prstClr val="black"/>
                </a:solidFill>
                <a:latin typeface="Arial" pitchFamily="34" charset="0"/>
              </a:rPr>
              <a:t>2</a:t>
            </a:r>
            <a:r>
              <a:rPr lang="ar-EG" sz="2400" spc="-100" dirty="0" smtClean="0">
                <a:solidFill>
                  <a:prstClr val="black"/>
                </a:solidFill>
                <a:latin typeface="Arial" pitchFamily="34" charset="0"/>
              </a:rPr>
              <a:t> </a:t>
            </a:r>
            <a:r>
              <a:rPr lang="ar-EG" sz="2400" spc="-100" dirty="0">
                <a:solidFill>
                  <a:prstClr val="black"/>
                </a:solidFill>
                <a:latin typeface="Arial" pitchFamily="34" charset="0"/>
              </a:rPr>
              <a:t>، </a:t>
            </a:r>
            <a:r>
              <a:rPr lang="en-US" sz="2400" spc="-100" dirty="0">
                <a:solidFill>
                  <a:prstClr val="black"/>
                </a:solidFill>
                <a:latin typeface="Arial" pitchFamily="34" charset="0"/>
              </a:rPr>
              <a:t>T</a:t>
            </a:r>
            <a:r>
              <a:rPr lang="en-US" sz="2400" spc="-100" baseline="-25000" dirty="0">
                <a:solidFill>
                  <a:prstClr val="black"/>
                </a:solidFill>
                <a:latin typeface="Arial" pitchFamily="34" charset="0"/>
              </a:rPr>
              <a:t>3</a:t>
            </a:r>
            <a:r>
              <a:rPr lang="ar-EG" sz="2400" spc="-100" dirty="0">
                <a:solidFill>
                  <a:prstClr val="black"/>
                </a:solidFill>
                <a:latin typeface="Arial" pitchFamily="34" charset="0"/>
              </a:rPr>
              <a:t> ، </a:t>
            </a:r>
            <a:r>
              <a:rPr lang="en-US" sz="2400" spc="-100" dirty="0">
                <a:solidFill>
                  <a:prstClr val="black"/>
                </a:solidFill>
                <a:latin typeface="Arial" pitchFamily="34" charset="0"/>
              </a:rPr>
              <a:t>T</a:t>
            </a:r>
            <a:r>
              <a:rPr lang="en-US" sz="2400" spc="-100" baseline="-25000" dirty="0">
                <a:solidFill>
                  <a:prstClr val="black"/>
                </a:solidFill>
                <a:latin typeface="Arial" pitchFamily="34" charset="0"/>
              </a:rPr>
              <a:t>4</a:t>
            </a:r>
            <a:r>
              <a:rPr lang="ar-EG" sz="2400" spc="-100" dirty="0">
                <a:solidFill>
                  <a:prstClr val="black"/>
                </a:solidFill>
                <a:latin typeface="Arial" pitchFamily="34" charset="0"/>
              </a:rPr>
              <a:t> وامكانياته تسمح بتكرار كل معامله </a:t>
            </a:r>
            <a:r>
              <a:rPr lang="en-US" sz="2400" spc="-100" dirty="0">
                <a:solidFill>
                  <a:prstClr val="black"/>
                </a:solidFill>
                <a:latin typeface="Arial" pitchFamily="34" charset="0"/>
              </a:rPr>
              <a:t>3</a:t>
            </a:r>
            <a:r>
              <a:rPr lang="ar-EG" sz="2400" spc="-100" dirty="0">
                <a:solidFill>
                  <a:prstClr val="black"/>
                </a:solidFill>
                <a:latin typeface="Arial" pitchFamily="34" charset="0"/>
              </a:rPr>
              <a:t> مرات لذا يقسم الحقل الى ثلاثة قطاعات بحيث يحتوى كل قطاع على 4 وحدات تجريبيه ، ثم توزع المعاملات الخمسة عشوائيا داخل كل قطاع ، ثم توزع القطاعات عشوائيا في الحقل ويكون اتجاه القطاعات متعامد على اتجاه الاختلاف في خصوبة التربة (سبب عدم التجانس) كما يلى:</a:t>
            </a:r>
          </a:p>
          <a:p>
            <a:pPr marL="685800" indent="-685800" algn="r" rtl="1" hangingPunct="0">
              <a:buFontTx/>
              <a:buChar char="-"/>
            </a:pPr>
            <a:endParaRPr lang="ar-EG" sz="5200" b="1" spc="-100" dirty="0" smtClean="0">
              <a:solidFill>
                <a:schemeClr val="tx1"/>
              </a:solidFill>
              <a:latin typeface="Arabic Typesetting" pitchFamily="66" charset="-78"/>
              <a:cs typeface="Arabic Typesetting" pitchFamily="66" charset="-78"/>
            </a:endParaRPr>
          </a:p>
          <a:p>
            <a:pPr lvl="0" algn="r" rtl="1" hangingPunct="0"/>
            <a:r>
              <a:rPr lang="ar-EG" sz="2600" b="1" spc="-100" dirty="0">
                <a:solidFill>
                  <a:srgbClr val="7030A0"/>
                </a:solidFill>
                <a:latin typeface="Arabic Typesetting" pitchFamily="66" charset="-78"/>
                <a:cs typeface="Arabic Typesetting" pitchFamily="66" charset="-78"/>
              </a:rPr>
              <a:t> </a:t>
            </a:r>
            <a:endParaRPr lang="ar-EG" sz="2600" b="1" spc="-100" dirty="0" smtClean="0">
              <a:solidFill>
                <a:srgbClr val="7030A0"/>
              </a:solidFill>
              <a:latin typeface="Arabic Typesetting" pitchFamily="66" charset="-78"/>
              <a:cs typeface="Arabic Typesetting" pitchFamily="66" charset="-78"/>
            </a:endParaRPr>
          </a:p>
          <a:p>
            <a:pPr lvl="0" algn="r" rtl="1" hangingPunct="0"/>
            <a:endParaRPr lang="ar-EG" sz="2600" b="1" spc="-100" dirty="0">
              <a:solidFill>
                <a:srgbClr val="7030A0"/>
              </a:solidFill>
              <a:latin typeface="Arabic Typesetting" pitchFamily="66" charset="-78"/>
              <a:cs typeface="Arabic Typesetting" pitchFamily="66" charset="-78"/>
            </a:endParaRPr>
          </a:p>
          <a:p>
            <a:pPr lvl="0" algn="r" rtl="1" hangingPunct="0"/>
            <a:r>
              <a:rPr lang="ar-EG" sz="2600" b="1" spc="-100" dirty="0" smtClean="0">
                <a:solidFill>
                  <a:srgbClr val="7030A0"/>
                </a:solidFill>
                <a:latin typeface="Arabic Typesetting" pitchFamily="66" charset="-78"/>
                <a:cs typeface="Arabic Typesetting" pitchFamily="66" charset="-78"/>
              </a:rPr>
              <a:t>        </a:t>
            </a:r>
          </a:p>
          <a:p>
            <a:pPr lvl="0" algn="r" rtl="1" hangingPunct="0"/>
            <a:r>
              <a:rPr lang="ar-EG" sz="2600" b="1" spc="-100" dirty="0">
                <a:solidFill>
                  <a:srgbClr val="7030A0"/>
                </a:solidFill>
                <a:latin typeface="Arabic Typesetting" pitchFamily="66" charset="-78"/>
                <a:cs typeface="Arabic Typesetting" pitchFamily="66" charset="-78"/>
              </a:rPr>
              <a:t> </a:t>
            </a:r>
            <a:r>
              <a:rPr lang="ar-EG" sz="2600" b="1" spc="-100" dirty="0" smtClean="0">
                <a:solidFill>
                  <a:srgbClr val="7030A0"/>
                </a:solidFill>
                <a:latin typeface="Arabic Typesetting" pitchFamily="66" charset="-78"/>
                <a:cs typeface="Arabic Typesetting" pitchFamily="66" charset="-78"/>
              </a:rPr>
              <a:t>          أ.د</a:t>
            </a:r>
            <a:r>
              <a:rPr lang="ar-EG" sz="2600" b="1" spc="-100" dirty="0">
                <a:solidFill>
                  <a:srgbClr val="7030A0"/>
                </a:solidFill>
                <a:latin typeface="Arabic Typesetting" pitchFamily="66" charset="-78"/>
                <a:cs typeface="Arabic Typesetting" pitchFamily="66" charset="-78"/>
              </a:rPr>
              <a:t>. محمد حلمى مطاوع الوحيلى</a:t>
            </a:r>
          </a:p>
          <a:p>
            <a:pPr lvl="0" algn="r" rtl="1" hangingPunct="0"/>
            <a:r>
              <a:rPr lang="ar-EG" sz="2600" b="1" spc="-100" dirty="0">
                <a:solidFill>
                  <a:srgbClr val="7030A0"/>
                </a:solidFill>
                <a:latin typeface="Arabic Typesetting" pitchFamily="66" charset="-78"/>
                <a:cs typeface="Arabic Typesetting" pitchFamily="66" charset="-78"/>
              </a:rPr>
              <a:t>              جامعة سوهاج -  مصر</a:t>
            </a:r>
            <a:r>
              <a:rPr lang="en-US" sz="2600" b="1" spc="-100" dirty="0">
                <a:solidFill>
                  <a:srgbClr val="7030A0"/>
                </a:solidFill>
                <a:latin typeface="Arabic Typesetting" pitchFamily="66" charset="-78"/>
                <a:cs typeface="Arabic Typesetting" pitchFamily="66" charset="-78"/>
              </a:rPr>
              <a:t> </a:t>
            </a:r>
            <a:endParaRPr lang="en-US" sz="5200" b="1" spc="-100" dirty="0">
              <a:solidFill>
                <a:schemeClr val="tx1"/>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582930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603</TotalTime>
  <Words>1163</Words>
  <Application>Microsoft Office PowerPoint</Application>
  <PresentationFormat>On-screen Show (4:3)</PresentationFormat>
  <Paragraphs>388</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نسق Office</vt:lpstr>
      <vt:lpstr>1_نسق Office</vt:lpstr>
      <vt:lpstr>PowerPoint Presentation</vt:lpstr>
      <vt:lpstr>PowerPoint Presentation</vt:lpstr>
      <vt:lpstr>جامعة ســـــــــــــوهاج كليـــــة الزراعــــــــــة                                           قســـــــــــــم المحاصيل</vt:lpstr>
      <vt:lpstr> ثانيا : تصميم القطاعات كاملة العشوائية Randomized Complete Block Design (RCBD) </vt:lpstr>
      <vt:lpstr>ثانيا : تصميم القطاعات كاملة العشوائية Randomized Complete Block Design (RCBD)</vt:lpstr>
      <vt:lpstr>ثانيا : تصميم القطاعات كاملة العشوائية Randomized Complete Block Design (RCBD)</vt:lpstr>
      <vt:lpstr>ثانيا : تصميم القطاعات كاملة العشوائية Randomized Complete Block Design (RCBD)</vt:lpstr>
      <vt:lpstr>ثانيا : تصميم القطاعات كاملة العشوائية Randomized Complete Block Design (RCBD)</vt:lpstr>
      <vt:lpstr> ثانيا : تصميم القطاعات كاملة العشوائية Randomized Complete Block Design (RCBD) </vt:lpstr>
      <vt:lpstr>PowerPoint Presentation</vt:lpstr>
      <vt:lpstr>PowerPoint Presentation</vt:lpstr>
      <vt:lpstr> ثانيا : تصميم القطاعات كاملة العشوائية Randomized Complete Block Design (RCBD) </vt:lpstr>
      <vt:lpstr> ثانيا : تصميم القطاعات كاملة العشوائية Randomized Complete Block Design (RCBD) </vt:lpstr>
      <vt:lpstr> ثانيا : تصميم القطاعات كاملة العشوائية Randomized Complete Block Design (RCBD) </vt:lpstr>
      <vt:lpstr> ثانيا : تصميم القطاعات كاملة العشوائية Randomized Complete Block Design (RCBD) </vt:lpstr>
      <vt:lpstr> ثانيا : تصميم القطاعات كاملة العشوائية Randomized Complete Block Design (RCBD) </vt:lpstr>
      <vt:lpstr>ثانيا : تصميم القطاعات كاملة العشوائية Randomized Complete Block Design (RCBD)</vt:lpstr>
      <vt:lpstr>حل المثال:</vt:lpstr>
      <vt:lpstr>حل المثال:</vt:lpstr>
      <vt:lpstr>حل المثال:</vt:lpstr>
      <vt:lpstr>حل المثال:</vt:lpstr>
      <vt:lpstr>حل المثال:</vt:lpstr>
      <vt:lpstr>حل المثال:</vt:lpstr>
      <vt:lpstr>حل المثال:</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DrMohamedHelmy</dc:creator>
  <cp:lastModifiedBy>pc</cp:lastModifiedBy>
  <cp:revision>48</cp:revision>
  <dcterms:created xsi:type="dcterms:W3CDTF">2020-03-09T05:39:46Z</dcterms:created>
  <dcterms:modified xsi:type="dcterms:W3CDTF">2020-03-21T21:02:36Z</dcterms:modified>
</cp:coreProperties>
</file>