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301" r:id="rId7"/>
    <p:sldId id="302" r:id="rId8"/>
    <p:sldId id="303" r:id="rId9"/>
    <p:sldId id="304" r:id="rId10"/>
    <p:sldId id="305" r:id="rId11"/>
    <p:sldId id="306" r:id="rId12"/>
    <p:sldId id="307" r:id="rId13"/>
    <p:sldId id="308"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6E9FE187-5D23-4018-915F-3D13AB7CB71C}" type="datetimeFigureOut">
              <a:rPr lang="ar-EG" smtClean="0"/>
              <a:t>20/02/1440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305984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6E9FE187-5D23-4018-915F-3D13AB7CB71C}" type="datetimeFigureOut">
              <a:rPr lang="ar-EG" smtClean="0"/>
              <a:t>20/02/1440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231559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6E9FE187-5D23-4018-915F-3D13AB7CB71C}" type="datetimeFigureOut">
              <a:rPr lang="ar-EG" smtClean="0"/>
              <a:t>20/02/1440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74284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6E9FE187-5D23-4018-915F-3D13AB7CB71C}" type="datetimeFigureOut">
              <a:rPr lang="ar-EG" smtClean="0"/>
              <a:t>20/02/1440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426429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FE187-5D23-4018-915F-3D13AB7CB71C}" type="datetimeFigureOut">
              <a:rPr lang="ar-EG" smtClean="0"/>
              <a:t>20/02/1440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35979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6E9FE187-5D23-4018-915F-3D13AB7CB71C}" type="datetimeFigureOut">
              <a:rPr lang="ar-EG" smtClean="0"/>
              <a:t>20/02/1440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378794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6E9FE187-5D23-4018-915F-3D13AB7CB71C}" type="datetimeFigureOut">
              <a:rPr lang="ar-EG" smtClean="0"/>
              <a:t>20/02/1440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39206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6E9FE187-5D23-4018-915F-3D13AB7CB71C}" type="datetimeFigureOut">
              <a:rPr lang="ar-EG" smtClean="0"/>
              <a:t>20/02/1440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293245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FE187-5D23-4018-915F-3D13AB7CB71C}" type="datetimeFigureOut">
              <a:rPr lang="ar-EG" smtClean="0"/>
              <a:t>20/02/1440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171756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FE187-5D23-4018-915F-3D13AB7CB71C}" type="datetimeFigureOut">
              <a:rPr lang="ar-EG" smtClean="0"/>
              <a:t>20/02/1440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29074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FE187-5D23-4018-915F-3D13AB7CB71C}" type="datetimeFigureOut">
              <a:rPr lang="ar-EG" smtClean="0"/>
              <a:t>20/02/1440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76761C9-6A33-40D3-8590-09FA8E8A5F79}" type="slidenum">
              <a:rPr lang="ar-EG" smtClean="0"/>
              <a:t>‹#›</a:t>
            </a:fld>
            <a:endParaRPr lang="ar-EG"/>
          </a:p>
        </p:txBody>
      </p:sp>
    </p:spTree>
    <p:extLst>
      <p:ext uri="{BB962C8B-B14F-4D97-AF65-F5344CB8AC3E}">
        <p14:creationId xmlns:p14="http://schemas.microsoft.com/office/powerpoint/2010/main" val="402658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9FE187-5D23-4018-915F-3D13AB7CB71C}" type="datetimeFigureOut">
              <a:rPr lang="ar-EG" smtClean="0"/>
              <a:t>20/02/1440</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76761C9-6A33-40D3-8590-09FA8E8A5F79}" type="slidenum">
              <a:rPr lang="ar-EG" smtClean="0"/>
              <a:t>‹#›</a:t>
            </a:fld>
            <a:endParaRPr lang="ar-EG"/>
          </a:p>
        </p:txBody>
      </p:sp>
    </p:spTree>
    <p:extLst>
      <p:ext uri="{BB962C8B-B14F-4D97-AF65-F5344CB8AC3E}">
        <p14:creationId xmlns:p14="http://schemas.microsoft.com/office/powerpoint/2010/main" val="369762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ar-EG" dirty="0" err="1" smtClean="0"/>
              <a:t>العائــة</a:t>
            </a:r>
            <a:r>
              <a:rPr lang="ar-EG" dirty="0" smtClean="0"/>
              <a:t> الصليبيــة  </a:t>
            </a:r>
            <a:r>
              <a:rPr lang="en-US" i="1" dirty="0" err="1" smtClean="0"/>
              <a:t>Cruciferae</a:t>
            </a:r>
            <a:r>
              <a:rPr lang="en-US" dirty="0" smtClean="0"/>
              <a:t/>
            </a:r>
            <a:br>
              <a:rPr lang="en-US" dirty="0" smtClean="0"/>
            </a:br>
            <a:r>
              <a:rPr lang="ar-EG" dirty="0" smtClean="0"/>
              <a:t>.</a:t>
            </a:r>
            <a:br>
              <a:rPr lang="ar-EG" dirty="0" smtClean="0"/>
            </a:br>
            <a:endParaRPr lang="ar-EG" dirty="0"/>
          </a:p>
        </p:txBody>
      </p:sp>
      <p:sp>
        <p:nvSpPr>
          <p:cNvPr id="3" name="Subtitle 2"/>
          <p:cNvSpPr>
            <a:spLocks noGrp="1"/>
          </p:cNvSpPr>
          <p:nvPr>
            <p:ph type="subTitle" idx="1"/>
          </p:nvPr>
        </p:nvSpPr>
        <p:spPr>
          <a:xfrm>
            <a:off x="883920" y="3602038"/>
            <a:ext cx="9784080" cy="1655762"/>
          </a:xfrm>
        </p:spPr>
        <p:txBody>
          <a:bodyPr/>
          <a:lstStyle/>
          <a:p>
            <a:r>
              <a:rPr lang="ar-EG" b="1" dirty="0" smtClean="0"/>
              <a:t>تضم هذه العائلة العديد من محاصيل الخضر الهامة </a:t>
            </a:r>
            <a:endParaRPr lang="en-US" b="1" dirty="0" smtClean="0"/>
          </a:p>
          <a:p>
            <a:r>
              <a:rPr lang="ar-EG" b="1" dirty="0" smtClean="0"/>
              <a:t>مثل الكرنب – القرنبيط – اللفت – الفجل – الجرجير – البروكولى - كرنب بروكسل – كرنب ابوركبة</a:t>
            </a:r>
            <a:endParaRPr lang="ar-EG" b="1" dirty="0"/>
          </a:p>
        </p:txBody>
      </p:sp>
    </p:spTree>
    <p:extLst>
      <p:ext uri="{BB962C8B-B14F-4D97-AF65-F5344CB8AC3E}">
        <p14:creationId xmlns:p14="http://schemas.microsoft.com/office/powerpoint/2010/main" val="151587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t>Responses to CA </a:t>
            </a:r>
            <a:r>
              <a:rPr lang="ar-EG" b="1" dirty="0"/>
              <a:t>الاستجابات للجو الهوائي المتحكم فيه</a:t>
            </a:r>
            <a:endParaRPr lang="ar-EG" dirty="0"/>
          </a:p>
        </p:txBody>
      </p:sp>
      <p:sp>
        <p:nvSpPr>
          <p:cNvPr id="3" name="Content Placeholder 2"/>
          <p:cNvSpPr>
            <a:spLocks noGrp="1"/>
          </p:cNvSpPr>
          <p:nvPr>
            <p:ph idx="1"/>
          </p:nvPr>
        </p:nvSpPr>
        <p:spPr/>
        <p:txBody>
          <a:bodyPr/>
          <a:lstStyle/>
          <a:p>
            <a:r>
              <a:rPr lang="ar-EG" dirty="0"/>
              <a:t>يمكن الاستفادة واطالة فترة التسويق </a:t>
            </a:r>
            <a:r>
              <a:rPr lang="ar-EG" dirty="0" smtClean="0"/>
              <a:t>باستخدام</a:t>
            </a:r>
            <a:r>
              <a:rPr lang="en-US" dirty="0" smtClean="0"/>
              <a:t> </a:t>
            </a:r>
            <a:r>
              <a:rPr lang="ar-EG" dirty="0" smtClean="0"/>
              <a:t>جو </a:t>
            </a:r>
            <a:r>
              <a:rPr lang="ar-EG" dirty="0" err="1" smtClean="0"/>
              <a:t>هوائى</a:t>
            </a:r>
            <a:r>
              <a:rPr lang="ar-EG" dirty="0" smtClean="0"/>
              <a:t> به اكسجين بنسبة 2.5% </a:t>
            </a:r>
            <a:r>
              <a:rPr lang="ar-EG" dirty="0" err="1" smtClean="0"/>
              <a:t>ثانى</a:t>
            </a:r>
            <a:r>
              <a:rPr lang="ar-EG" dirty="0" smtClean="0"/>
              <a:t> أكسيد الكربون بنسبة من 2.5 الى 6 % في حرارة من صفر الى 5م</a:t>
            </a:r>
          </a:p>
          <a:p>
            <a:r>
              <a:rPr lang="ar-EG" dirty="0"/>
              <a:t>ان الجو </a:t>
            </a:r>
            <a:r>
              <a:rPr lang="ar-EG" dirty="0" err="1"/>
              <a:t>الهوائى</a:t>
            </a:r>
            <a:r>
              <a:rPr lang="ar-EG" dirty="0"/>
              <a:t> </a:t>
            </a:r>
            <a:r>
              <a:rPr lang="ar-EG" dirty="0" smtClean="0"/>
              <a:t>المتحكم فيه يمكن ان </a:t>
            </a:r>
            <a:r>
              <a:rPr lang="ar-EG" dirty="0">
                <a:latin typeface="TimesNewRomanPSMT"/>
              </a:rPr>
              <a:t>يحافظ على اللون و النكهة </a:t>
            </a:r>
            <a:r>
              <a:rPr lang="ar-EG" dirty="0" err="1">
                <a:latin typeface="TimesNewRomanPSMT"/>
              </a:rPr>
              <a:t>فى</a:t>
            </a:r>
            <a:r>
              <a:rPr lang="ar-EG" dirty="0">
                <a:latin typeface="TimesNewRomanPSMT"/>
              </a:rPr>
              <a:t> </a:t>
            </a:r>
            <a:r>
              <a:rPr lang="ar-EG" dirty="0" err="1">
                <a:latin typeface="TimesNewRomanPSMT"/>
              </a:rPr>
              <a:t>الكرنبيات</a:t>
            </a:r>
            <a:r>
              <a:rPr lang="ar-EG" dirty="0">
                <a:latin typeface="TimesNewRomanPSMT"/>
              </a:rPr>
              <a:t> ويؤخر نمو الساق </a:t>
            </a:r>
            <a:r>
              <a:rPr lang="ar-EG" dirty="0" smtClean="0">
                <a:latin typeface="TimesNewRomanPSMT"/>
              </a:rPr>
              <a:t>الزهرية والجذور ويؤخر انفصال الأوراق</a:t>
            </a:r>
          </a:p>
          <a:p>
            <a:r>
              <a:rPr lang="ar-EG" dirty="0" smtClean="0">
                <a:latin typeface="TimesNewRomanPSMT"/>
              </a:rPr>
              <a:t>يلاح</a:t>
            </a:r>
            <a:r>
              <a:rPr lang="ar-EG" dirty="0">
                <a:latin typeface="TimesNewRomanPSMT"/>
              </a:rPr>
              <a:t>ظ</a:t>
            </a:r>
            <a:r>
              <a:rPr lang="ar-EG" dirty="0" smtClean="0">
                <a:latin typeface="TimesNewRomanPSMT"/>
              </a:rPr>
              <a:t> ان استخدام اكسجين اقل من 2.5% مع ثانى أكسيد الكربون اعلى من 10% يؤدى الى تلون داخلى في الكرنب</a:t>
            </a:r>
            <a:endParaRPr lang="ar-EG" dirty="0"/>
          </a:p>
        </p:txBody>
      </p:sp>
    </p:spTree>
    <p:extLst>
      <p:ext uri="{BB962C8B-B14F-4D97-AF65-F5344CB8AC3E}">
        <p14:creationId xmlns:p14="http://schemas.microsoft.com/office/powerpoint/2010/main" val="164841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ضرر التبريد</a:t>
            </a:r>
            <a:endParaRPr lang="ar-EG" dirty="0"/>
          </a:p>
        </p:txBody>
      </p:sp>
      <p:sp>
        <p:nvSpPr>
          <p:cNvPr id="3" name="Content Placeholder 2"/>
          <p:cNvSpPr>
            <a:spLocks noGrp="1"/>
          </p:cNvSpPr>
          <p:nvPr>
            <p:ph idx="1"/>
          </p:nvPr>
        </p:nvSpPr>
        <p:spPr/>
        <p:txBody>
          <a:bodyPr/>
          <a:lstStyle/>
          <a:p>
            <a:r>
              <a:rPr lang="ar-EG" dirty="0" smtClean="0"/>
              <a:t>يمكن ان يحدث الضرر في الكرنب في درجة حرارة الصفر المئوى بعد 3 اشهر او أطول من ذلك والمظهر الاساسى </a:t>
            </a:r>
          </a:p>
          <a:p>
            <a:r>
              <a:rPr lang="ar-EG" dirty="0" smtClean="0"/>
              <a:t>هو سوء تلوين العرق الوسطى للأوراق الخارجية </a:t>
            </a:r>
            <a:r>
              <a:rPr lang="ar-EG" dirty="0"/>
              <a:t>. </a:t>
            </a:r>
            <a:endParaRPr lang="ar-EG" dirty="0" smtClean="0"/>
          </a:p>
          <a:p>
            <a:r>
              <a:rPr lang="ar-EG" dirty="0" smtClean="0"/>
              <a:t>وتتباين </a:t>
            </a:r>
            <a:r>
              <a:rPr lang="ar-EG" dirty="0"/>
              <a:t>الأصناف فيما بينها من حيث مدى حساسيتها لسوء تلوين العرق الوسطى للاوراق.</a:t>
            </a:r>
          </a:p>
        </p:txBody>
      </p:sp>
    </p:spTree>
    <p:extLst>
      <p:ext uri="{BB962C8B-B14F-4D97-AF65-F5344CB8AC3E}">
        <p14:creationId xmlns:p14="http://schemas.microsoft.com/office/powerpoint/2010/main" val="357248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Physiological Disorders </a:t>
            </a:r>
            <a:r>
              <a:rPr lang="ar-EG" b="1" dirty="0"/>
              <a:t>الأضرار الفسيولوجية</a:t>
            </a:r>
            <a:endParaRPr lang="ar-EG" dirty="0"/>
          </a:p>
        </p:txBody>
      </p:sp>
      <p:sp>
        <p:nvSpPr>
          <p:cNvPr id="3" name="Content Placeholder 2"/>
          <p:cNvSpPr>
            <a:spLocks noGrp="1"/>
          </p:cNvSpPr>
          <p:nvPr>
            <p:ph idx="1"/>
          </p:nvPr>
        </p:nvSpPr>
        <p:spPr/>
        <p:txBody>
          <a:bodyPr/>
          <a:lstStyle/>
          <a:p>
            <a:r>
              <a:rPr lang="ar-EG" dirty="0" smtClean="0"/>
              <a:t>البقعة السوداء وهى تظهر على الأوراق في منطقة العرق الوسطى والعروق الفرعية للأوراق نتيجة الى التعرض الى </a:t>
            </a:r>
            <a:r>
              <a:rPr lang="ar-EG" u="sng" dirty="0" smtClean="0"/>
              <a:t>حرارة منخفضة او التأخير في حصاد رؤوس الكرنب كما ترتبط بظروف الشحن و التخزين</a:t>
            </a:r>
          </a:p>
          <a:p>
            <a:r>
              <a:rPr lang="ar-EG" dirty="0" smtClean="0"/>
              <a:t>تعرض الكرنب الى حرارة منخفضة يعقبها حرارة عالية تشجع ظهور البقعة السوداء في الكرنب </a:t>
            </a:r>
            <a:r>
              <a:rPr lang="ar-EG" dirty="0" err="1" smtClean="0"/>
              <a:t>الصينى</a:t>
            </a:r>
            <a:endParaRPr lang="ar-EG" dirty="0" smtClean="0"/>
          </a:p>
          <a:p>
            <a:endParaRPr lang="ar-EG" dirty="0"/>
          </a:p>
        </p:txBody>
      </p:sp>
    </p:spTree>
    <p:extLst>
      <p:ext uri="{BB962C8B-B14F-4D97-AF65-F5344CB8AC3E}">
        <p14:creationId xmlns:p14="http://schemas.microsoft.com/office/powerpoint/2010/main" val="39461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Pathological Disorders </a:t>
            </a:r>
            <a:r>
              <a:rPr lang="ar-EG" b="1" dirty="0"/>
              <a:t>الأضرار </a:t>
            </a:r>
            <a:r>
              <a:rPr lang="ar-EG" b="1" dirty="0" err="1"/>
              <a:t>الباثولوجية</a:t>
            </a:r>
            <a:endParaRPr lang="ar-EG" dirty="0"/>
          </a:p>
        </p:txBody>
      </p:sp>
      <p:sp>
        <p:nvSpPr>
          <p:cNvPr id="3" name="Content Placeholder 2"/>
          <p:cNvSpPr>
            <a:spLocks noGrp="1"/>
          </p:cNvSpPr>
          <p:nvPr>
            <p:ph idx="1"/>
          </p:nvPr>
        </p:nvSpPr>
        <p:spPr/>
        <p:txBody>
          <a:bodyPr/>
          <a:lstStyle/>
          <a:p>
            <a:r>
              <a:rPr lang="ar-EG" dirty="0" smtClean="0"/>
              <a:t>إن أكثر </a:t>
            </a:r>
            <a:r>
              <a:rPr lang="ar-EG" dirty="0"/>
              <a:t>الاضرار الباثولوجية فى الكرنب </a:t>
            </a:r>
            <a:r>
              <a:rPr lang="ar-EG" dirty="0" smtClean="0"/>
              <a:t>أثناء التخزين هو </a:t>
            </a:r>
            <a:r>
              <a:rPr lang="ar-EG" u="sng" dirty="0" smtClean="0"/>
              <a:t>العفن الطرى المائى و العفن الرمادى </a:t>
            </a:r>
          </a:p>
          <a:p>
            <a:r>
              <a:rPr lang="ar-EG" dirty="0" smtClean="0"/>
              <a:t>وان إزالة الأوراق الخارجية و السرعة في التبريد تقلل من الإصابة بالاعفان</a:t>
            </a:r>
          </a:p>
          <a:p>
            <a:endParaRPr lang="ar-EG" dirty="0"/>
          </a:p>
        </p:txBody>
      </p:sp>
    </p:spTree>
    <p:extLst>
      <p:ext uri="{BB962C8B-B14F-4D97-AF65-F5344CB8AC3E}">
        <p14:creationId xmlns:p14="http://schemas.microsoft.com/office/powerpoint/2010/main" val="150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العيــوب الفسيولوجـية</a:t>
            </a:r>
            <a:r>
              <a:rPr lang="en-US" dirty="0"/>
              <a:t/>
            </a:r>
            <a:br>
              <a:rPr lang="en-US" dirty="0"/>
            </a:br>
            <a:endParaRPr lang="ar-EG" dirty="0"/>
          </a:p>
        </p:txBody>
      </p:sp>
      <p:sp>
        <p:nvSpPr>
          <p:cNvPr id="3" name="Content Placeholder 2"/>
          <p:cNvSpPr>
            <a:spLocks noGrp="1"/>
          </p:cNvSpPr>
          <p:nvPr>
            <p:ph idx="1"/>
          </p:nvPr>
        </p:nvSpPr>
        <p:spPr/>
        <p:txBody>
          <a:bodyPr>
            <a:normAutofit lnSpcReduction="10000"/>
          </a:bodyPr>
          <a:lstStyle/>
          <a:p>
            <a:r>
              <a:rPr lang="ar-EG" u="sng" dirty="0" smtClean="0"/>
              <a:t>1- </a:t>
            </a:r>
            <a:r>
              <a:rPr lang="ar-EG" u="sng" dirty="0" err="1" smtClean="0"/>
              <a:t>إحتراق</a:t>
            </a:r>
            <a:r>
              <a:rPr lang="ar-EG" u="sng" dirty="0" smtClean="0"/>
              <a:t> حواف الأوراق الداخلية</a:t>
            </a:r>
          </a:p>
          <a:p>
            <a:r>
              <a:rPr lang="ar-EG" dirty="0" smtClean="0"/>
              <a:t>تحدث نتيجة إلى زيادة التسميد </a:t>
            </a:r>
            <a:r>
              <a:rPr lang="ar-EG" dirty="0" err="1" smtClean="0"/>
              <a:t>الأزوتي</a:t>
            </a:r>
            <a:r>
              <a:rPr lang="ar-EG" dirty="0" smtClean="0"/>
              <a:t> </a:t>
            </a:r>
            <a:r>
              <a:rPr lang="ar-EG" dirty="0" err="1" smtClean="0"/>
              <a:t>والبوتاسى</a:t>
            </a:r>
            <a:r>
              <a:rPr lang="ar-EG" dirty="0" smtClean="0"/>
              <a:t> والنقص </a:t>
            </a:r>
            <a:r>
              <a:rPr lang="ar-EG" dirty="0" err="1" smtClean="0"/>
              <a:t>فى</a:t>
            </a:r>
            <a:r>
              <a:rPr lang="ar-EG" dirty="0" smtClean="0"/>
              <a:t> محتوى الكالسيوم </a:t>
            </a:r>
            <a:r>
              <a:rPr lang="ar-EG" dirty="0" err="1" smtClean="0"/>
              <a:t>فى</a:t>
            </a:r>
            <a:r>
              <a:rPr lang="ar-EG" dirty="0" smtClean="0"/>
              <a:t> الأوراق.</a:t>
            </a:r>
          </a:p>
          <a:p>
            <a:r>
              <a:rPr lang="ar-EG" u="sng" dirty="0" smtClean="0"/>
              <a:t>2- الســاق الجوفــاء</a:t>
            </a:r>
          </a:p>
          <a:p>
            <a:r>
              <a:rPr lang="ar-EG" dirty="0" smtClean="0"/>
              <a:t>تظهر </a:t>
            </a:r>
            <a:r>
              <a:rPr lang="ar-EG" dirty="0" err="1" smtClean="0"/>
              <a:t>فى</a:t>
            </a:r>
            <a:r>
              <a:rPr lang="ar-EG" dirty="0" smtClean="0"/>
              <a:t> كل من الكرنب والقرنبيط </a:t>
            </a:r>
            <a:r>
              <a:rPr lang="ar-EG" dirty="0" err="1" smtClean="0"/>
              <a:t>والبروكولى</a:t>
            </a:r>
            <a:r>
              <a:rPr lang="ar-EG" dirty="0" smtClean="0"/>
              <a:t> نتيجة إلى النمو السريع حيث تبدو الساق من الداخل بها فجوات </a:t>
            </a:r>
            <a:r>
              <a:rPr lang="ar-EG" dirty="0" err="1" smtClean="0"/>
              <a:t>لإنهيار</a:t>
            </a:r>
            <a:r>
              <a:rPr lang="ar-EG" dirty="0" smtClean="0"/>
              <a:t> الأنسجة الداخلية. ويرجع السبب </a:t>
            </a:r>
            <a:r>
              <a:rPr lang="ar-EG" dirty="0" err="1" smtClean="0"/>
              <a:t>فى</a:t>
            </a:r>
            <a:r>
              <a:rPr lang="ar-EG" dirty="0" smtClean="0"/>
              <a:t> ذلك هو زيادة التسميد </a:t>
            </a:r>
            <a:r>
              <a:rPr lang="ar-EG" dirty="0" err="1" smtClean="0"/>
              <a:t>الأزوتي</a:t>
            </a:r>
            <a:r>
              <a:rPr lang="ar-EG" dirty="0" smtClean="0"/>
              <a:t> أو لزيادة مسافة الزراعة وكذلك عند نقص البورون.</a:t>
            </a:r>
          </a:p>
          <a:p>
            <a:r>
              <a:rPr lang="ar-EG" u="sng" dirty="0" smtClean="0"/>
              <a:t>3- تفلـق الـرؤوس</a:t>
            </a:r>
          </a:p>
          <a:p>
            <a:r>
              <a:rPr lang="ar-EG" dirty="0" smtClean="0"/>
              <a:t>يحدث انفجار الرؤوس قبل الحصاد نتيجة إلى زيادة التسميد </a:t>
            </a:r>
            <a:r>
              <a:rPr lang="ar-EG" dirty="0" err="1" smtClean="0"/>
              <a:t>الأزوتي</a:t>
            </a:r>
            <a:r>
              <a:rPr lang="ar-EG" dirty="0" smtClean="0"/>
              <a:t> أو عدم انتظام الري أو تأخير الحصاد.</a:t>
            </a:r>
          </a:p>
          <a:p>
            <a:endParaRPr lang="ar-EG" dirty="0"/>
          </a:p>
        </p:txBody>
      </p:sp>
    </p:spTree>
    <p:extLst>
      <p:ext uri="{BB962C8B-B14F-4D97-AF65-F5344CB8AC3E}">
        <p14:creationId xmlns:p14="http://schemas.microsoft.com/office/powerpoint/2010/main" val="49966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t>النضــج والحصــاد</a:t>
            </a:r>
            <a:r>
              <a:rPr lang="en-US" dirty="0"/>
              <a:t/>
            </a:r>
            <a:br>
              <a:rPr lang="en-US" dirty="0"/>
            </a:br>
            <a:endParaRPr lang="ar-EG" dirty="0"/>
          </a:p>
        </p:txBody>
      </p:sp>
      <p:sp>
        <p:nvSpPr>
          <p:cNvPr id="3" name="Content Placeholder 2"/>
          <p:cNvSpPr>
            <a:spLocks noGrp="1"/>
          </p:cNvSpPr>
          <p:nvPr>
            <p:ph idx="1"/>
          </p:nvPr>
        </p:nvSpPr>
        <p:spPr/>
        <p:txBody>
          <a:bodyPr/>
          <a:lstStyle/>
          <a:p>
            <a:r>
              <a:rPr lang="ar-EG" dirty="0" smtClean="0"/>
              <a:t>يعرف النضج بتكون الرؤوس وذلك بعد 4 أشهر من الشتل </a:t>
            </a:r>
            <a:r>
              <a:rPr lang="ar-EG" dirty="0" err="1" smtClean="0"/>
              <a:t>فى</a:t>
            </a:r>
            <a:r>
              <a:rPr lang="ar-EG" dirty="0" smtClean="0"/>
              <a:t> الصنف البلدي و2.5-3 أشهر </a:t>
            </a:r>
            <a:r>
              <a:rPr lang="ar-EG" dirty="0" err="1" smtClean="0"/>
              <a:t>فى</a:t>
            </a:r>
            <a:r>
              <a:rPr lang="ar-EG" dirty="0" smtClean="0"/>
              <a:t> الأصناف الأجنبية مع عدم التأخير </a:t>
            </a:r>
            <a:r>
              <a:rPr lang="ar-EG" dirty="0" err="1" smtClean="0"/>
              <a:t>فى</a:t>
            </a:r>
            <a:r>
              <a:rPr lang="ar-EG" dirty="0" smtClean="0"/>
              <a:t> الحصاد حتى لا تنفجر الرؤوس. وتحصد الرؤوس بجزء من الساق</a:t>
            </a:r>
            <a:endParaRPr lang="ar-EG" dirty="0"/>
          </a:p>
        </p:txBody>
      </p:sp>
    </p:spTree>
    <p:extLst>
      <p:ext uri="{BB962C8B-B14F-4D97-AF65-F5344CB8AC3E}">
        <p14:creationId xmlns:p14="http://schemas.microsoft.com/office/powerpoint/2010/main" val="37154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التخــزين</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لا تخزن إلا الرؤوس السليمة الغير مصابة بالأمراض أو الحشرات وذلك </a:t>
            </a:r>
            <a:r>
              <a:rPr lang="ar-SA" dirty="0" err="1"/>
              <a:t>فى</a:t>
            </a:r>
            <a:r>
              <a:rPr lang="ar-SA" dirty="0"/>
              <a:t> الصفر </a:t>
            </a:r>
            <a:r>
              <a:rPr lang="ar-SA" dirty="0" err="1"/>
              <a:t>المئوى</a:t>
            </a:r>
            <a:r>
              <a:rPr lang="ar-SA" dirty="0"/>
              <a:t> ورطوبة من 90-95% لمدة 3-6 أسابيع </a:t>
            </a:r>
            <a:r>
              <a:rPr lang="ar-SA" dirty="0" err="1"/>
              <a:t>فى</a:t>
            </a:r>
            <a:r>
              <a:rPr lang="ar-SA" dirty="0"/>
              <a:t> الأصناف المبكرة و4 أشهر </a:t>
            </a:r>
            <a:r>
              <a:rPr lang="ar-SA" dirty="0" err="1"/>
              <a:t>فى</a:t>
            </a:r>
            <a:r>
              <a:rPr lang="ar-SA" dirty="0"/>
              <a:t> الأصناف المتأخرة.</a:t>
            </a:r>
            <a:endParaRPr lang="en-US" dirty="0"/>
          </a:p>
          <a:p>
            <a:endParaRPr lang="ar-EG" dirty="0"/>
          </a:p>
        </p:txBody>
      </p:sp>
    </p:spTree>
    <p:extLst>
      <p:ext uri="{BB962C8B-B14F-4D97-AF65-F5344CB8AC3E}">
        <p14:creationId xmlns:p14="http://schemas.microsoft.com/office/powerpoint/2010/main" val="368903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(2) القرنبيط </a:t>
            </a:r>
            <a:r>
              <a:rPr lang="en-US" b="1" dirty="0"/>
              <a:t>Cauliflower</a:t>
            </a:r>
            <a:r>
              <a:rPr lang="en-US" dirty="0"/>
              <a:t/>
            </a:r>
            <a:br>
              <a:rPr lang="en-US" dirty="0"/>
            </a:br>
            <a:endParaRPr lang="ar-EG" dirty="0"/>
          </a:p>
        </p:txBody>
      </p:sp>
      <p:sp>
        <p:nvSpPr>
          <p:cNvPr id="3" name="Content Placeholder 2"/>
          <p:cNvSpPr>
            <a:spLocks noGrp="1"/>
          </p:cNvSpPr>
          <p:nvPr>
            <p:ph idx="1"/>
          </p:nvPr>
        </p:nvSpPr>
        <p:spPr/>
        <p:txBody>
          <a:bodyPr/>
          <a:lstStyle/>
          <a:p>
            <a:r>
              <a:rPr lang="ar-EG" dirty="0" smtClean="0"/>
              <a:t>يعتبر القرنبيط ثاني اهم محصول خضر تابع للعائلة الصليبية وهو يزرع من أجل القرص الزهري وهو عبارة عن السيقان الزهرية السميكة اللحمية والبراعم الزهرية قبل تفتحها. ويعتقد أن موطنه </a:t>
            </a:r>
            <a:r>
              <a:rPr lang="ar-EG" dirty="0" err="1" smtClean="0"/>
              <a:t>فى</a:t>
            </a:r>
            <a:r>
              <a:rPr lang="ar-EG" dirty="0" smtClean="0"/>
              <a:t> صقلية وجنوب إيطاليا.</a:t>
            </a:r>
          </a:p>
          <a:p>
            <a:r>
              <a:rPr lang="ar-EG" dirty="0" smtClean="0"/>
              <a:t>الأهمية الغذائيــة</a:t>
            </a:r>
          </a:p>
          <a:p>
            <a:r>
              <a:rPr lang="ar-EG" dirty="0" smtClean="0"/>
              <a:t>يعتبر من الخضر الغنية جداً بالنياسين وكذلك فيتامين ج ومتوسط </a:t>
            </a:r>
            <a:r>
              <a:rPr lang="ar-EG" dirty="0" err="1" smtClean="0"/>
              <a:t>فى</a:t>
            </a:r>
            <a:r>
              <a:rPr lang="ar-EG" dirty="0" smtClean="0"/>
              <a:t> محتواه من الكالسيوم والفوسفور والحديد.</a:t>
            </a:r>
          </a:p>
          <a:p>
            <a:endParaRPr lang="ar-EG" dirty="0"/>
          </a:p>
        </p:txBody>
      </p:sp>
      <p:pic>
        <p:nvPicPr>
          <p:cNvPr id="4" name="Picture 3"/>
          <p:cNvPicPr>
            <a:picLocks noChangeAspect="1"/>
          </p:cNvPicPr>
          <p:nvPr/>
        </p:nvPicPr>
        <p:blipFill>
          <a:blip r:embed="rId2"/>
          <a:stretch>
            <a:fillRect/>
          </a:stretch>
        </p:blipFill>
        <p:spPr>
          <a:xfrm>
            <a:off x="961072" y="4329113"/>
            <a:ext cx="2466975" cy="1847850"/>
          </a:xfrm>
          <a:prstGeom prst="rect">
            <a:avLst/>
          </a:prstGeom>
        </p:spPr>
      </p:pic>
    </p:spTree>
    <p:extLst>
      <p:ext uri="{BB962C8B-B14F-4D97-AF65-F5344CB8AC3E}">
        <p14:creationId xmlns:p14="http://schemas.microsoft.com/office/powerpoint/2010/main" val="331697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الأصنــاف</a:t>
            </a:r>
            <a:r>
              <a:rPr lang="en-US" dirty="0"/>
              <a:t/>
            </a:r>
            <a:br>
              <a:rPr lang="en-US" dirty="0"/>
            </a:br>
            <a:endParaRPr lang="ar-EG" dirty="0"/>
          </a:p>
        </p:txBody>
      </p:sp>
      <p:sp>
        <p:nvSpPr>
          <p:cNvPr id="3" name="Content Placeholder 2"/>
          <p:cNvSpPr>
            <a:spLocks noGrp="1"/>
          </p:cNvSpPr>
          <p:nvPr>
            <p:ph idx="1"/>
          </p:nvPr>
        </p:nvSpPr>
        <p:spPr>
          <a:xfrm>
            <a:off x="3294888" y="1825625"/>
            <a:ext cx="8058912" cy="4351338"/>
          </a:xfrm>
        </p:spPr>
        <p:txBody>
          <a:bodyPr>
            <a:normAutofit fontScale="77500" lnSpcReduction="20000"/>
          </a:bodyPr>
          <a:lstStyle/>
          <a:p>
            <a:r>
              <a:rPr lang="ar-SA" dirty="0"/>
              <a:t>يمكن تقسيم أصناف القرنبيط حسب المواصفات التالية</a:t>
            </a:r>
            <a:endParaRPr lang="en-US" dirty="0"/>
          </a:p>
          <a:p>
            <a:r>
              <a:rPr lang="ar-SA" b="1" dirty="0"/>
              <a:t>1- من حيث موعد النضج</a:t>
            </a:r>
            <a:endParaRPr lang="en-US" dirty="0"/>
          </a:p>
          <a:p>
            <a:r>
              <a:rPr lang="ar-SA" dirty="0"/>
              <a:t>* </a:t>
            </a:r>
            <a:r>
              <a:rPr lang="ar-SA" u="sng" dirty="0"/>
              <a:t>أصناف مبكرة النضج </a:t>
            </a:r>
            <a:r>
              <a:rPr lang="ar-SA" dirty="0"/>
              <a:t>(وهى نباتات قصيرة مبكرة ورؤوسها متوسطة الحجم ومنها الصنف </a:t>
            </a:r>
            <a:r>
              <a:rPr lang="ar-SA" dirty="0" err="1"/>
              <a:t>السلطانى</a:t>
            </a:r>
            <a:r>
              <a:rPr lang="ar-SA" dirty="0"/>
              <a:t>).</a:t>
            </a:r>
            <a:endParaRPr lang="en-US" dirty="0"/>
          </a:p>
          <a:p>
            <a:r>
              <a:rPr lang="ar-SA" dirty="0"/>
              <a:t>* </a:t>
            </a:r>
            <a:r>
              <a:rPr lang="ar-SA" u="sng" dirty="0"/>
              <a:t>أصناف </a:t>
            </a:r>
            <a:r>
              <a:rPr lang="ar-SA" u="sng" dirty="0" smtClean="0"/>
              <a:t>متوس</a:t>
            </a:r>
            <a:r>
              <a:rPr lang="ar-EG" u="sng" dirty="0" smtClean="0"/>
              <a:t>ط</a:t>
            </a:r>
            <a:r>
              <a:rPr lang="ar-SA" u="sng" dirty="0" smtClean="0"/>
              <a:t>ة </a:t>
            </a:r>
            <a:r>
              <a:rPr lang="ar-SA" u="sng" dirty="0"/>
              <a:t>التبكير </a:t>
            </a:r>
            <a:r>
              <a:rPr lang="ar-SA" dirty="0"/>
              <a:t>فى النضج (وهى نباتات متوسطة الحجم ومنها الصنف سنوبول، اوريجيفال)</a:t>
            </a:r>
            <a:endParaRPr lang="en-US" dirty="0"/>
          </a:p>
          <a:p>
            <a:r>
              <a:rPr lang="ar-SA" dirty="0"/>
              <a:t>* </a:t>
            </a:r>
            <a:r>
              <a:rPr lang="ar-SA" u="sng" dirty="0"/>
              <a:t>أصناف متأخرة النضج </a:t>
            </a:r>
            <a:r>
              <a:rPr lang="ar-SA" dirty="0"/>
              <a:t>(وهى نباتات كبيرة الحجم طويلة متأخرة ورؤوسها صلبة ومنها الصنف </a:t>
            </a:r>
            <a:r>
              <a:rPr lang="ar-SA" dirty="0" err="1"/>
              <a:t>الأمشيرى</a:t>
            </a:r>
            <a:r>
              <a:rPr lang="ar-SA" dirty="0"/>
              <a:t>، كريسماس).</a:t>
            </a:r>
            <a:endParaRPr lang="en-US" dirty="0"/>
          </a:p>
          <a:p>
            <a:r>
              <a:rPr lang="ar-SA" b="1" dirty="0"/>
              <a:t>2- من حيث لون القرص</a:t>
            </a:r>
            <a:endParaRPr lang="en-US" dirty="0"/>
          </a:p>
          <a:p>
            <a:r>
              <a:rPr lang="ar-SA" dirty="0"/>
              <a:t>* أصناف ذات أقراص بيضاء</a:t>
            </a:r>
            <a:endParaRPr lang="en-US" dirty="0"/>
          </a:p>
          <a:p>
            <a:r>
              <a:rPr lang="ar-SA" dirty="0"/>
              <a:t>* أصناف ذات أقراص قرمزية</a:t>
            </a:r>
            <a:endParaRPr lang="en-US" dirty="0"/>
          </a:p>
          <a:p>
            <a:r>
              <a:rPr lang="ar-SA" dirty="0"/>
              <a:t>أما أهم الأصناف المعروفة </a:t>
            </a:r>
            <a:r>
              <a:rPr lang="ar-SA" dirty="0" err="1"/>
              <a:t>فى</a:t>
            </a:r>
            <a:r>
              <a:rPr lang="ar-SA" dirty="0"/>
              <a:t> مصر هي السلطاني - عديم النظير-</a:t>
            </a:r>
            <a:r>
              <a:rPr lang="ar-SA" dirty="0" err="1"/>
              <a:t>أوريجيفال</a:t>
            </a:r>
            <a:r>
              <a:rPr lang="ar-SA" dirty="0"/>
              <a:t> - زينة الخريف – </a:t>
            </a:r>
            <a:r>
              <a:rPr lang="ar-SA" dirty="0" err="1"/>
              <a:t>الأمشيري</a:t>
            </a:r>
            <a:r>
              <a:rPr lang="ar-SA" dirty="0"/>
              <a:t> - </a:t>
            </a:r>
            <a:r>
              <a:rPr lang="ar-SA" dirty="0" err="1"/>
              <a:t>سنوبول</a:t>
            </a:r>
            <a:r>
              <a:rPr lang="ar-SA" dirty="0"/>
              <a:t>.</a:t>
            </a:r>
            <a:endParaRPr lang="en-US" dirty="0"/>
          </a:p>
          <a:p>
            <a:endParaRPr lang="ar-EG" dirty="0"/>
          </a:p>
        </p:txBody>
      </p:sp>
      <p:pic>
        <p:nvPicPr>
          <p:cNvPr id="4" name="Picture 3"/>
          <p:cNvPicPr>
            <a:picLocks noChangeAspect="1"/>
          </p:cNvPicPr>
          <p:nvPr/>
        </p:nvPicPr>
        <p:blipFill>
          <a:blip r:embed="rId2"/>
          <a:stretch>
            <a:fillRect/>
          </a:stretch>
        </p:blipFill>
        <p:spPr>
          <a:xfrm>
            <a:off x="353949" y="3291840"/>
            <a:ext cx="2544699" cy="2544699"/>
          </a:xfrm>
          <a:prstGeom prst="rect">
            <a:avLst/>
          </a:prstGeom>
        </p:spPr>
      </p:pic>
    </p:spTree>
    <p:extLst>
      <p:ext uri="{BB962C8B-B14F-4D97-AF65-F5344CB8AC3E}">
        <p14:creationId xmlns:p14="http://schemas.microsoft.com/office/powerpoint/2010/main" val="197070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الاحتياجـات الجويــة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من محاصيل الجو البارد أو المعتدل البرودة ودرجة الحرارة المناسبة إلى للنمو الخضري والحصول على أقراص حوالى 18</a:t>
            </a:r>
            <a:r>
              <a:rPr lang="en-US" baseline="30000" dirty="0"/>
              <a:t>o</a:t>
            </a:r>
            <a:r>
              <a:rPr lang="ar-SA" dirty="0"/>
              <a:t>م </a:t>
            </a:r>
            <a:endParaRPr lang="ar-EG" dirty="0" smtClean="0"/>
          </a:p>
          <a:p>
            <a:r>
              <a:rPr lang="ar-SA" dirty="0" smtClean="0"/>
              <a:t>أما </a:t>
            </a:r>
            <a:r>
              <a:rPr lang="ar-SA" dirty="0"/>
              <a:t>البذور فتحتاج إلى حرارة 27</a:t>
            </a:r>
            <a:r>
              <a:rPr lang="en-US" baseline="30000" dirty="0"/>
              <a:t>o</a:t>
            </a:r>
            <a:r>
              <a:rPr lang="ar-SA" dirty="0"/>
              <a:t>م عند الإنبات. </a:t>
            </a:r>
            <a:endParaRPr lang="ar-EG" dirty="0" smtClean="0"/>
          </a:p>
          <a:p>
            <a:r>
              <a:rPr lang="ar-SA" dirty="0" smtClean="0"/>
              <a:t>ويعتبر </a:t>
            </a:r>
            <a:r>
              <a:rPr lang="ar-SA" dirty="0"/>
              <a:t>القرنبيط أكثر تأثراً بالإرتفاع والإنخفاض فى </a:t>
            </a:r>
            <a:r>
              <a:rPr lang="ar-SA" u="sng" dirty="0"/>
              <a:t>درجة الحرارة </a:t>
            </a:r>
            <a:r>
              <a:rPr lang="ar-SA" dirty="0"/>
              <a:t>من الكرنب حيث تؤدى الحرارة المنخفضة جداً إلى ضعف النمو وتكوين أقراص صغيرة أما الحرارة العالية أثناء تكون الأقراص تؤدى إلى تفكك وتدهور القرص </a:t>
            </a:r>
            <a:endParaRPr lang="en-US" dirty="0"/>
          </a:p>
          <a:p>
            <a:endParaRPr lang="ar-EG" dirty="0"/>
          </a:p>
        </p:txBody>
      </p:sp>
    </p:spTree>
    <p:extLst>
      <p:ext uri="{BB962C8B-B14F-4D97-AF65-F5344CB8AC3E}">
        <p14:creationId xmlns:p14="http://schemas.microsoft.com/office/powerpoint/2010/main" val="152800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(1) الكرنــــب </a:t>
            </a:r>
            <a:r>
              <a:rPr lang="en-US" b="1" dirty="0"/>
              <a:t>Cabbage</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يعتبر من أكثر الخضر الكرنبية انتشاراً </a:t>
            </a:r>
            <a:r>
              <a:rPr lang="ar-SA" dirty="0" err="1"/>
              <a:t>فى</a:t>
            </a:r>
            <a:r>
              <a:rPr lang="ar-SA" dirty="0"/>
              <a:t> مصر من حيث المساحة المنزرعة ويعتقد أن الكرنب المنزرع حالياً قد نشأ من طراز برى لا يكون رؤوس يوجد </a:t>
            </a:r>
            <a:r>
              <a:rPr lang="ar-SA" dirty="0" err="1"/>
              <a:t>فى</a:t>
            </a:r>
            <a:r>
              <a:rPr lang="ar-SA" dirty="0"/>
              <a:t> منطقة إنجلترا والدانمارك واليونان.</a:t>
            </a:r>
            <a:endParaRPr lang="en-US" dirty="0"/>
          </a:p>
          <a:p>
            <a:r>
              <a:rPr lang="ar-SA" b="1" dirty="0"/>
              <a:t>الأهمية الغذائيــة</a:t>
            </a:r>
            <a:endParaRPr lang="en-US" dirty="0"/>
          </a:p>
          <a:p>
            <a:r>
              <a:rPr lang="ar-SA" dirty="0"/>
              <a:t>يعتبر من الخضر الغنية جداً بالنياسين وكذلك فيتامين ج ومتوسط </a:t>
            </a:r>
            <a:r>
              <a:rPr lang="ar-SA" dirty="0" err="1"/>
              <a:t>فى</a:t>
            </a:r>
            <a:r>
              <a:rPr lang="ar-SA" dirty="0"/>
              <a:t> محتواه من الكالسيوم. وهو يزرع من أجل أوراقه الداخلية التي تلتف حول بعضها مكونة الرأس الكبيرة.</a:t>
            </a:r>
            <a:endParaRPr lang="en-US" dirty="0"/>
          </a:p>
          <a:p>
            <a:endParaRPr lang="ar-E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5" y="4632008"/>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12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الأعراض الناتجة عن الحرارة العالية هي</a:t>
            </a:r>
            <a:r>
              <a:rPr lang="en-US" dirty="0"/>
              <a:t/>
            </a:r>
            <a:br>
              <a:rPr lang="en-US" dirty="0"/>
            </a:br>
            <a:endParaRPr lang="ar-EG" dirty="0"/>
          </a:p>
        </p:txBody>
      </p:sp>
      <p:pic>
        <p:nvPicPr>
          <p:cNvPr id="4" name="Content Placeholder 3"/>
          <p:cNvPicPr>
            <a:picLocks noGrp="1" noChangeAspect="1"/>
          </p:cNvPicPr>
          <p:nvPr>
            <p:ph idx="1"/>
          </p:nvPr>
        </p:nvPicPr>
        <p:blipFill>
          <a:blip r:embed="rId2"/>
          <a:stretch>
            <a:fillRect/>
          </a:stretch>
        </p:blipFill>
        <p:spPr>
          <a:xfrm>
            <a:off x="1214680" y="1557528"/>
            <a:ext cx="9762640" cy="2579340"/>
          </a:xfrm>
          <a:prstGeom prst="rect">
            <a:avLst/>
          </a:prstGeom>
        </p:spPr>
      </p:pic>
      <p:pic>
        <p:nvPicPr>
          <p:cNvPr id="3" name="Picture 2"/>
          <p:cNvPicPr>
            <a:picLocks noChangeAspect="1"/>
          </p:cNvPicPr>
          <p:nvPr/>
        </p:nvPicPr>
        <p:blipFill>
          <a:blip r:embed="rId3"/>
          <a:stretch>
            <a:fillRect/>
          </a:stretch>
        </p:blipFill>
        <p:spPr>
          <a:xfrm>
            <a:off x="1445704" y="3265330"/>
            <a:ext cx="3814028" cy="2538062"/>
          </a:xfrm>
          <a:prstGeom prst="rect">
            <a:avLst/>
          </a:prstGeom>
        </p:spPr>
      </p:pic>
    </p:spTree>
    <p:extLst>
      <p:ext uri="{BB962C8B-B14F-4D97-AF65-F5344CB8AC3E}">
        <p14:creationId xmlns:p14="http://schemas.microsoft.com/office/powerpoint/2010/main" val="87876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العيــوب الفسيولوجية</a:t>
            </a:r>
            <a:r>
              <a:rPr lang="en-US" dirty="0"/>
              <a:t/>
            </a:r>
            <a:br>
              <a:rPr lang="en-US" dirty="0"/>
            </a:br>
            <a:endParaRPr lang="ar-EG" dirty="0"/>
          </a:p>
        </p:txBody>
      </p:sp>
      <p:sp>
        <p:nvSpPr>
          <p:cNvPr id="3" name="Content Placeholder 2"/>
          <p:cNvSpPr>
            <a:spLocks noGrp="1"/>
          </p:cNvSpPr>
          <p:nvPr>
            <p:ph idx="1"/>
          </p:nvPr>
        </p:nvSpPr>
        <p:spPr>
          <a:xfrm>
            <a:off x="838200" y="1097280"/>
            <a:ext cx="10515600" cy="5079683"/>
          </a:xfrm>
        </p:spPr>
        <p:txBody>
          <a:bodyPr>
            <a:normAutofit fontScale="70000" lnSpcReduction="20000"/>
          </a:bodyPr>
          <a:lstStyle/>
          <a:p>
            <a:r>
              <a:rPr lang="ar-EG" b="1" dirty="0" smtClean="0"/>
              <a:t>- طــرف السـوط</a:t>
            </a:r>
          </a:p>
          <a:p>
            <a:r>
              <a:rPr lang="ar-EG" dirty="0" smtClean="0"/>
              <a:t>حيث تكون الأوراق شريطية شديدة التجعد ولا ينمو </a:t>
            </a:r>
            <a:r>
              <a:rPr lang="ar-EG" dirty="0" err="1" smtClean="0"/>
              <a:t>فى</a:t>
            </a:r>
            <a:r>
              <a:rPr lang="ar-EG" dirty="0" smtClean="0"/>
              <a:t> الحالات الشديدة سوى العرق الوسطى نتيجة إلى </a:t>
            </a:r>
            <a:r>
              <a:rPr lang="ar-EG" b="1" u="sng" dirty="0" smtClean="0"/>
              <a:t>نقص عنصر </a:t>
            </a:r>
            <a:r>
              <a:rPr lang="ar-EG" b="1" u="sng" dirty="0" err="1" smtClean="0"/>
              <a:t>الموليبدينم</a:t>
            </a:r>
            <a:r>
              <a:rPr lang="ar-EG" b="1" u="sng" dirty="0" smtClean="0"/>
              <a:t> </a:t>
            </a:r>
            <a:r>
              <a:rPr lang="ar-EG" dirty="0" smtClean="0"/>
              <a:t>ويمكن الحماية من ذلك عن طريق الرش </a:t>
            </a:r>
            <a:r>
              <a:rPr lang="ar-EG" dirty="0" err="1" smtClean="0"/>
              <a:t>بمولبيدات</a:t>
            </a:r>
            <a:r>
              <a:rPr lang="ar-EG" dirty="0" smtClean="0"/>
              <a:t> الصوديوم </a:t>
            </a:r>
            <a:r>
              <a:rPr lang="ar-EG" dirty="0" err="1" smtClean="0"/>
              <a:t>فى</a:t>
            </a:r>
            <a:r>
              <a:rPr lang="ar-EG" dirty="0" smtClean="0"/>
              <a:t> المشتل أو التسميد </a:t>
            </a:r>
            <a:r>
              <a:rPr lang="ar-EG" dirty="0" err="1" smtClean="0"/>
              <a:t>بمولبيدات</a:t>
            </a:r>
            <a:r>
              <a:rPr lang="ar-EG" dirty="0" smtClean="0"/>
              <a:t> الامونيوم.</a:t>
            </a:r>
          </a:p>
          <a:p>
            <a:r>
              <a:rPr lang="ar-EG" dirty="0" smtClean="0"/>
              <a:t>2- التــلون البنى</a:t>
            </a:r>
          </a:p>
          <a:p>
            <a:r>
              <a:rPr lang="ar-EG" dirty="0" smtClean="0"/>
              <a:t>أعراضه ظهور تلون بني على الساق ويرجع ذلك الى نقص عنصر البورون.</a:t>
            </a:r>
          </a:p>
          <a:p>
            <a:r>
              <a:rPr lang="ar-EG" dirty="0" smtClean="0"/>
              <a:t>3- </a:t>
            </a:r>
            <a:r>
              <a:rPr lang="ar-EG" b="1" dirty="0" err="1" smtClean="0"/>
              <a:t>التزريــر</a:t>
            </a:r>
            <a:r>
              <a:rPr lang="ar-EG" b="1" dirty="0" smtClean="0"/>
              <a:t> </a:t>
            </a:r>
            <a:r>
              <a:rPr lang="en-US" b="1" dirty="0" smtClean="0"/>
              <a:t>Buttoning</a:t>
            </a:r>
          </a:p>
          <a:p>
            <a:r>
              <a:rPr lang="ar-EG" dirty="0" smtClean="0"/>
              <a:t>وهى حالة فسيولوجية تتكون فيها أقراص صغيرة  لا يزيد قطرها عن 9 سم ويرجع ذلك إلى تكون هذه الأقراص قبل </a:t>
            </a:r>
            <a:r>
              <a:rPr lang="ar-EG" dirty="0" err="1" smtClean="0"/>
              <a:t>إكتمال</a:t>
            </a:r>
            <a:r>
              <a:rPr lang="ar-EG" dirty="0" smtClean="0"/>
              <a:t> النمو الخضري الكامل نتيجة لواحد أو أكثر من الأسباب الأتية:</a:t>
            </a:r>
          </a:p>
          <a:p>
            <a:r>
              <a:rPr lang="ar-EG" dirty="0" smtClean="0"/>
              <a:t>1- الزراعة بشتلات كبيرة	2- الميل الوراثي للصنف المنزرع</a:t>
            </a:r>
          </a:p>
          <a:p>
            <a:r>
              <a:rPr lang="ar-EG" dirty="0" smtClean="0"/>
              <a:t>3- تأخير موعد الزراعة	4- نقص التسميد </a:t>
            </a:r>
            <a:r>
              <a:rPr lang="ar-EG" dirty="0" err="1" smtClean="0"/>
              <a:t>الأزوتي</a:t>
            </a:r>
            <a:r>
              <a:rPr lang="ar-EG" dirty="0" smtClean="0"/>
              <a:t> </a:t>
            </a:r>
            <a:r>
              <a:rPr lang="ar-EG" dirty="0" err="1" smtClean="0"/>
              <a:t>فى</a:t>
            </a:r>
            <a:r>
              <a:rPr lang="ar-EG" dirty="0" smtClean="0"/>
              <a:t> الحقل</a:t>
            </a:r>
          </a:p>
          <a:p>
            <a:r>
              <a:rPr lang="ar-EG" dirty="0" smtClean="0"/>
              <a:t>4- تعرض النبات إلى جو بارد </a:t>
            </a:r>
            <a:r>
              <a:rPr lang="ar-EG" dirty="0" err="1" smtClean="0"/>
              <a:t>فى</a:t>
            </a:r>
            <a:r>
              <a:rPr lang="ar-EG" dirty="0" smtClean="0"/>
              <a:t> الحقل	</a:t>
            </a:r>
          </a:p>
          <a:p>
            <a:r>
              <a:rPr lang="ar-EG" b="1" dirty="0" smtClean="0"/>
              <a:t>4- القــرص </a:t>
            </a:r>
            <a:r>
              <a:rPr lang="ar-EG" b="1" dirty="0" err="1" smtClean="0"/>
              <a:t>الزغــبى</a:t>
            </a:r>
            <a:endParaRPr lang="ar-EG" b="1" dirty="0" smtClean="0"/>
          </a:p>
          <a:p>
            <a:r>
              <a:rPr lang="ar-EG" dirty="0" err="1" smtClean="0"/>
              <a:t>تضهر</a:t>
            </a:r>
            <a:r>
              <a:rPr lang="ar-EG" dirty="0" smtClean="0"/>
              <a:t> أعراضه </a:t>
            </a:r>
            <a:r>
              <a:rPr lang="ar-EG" dirty="0" err="1" smtClean="0"/>
              <a:t>نتيحة</a:t>
            </a:r>
            <a:r>
              <a:rPr lang="ar-EG" dirty="0" smtClean="0"/>
              <a:t> لتفكك القرص </a:t>
            </a:r>
            <a:r>
              <a:rPr lang="ar-EG" dirty="0" err="1" smtClean="0"/>
              <a:t>وإستطالة</a:t>
            </a:r>
            <a:r>
              <a:rPr lang="ar-EG" dirty="0" smtClean="0"/>
              <a:t> أجزاء منه فيبدو </a:t>
            </a:r>
            <a:r>
              <a:rPr lang="ar-EG" dirty="0" err="1" smtClean="0"/>
              <a:t>زغبياً</a:t>
            </a:r>
            <a:r>
              <a:rPr lang="ar-EG" dirty="0" smtClean="0"/>
              <a:t> ويحدث ذلك عند التعرض للحرارة العالية إذا ما تأخر الحصاد.</a:t>
            </a:r>
          </a:p>
          <a:p>
            <a:r>
              <a:rPr lang="ar-EG" b="1" dirty="0" smtClean="0"/>
              <a:t>5- القــرص المـورق</a:t>
            </a:r>
          </a:p>
          <a:p>
            <a:r>
              <a:rPr lang="ar-EG" dirty="0" smtClean="0"/>
              <a:t>أعراضه ظهور أوراق </a:t>
            </a:r>
            <a:r>
              <a:rPr lang="ar-EG" dirty="0" err="1" smtClean="0"/>
              <a:t>فى</a:t>
            </a:r>
            <a:r>
              <a:rPr lang="ar-EG" dirty="0" smtClean="0"/>
              <a:t> القرص وهى صفة وراثية تتأثر بالحرارة المرتفعة.</a:t>
            </a:r>
          </a:p>
          <a:p>
            <a:endParaRPr lang="ar-EG" dirty="0"/>
          </a:p>
        </p:txBody>
      </p:sp>
    </p:spTree>
    <p:extLst>
      <p:ext uri="{BB962C8B-B14F-4D97-AF65-F5344CB8AC3E}">
        <p14:creationId xmlns:p14="http://schemas.microsoft.com/office/powerpoint/2010/main" val="209641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النضــج والحصــاد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يتم النضج بعد مرور 2.5-4 أشهر من الشتل ويقطع القرص بالسكين بجزء من الساق ويستمر الحصاد من 20-30 يوم ويعطى الفدان حوالي 5-6 ألاف قرص (10طن).</a:t>
            </a:r>
            <a:endParaRPr lang="en-US" dirty="0"/>
          </a:p>
          <a:p>
            <a:endParaRPr lang="ar-EG" dirty="0"/>
          </a:p>
        </p:txBody>
      </p:sp>
    </p:spTree>
    <p:extLst>
      <p:ext uri="{BB962C8B-B14F-4D97-AF65-F5344CB8AC3E}">
        <p14:creationId xmlns:p14="http://schemas.microsoft.com/office/powerpoint/2010/main" val="24120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التــداول والتخــزين</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ينظف القرص جيداً من الأوراق الزائدة وتترك من 2-3 أوراق على القرص ويمكن التخزين </a:t>
            </a:r>
            <a:r>
              <a:rPr lang="ar-SA" dirty="0" err="1"/>
              <a:t>فى</a:t>
            </a:r>
            <a:r>
              <a:rPr lang="ar-SA" dirty="0"/>
              <a:t> درجة الصفر المئوي ورطوبة من 90-95% لمدة 2-4 أسابيع.</a:t>
            </a:r>
            <a:endParaRPr lang="en-US" dirty="0"/>
          </a:p>
          <a:p>
            <a:endParaRPr lang="ar-EG" dirty="0"/>
          </a:p>
        </p:txBody>
      </p:sp>
    </p:spTree>
    <p:extLst>
      <p:ext uri="{BB962C8B-B14F-4D97-AF65-F5344CB8AC3E}">
        <p14:creationId xmlns:p14="http://schemas.microsoft.com/office/powerpoint/2010/main" val="304701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Maturity Indices </a:t>
            </a:r>
            <a:r>
              <a:rPr lang="ar-SA" b="1" dirty="0"/>
              <a:t>دلائل الصلاحية للحصاد</a:t>
            </a:r>
            <a:r>
              <a:rPr lang="en-US" dirty="0"/>
              <a:t/>
            </a:r>
            <a:br>
              <a:rPr lang="en-US" dirty="0"/>
            </a:br>
            <a:endParaRPr lang="ar-EG" dirty="0"/>
          </a:p>
        </p:txBody>
      </p:sp>
      <p:sp>
        <p:nvSpPr>
          <p:cNvPr id="3" name="Content Placeholder 2"/>
          <p:cNvSpPr>
            <a:spLocks noGrp="1"/>
          </p:cNvSpPr>
          <p:nvPr>
            <p:ph idx="1"/>
          </p:nvPr>
        </p:nvSpPr>
        <p:spPr>
          <a:xfrm>
            <a:off x="2401824" y="1825625"/>
            <a:ext cx="8951975" cy="4351338"/>
          </a:xfrm>
        </p:spPr>
        <p:txBody>
          <a:bodyPr/>
          <a:lstStyle/>
          <a:p>
            <a:r>
              <a:rPr lang="ar-EG" dirty="0"/>
              <a:t>يتم اختبار القرنبيط على أساس الحجم واندماج الرؤوس ويصل الرأس إلى الصلاحية للحصاد عندما يكون القطر 15 سم على الأقل </a:t>
            </a:r>
            <a:endParaRPr lang="ar-EG" dirty="0" smtClean="0"/>
          </a:p>
          <a:p>
            <a:r>
              <a:rPr lang="ar-EG" dirty="0" smtClean="0"/>
              <a:t>ويلاحظ </a:t>
            </a:r>
            <a:r>
              <a:rPr lang="ar-EG" dirty="0"/>
              <a:t>أن عدم اندماج الرأس وبروز الأجزاء الزهرية ( مظهر خشن ) إنما يدل على تجاوز مرحلة الصلاحية للحصاد . </a:t>
            </a:r>
            <a:endParaRPr lang="ar-EG" dirty="0" smtClean="0"/>
          </a:p>
          <a:p>
            <a:r>
              <a:rPr lang="ar-EG" dirty="0" smtClean="0"/>
              <a:t>ويتم </a:t>
            </a:r>
            <a:r>
              <a:rPr lang="ar-EG" dirty="0"/>
              <a:t>حصاد الرؤوس وتهذيبها وترص في طبقة واحدة في </a:t>
            </a:r>
            <a:r>
              <a:rPr lang="ar-EG" dirty="0" err="1"/>
              <a:t>كرتونات</a:t>
            </a:r>
            <a:r>
              <a:rPr lang="ar-EG" dirty="0"/>
              <a:t> سعة  12-24راسا وعادة فإن عدد 12 هو السائد في بداية التعبئة وعادة ما يتم تهذيب الرأس بقطع الأوراق وترك جزء من أعناقها حول الرأس وتلف في فيلم بولي اثيلين مثقب ويجب توافر عدد فتحات ما بين 4-6 فتحات بقطر ½ - لكل منها الرأس لضمان تهوية جيدة للرأس.</a:t>
            </a:r>
            <a:endParaRPr lang="en-US" dirty="0"/>
          </a:p>
          <a:p>
            <a:endParaRPr lang="ar-EG" dirty="0"/>
          </a:p>
        </p:txBody>
      </p:sp>
      <p:pic>
        <p:nvPicPr>
          <p:cNvPr id="4" name="Picture 3"/>
          <p:cNvPicPr>
            <a:picLocks noChangeAspect="1"/>
          </p:cNvPicPr>
          <p:nvPr/>
        </p:nvPicPr>
        <p:blipFill>
          <a:blip r:embed="rId2"/>
          <a:stretch>
            <a:fillRect/>
          </a:stretch>
        </p:blipFill>
        <p:spPr>
          <a:xfrm>
            <a:off x="322517" y="4636007"/>
            <a:ext cx="2079308" cy="2079308"/>
          </a:xfrm>
          <a:prstGeom prst="rect">
            <a:avLst/>
          </a:prstGeom>
        </p:spPr>
      </p:pic>
    </p:spTree>
    <p:extLst>
      <p:ext uri="{BB962C8B-B14F-4D97-AF65-F5344CB8AC3E}">
        <p14:creationId xmlns:p14="http://schemas.microsoft.com/office/powerpoint/2010/main" val="183710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Quality indices </a:t>
            </a:r>
            <a:r>
              <a:rPr lang="ar-SA" b="1" dirty="0"/>
              <a:t>دلائل الجودة</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إن رأس القرنبيط الجيدة تكون متماسكة مندمجة ذات لون ابيض أو أيضاً ابيض </a:t>
            </a:r>
            <a:r>
              <a:rPr lang="ar-EG" dirty="0" smtClean="0"/>
              <a:t>كريمي </a:t>
            </a:r>
            <a:r>
              <a:rPr lang="ar-EG" dirty="0"/>
              <a:t>مع وجود أعناق الأوراق الممتلئة ذات الحيوية العالية وبالإضافة إلى ذلك فمن دلائل الجودة الحجم وخلوها من الاصفرار الناتج عن التعرض لأشعة الشمس وخلوها من أضرار التداول وعوامل التدهور والأمراض وخلوها من ظاهرة خشونة سطح القرص.</a:t>
            </a:r>
            <a:endParaRPr lang="en-US" dirty="0"/>
          </a:p>
          <a:p>
            <a:endParaRPr lang="ar-EG" dirty="0"/>
          </a:p>
        </p:txBody>
      </p:sp>
      <p:pic>
        <p:nvPicPr>
          <p:cNvPr id="4" name="Picture 3"/>
          <p:cNvPicPr>
            <a:picLocks noChangeAspect="1"/>
          </p:cNvPicPr>
          <p:nvPr/>
        </p:nvPicPr>
        <p:blipFill>
          <a:blip r:embed="rId2"/>
          <a:stretch>
            <a:fillRect/>
          </a:stretch>
        </p:blipFill>
        <p:spPr>
          <a:xfrm>
            <a:off x="1599628" y="3915950"/>
            <a:ext cx="5045012" cy="2834656"/>
          </a:xfrm>
          <a:prstGeom prst="rect">
            <a:avLst/>
          </a:prstGeom>
        </p:spPr>
      </p:pic>
    </p:spTree>
    <p:extLst>
      <p:ext uri="{BB962C8B-B14F-4D97-AF65-F5344CB8AC3E}">
        <p14:creationId xmlns:p14="http://schemas.microsoft.com/office/powerpoint/2010/main" val="367382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Optimum temperature </a:t>
            </a:r>
            <a:r>
              <a:rPr lang="ar-SA" b="1" dirty="0"/>
              <a:t>درجة الحرارة المثلى</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عادة لا يوصى بتخزين القرنبيط اكثر من 3 أسابيع  في درجة الصفر المئوى ورطوبة نسبية 95-98% حتى نحصل على جودة مظهرية وحسية جيدة </a:t>
            </a:r>
            <a:endParaRPr lang="ar-EG" dirty="0" smtClean="0"/>
          </a:p>
          <a:p>
            <a:r>
              <a:rPr lang="ar-EG" dirty="0" smtClean="0"/>
              <a:t>حيث تزداد </a:t>
            </a:r>
            <a:r>
              <a:rPr lang="ar-EG" dirty="0"/>
              <a:t>مظاهر الذبول والتلوين البنى واصفرار الأوراق بعد التخزين لمدة 4 أسابيع أو تخزينها على درجات حرارة أعلى من الموصى بها . </a:t>
            </a:r>
            <a:endParaRPr lang="en-US" dirty="0"/>
          </a:p>
          <a:p>
            <a:endParaRPr lang="ar-EG" dirty="0"/>
          </a:p>
        </p:txBody>
      </p:sp>
    </p:spTree>
    <p:extLst>
      <p:ext uri="{BB962C8B-B14F-4D97-AF65-F5344CB8AC3E}">
        <p14:creationId xmlns:p14="http://schemas.microsoft.com/office/powerpoint/2010/main" val="193951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Responses to Ethylene </a:t>
            </a:r>
            <a:r>
              <a:rPr lang="ar-SA" b="1" dirty="0"/>
              <a:t>الاستجابات </a:t>
            </a:r>
            <a:r>
              <a:rPr lang="ar-SA" b="1" dirty="0" err="1"/>
              <a:t>للاثيلين</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إن القرنبيط عالي الحساسية للاثيلين ويؤدى تعرضه </a:t>
            </a:r>
            <a:r>
              <a:rPr lang="ar-EG" u="sng" dirty="0"/>
              <a:t>للاثيلين</a:t>
            </a:r>
            <a:r>
              <a:rPr lang="ar-EG" dirty="0"/>
              <a:t> ولفترة قصيرة أثناء الشحن أو التخزين إلى </a:t>
            </a:r>
            <a:endParaRPr lang="ar-EG" dirty="0" smtClean="0"/>
          </a:p>
          <a:p>
            <a:r>
              <a:rPr lang="ar-EG" dirty="0" smtClean="0"/>
              <a:t>سوء </a:t>
            </a:r>
            <a:r>
              <a:rPr lang="ar-EG" dirty="0"/>
              <a:t>تلوين القرص </a:t>
            </a:r>
            <a:endParaRPr lang="ar-EG" dirty="0" smtClean="0"/>
          </a:p>
          <a:p>
            <a:r>
              <a:rPr lang="ar-EG" dirty="0" smtClean="0"/>
              <a:t>وسرعة </a:t>
            </a:r>
            <a:r>
              <a:rPr lang="ar-EG" dirty="0"/>
              <a:t>الاصفرار </a:t>
            </a:r>
            <a:endParaRPr lang="ar-EG" dirty="0" smtClean="0"/>
          </a:p>
          <a:p>
            <a:r>
              <a:rPr lang="ar-EG" dirty="0" smtClean="0"/>
              <a:t>وانفصال </a:t>
            </a:r>
            <a:r>
              <a:rPr lang="ar-EG" dirty="0"/>
              <a:t>أعناق الأوراق الخارجية </a:t>
            </a:r>
            <a:endParaRPr lang="ar-EG" dirty="0" smtClean="0"/>
          </a:p>
          <a:p>
            <a:r>
              <a:rPr lang="ar-EG" dirty="0" smtClean="0"/>
              <a:t>ولذلك </a:t>
            </a:r>
            <a:r>
              <a:rPr lang="ar-EG" dirty="0"/>
              <a:t>يجب تلافى شحن القرنبيط مع التفاح والكانتالوب أو الطماطم حيث أنها تنتج اثيلين يؤدى إلى هذا الضرر .</a:t>
            </a:r>
            <a:endParaRPr lang="en-US" dirty="0"/>
          </a:p>
          <a:p>
            <a:endParaRPr lang="ar-EG" dirty="0"/>
          </a:p>
        </p:txBody>
      </p:sp>
    </p:spTree>
    <p:extLst>
      <p:ext uri="{BB962C8B-B14F-4D97-AF65-F5344CB8AC3E}">
        <p14:creationId xmlns:p14="http://schemas.microsoft.com/office/powerpoint/2010/main" val="106338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t>Responses to CA </a:t>
            </a:r>
            <a:r>
              <a:rPr lang="ar-SA" b="1" dirty="0"/>
              <a:t>الاستجابات للجو الهوائي المتحكم فيه</a:t>
            </a:r>
            <a:r>
              <a:rPr lang="en-US" dirty="0"/>
              <a:t/>
            </a:r>
            <a:br>
              <a:rPr lang="en-US" dirty="0"/>
            </a:br>
            <a:endParaRPr lang="ar-EG" dirty="0"/>
          </a:p>
        </p:txBody>
      </p:sp>
      <p:sp>
        <p:nvSpPr>
          <p:cNvPr id="3" name="Content Placeholder 2"/>
          <p:cNvSpPr>
            <a:spLocks noGrp="1"/>
          </p:cNvSpPr>
          <p:nvPr>
            <p:ph idx="1"/>
          </p:nvPr>
        </p:nvSpPr>
        <p:spPr/>
        <p:txBody>
          <a:bodyPr/>
          <a:lstStyle/>
          <a:p>
            <a:pPr algn="r"/>
            <a:r>
              <a:rPr lang="ar-SA" dirty="0"/>
              <a:t>(</a:t>
            </a:r>
            <a:r>
              <a:rPr lang="en-US" dirty="0"/>
              <a:t>CA</a:t>
            </a:r>
            <a:r>
              <a:rPr lang="ar-SA" dirty="0"/>
              <a:t>) إن استخدام الجو الهوائي المتحكم فيه يؤدى إلى </a:t>
            </a:r>
            <a:r>
              <a:rPr lang="ar-SA" u="sng" dirty="0"/>
              <a:t>فائدة متوسطة أو بسيطة بالنسبة للقرنبيط </a:t>
            </a:r>
            <a:endParaRPr lang="ar-EG" u="sng" dirty="0" smtClean="0"/>
          </a:p>
          <a:p>
            <a:pPr algn="r"/>
            <a:r>
              <a:rPr lang="ar-SA" dirty="0" smtClean="0"/>
              <a:t>ويلاحظ </a:t>
            </a:r>
            <a:r>
              <a:rPr lang="ar-SA" dirty="0"/>
              <a:t>إن الضرر الناتج عن الأوكسجين المنخفض اقل من 2% أو ثاني أكسيد الكربون المرتفع أكثر من 5% لن يكون واضحا ويظهر فقط بعد الطهى حيث </a:t>
            </a:r>
            <a:r>
              <a:rPr lang="ar-SA" u="sng" dirty="0"/>
              <a:t>تصبح الأقراص رمادية اللون وتصبح زائدة الطراوة مع إنتاج رائحة نفاذة </a:t>
            </a:r>
            <a:endParaRPr lang="ar-EG" u="sng" dirty="0" smtClean="0"/>
          </a:p>
          <a:p>
            <a:pPr algn="r"/>
            <a:r>
              <a:rPr lang="ar-SA" dirty="0" smtClean="0"/>
              <a:t>ويلاحظ </a:t>
            </a:r>
            <a:r>
              <a:rPr lang="ar-SA" dirty="0"/>
              <a:t>إن التركيزات الأعلى من ثاني أكسيد الكربون (آكثر من 10 %) سوف تؤدى إلى إظهار الضرر في خلال 48 ساعة. - وان استخدام الجو المكون من أوكسجين منخفض وثاني أكسيد الكربون مرتفع قليلاً ( 3-5 %) </a:t>
            </a:r>
            <a:r>
              <a:rPr lang="ar-SA" u="sng" dirty="0"/>
              <a:t>يؤدى إلى تأخير اصفرار الأوراق وتأخير بداية التلوين البنى في القرص لعدة أسابيع</a:t>
            </a:r>
            <a:endParaRPr lang="en-US" u="sng" dirty="0"/>
          </a:p>
          <a:p>
            <a:endParaRPr lang="ar-EG" dirty="0"/>
          </a:p>
        </p:txBody>
      </p:sp>
    </p:spTree>
    <p:extLst>
      <p:ext uri="{BB962C8B-B14F-4D97-AF65-F5344CB8AC3E}">
        <p14:creationId xmlns:p14="http://schemas.microsoft.com/office/powerpoint/2010/main" val="232454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Physiological Disorders </a:t>
            </a:r>
            <a:r>
              <a:rPr lang="ar-SA" b="1" dirty="0"/>
              <a:t>الأضرار الفسيولوجية</a:t>
            </a:r>
            <a:r>
              <a:rPr lang="en-US" dirty="0"/>
              <a:t/>
            </a:r>
            <a:br>
              <a:rPr lang="en-US" dirty="0"/>
            </a:br>
            <a:endParaRPr lang="ar-EG" dirty="0"/>
          </a:p>
        </p:txBody>
      </p:sp>
      <p:sp>
        <p:nvSpPr>
          <p:cNvPr id="3" name="Content Placeholder 2"/>
          <p:cNvSpPr>
            <a:spLocks noGrp="1"/>
          </p:cNvSpPr>
          <p:nvPr>
            <p:ph idx="1"/>
          </p:nvPr>
        </p:nvSpPr>
        <p:spPr/>
        <p:txBody>
          <a:bodyPr/>
          <a:lstStyle/>
          <a:p>
            <a:r>
              <a:rPr lang="en-US" dirty="0"/>
              <a:t>Freezing injury </a:t>
            </a:r>
            <a:r>
              <a:rPr lang="ar-EG" dirty="0"/>
              <a:t>أضرار التجميد : تبدأ أضرار التجميد عند الوصول إلى درجة </a:t>
            </a:r>
            <a:endParaRPr lang="ar-EG" dirty="0" smtClean="0"/>
          </a:p>
          <a:p>
            <a:r>
              <a:rPr lang="ar-EG" dirty="0" smtClean="0"/>
              <a:t>حرارة </a:t>
            </a:r>
            <a:r>
              <a:rPr lang="ar-EG" dirty="0"/>
              <a:t>- 0.8 م وتشمل </a:t>
            </a:r>
            <a:r>
              <a:rPr lang="ar-EG" dirty="0" smtClean="0"/>
              <a:t>مظاهره</a:t>
            </a:r>
          </a:p>
          <a:p>
            <a:r>
              <a:rPr lang="ar-EG" dirty="0" smtClean="0"/>
              <a:t> </a:t>
            </a:r>
            <a:r>
              <a:rPr lang="ar-EG" dirty="0"/>
              <a:t>المظهر المسلوق </a:t>
            </a:r>
            <a:endParaRPr lang="ar-EG" dirty="0" smtClean="0"/>
          </a:p>
          <a:p>
            <a:r>
              <a:rPr lang="ar-EG" dirty="0" smtClean="0"/>
              <a:t>وذبول </a:t>
            </a:r>
            <a:r>
              <a:rPr lang="ar-EG" dirty="0"/>
              <a:t>الأوراق حول القرص </a:t>
            </a:r>
            <a:endParaRPr lang="ar-EG" dirty="0" smtClean="0"/>
          </a:p>
          <a:p>
            <a:r>
              <a:rPr lang="ar-EG" dirty="0" smtClean="0"/>
              <a:t>حيث </a:t>
            </a:r>
            <a:r>
              <a:rPr lang="ar-EG" dirty="0"/>
              <a:t>يصبح القرص بنى اللون ومظهره جيلاتينى بعد إصابته ببكتريا العفن الطري</a:t>
            </a:r>
            <a:endParaRPr lang="en-US" dirty="0"/>
          </a:p>
          <a:p>
            <a:endParaRPr lang="ar-EG" dirty="0"/>
          </a:p>
        </p:txBody>
      </p:sp>
    </p:spTree>
    <p:extLst>
      <p:ext uri="{BB962C8B-B14F-4D97-AF65-F5344CB8AC3E}">
        <p14:creationId xmlns:p14="http://schemas.microsoft.com/office/powerpoint/2010/main" val="105317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الأصنــاف </a:t>
            </a:r>
            <a:r>
              <a:rPr lang="ar-SA" b="1" dirty="0" err="1"/>
              <a:t>فى</a:t>
            </a:r>
            <a:r>
              <a:rPr lang="ar-SA" b="1" dirty="0"/>
              <a:t> الكرنب</a:t>
            </a:r>
            <a:r>
              <a:rPr lang="en-US" dirty="0"/>
              <a:t/>
            </a:r>
            <a:br>
              <a:rPr lang="en-US" dirty="0"/>
            </a:br>
            <a:endParaRPr lang="ar-EG" dirty="0"/>
          </a:p>
        </p:txBody>
      </p:sp>
      <p:sp>
        <p:nvSpPr>
          <p:cNvPr id="3" name="Content Placeholder 2"/>
          <p:cNvSpPr>
            <a:spLocks noGrp="1"/>
          </p:cNvSpPr>
          <p:nvPr>
            <p:ph idx="1"/>
          </p:nvPr>
        </p:nvSpPr>
        <p:spPr>
          <a:xfrm>
            <a:off x="3307080" y="1097280"/>
            <a:ext cx="8046720" cy="5079683"/>
          </a:xfrm>
        </p:spPr>
        <p:txBody>
          <a:bodyPr>
            <a:normAutofit fontScale="70000" lnSpcReduction="20000"/>
          </a:bodyPr>
          <a:lstStyle/>
          <a:p>
            <a:r>
              <a:rPr lang="ar-SA" b="1" dirty="0"/>
              <a:t>تنتمي معظم أصناف الكرنب إلى ستة مجاميع هي:-</a:t>
            </a:r>
            <a:endParaRPr lang="en-US" b="1" dirty="0"/>
          </a:p>
          <a:p>
            <a:r>
              <a:rPr lang="ar-SA" b="1" dirty="0">
                <a:solidFill>
                  <a:srgbClr val="FF0000"/>
                </a:solidFill>
              </a:rPr>
              <a:t>1- مجموعــة </a:t>
            </a:r>
            <a:r>
              <a:rPr lang="ar-SA" b="1" dirty="0" err="1">
                <a:solidFill>
                  <a:srgbClr val="FF0000"/>
                </a:solidFill>
              </a:rPr>
              <a:t>الويكفيلد</a:t>
            </a:r>
            <a:endParaRPr lang="en-US" b="1" dirty="0">
              <a:solidFill>
                <a:srgbClr val="FF0000"/>
              </a:solidFill>
            </a:endParaRPr>
          </a:p>
          <a:p>
            <a:r>
              <a:rPr lang="ar-SA" b="1" dirty="0"/>
              <a:t>تكون رؤوسها صغيرة مدببة مبكرة النضج مثل الصنف جيرس </a:t>
            </a:r>
            <a:r>
              <a:rPr lang="ar-SA" b="1" dirty="0" err="1"/>
              <a:t>ويكفيلد</a:t>
            </a:r>
            <a:endParaRPr lang="en-US" b="1" dirty="0"/>
          </a:p>
          <a:p>
            <a:r>
              <a:rPr lang="ar-SA" b="1" dirty="0">
                <a:solidFill>
                  <a:srgbClr val="FF0000"/>
                </a:solidFill>
              </a:rPr>
              <a:t>2- مجموعـة كوبنهاجن ماركت</a:t>
            </a:r>
            <a:endParaRPr lang="en-US" b="1" dirty="0">
              <a:solidFill>
                <a:srgbClr val="FF0000"/>
              </a:solidFill>
            </a:endParaRPr>
          </a:p>
          <a:p>
            <a:r>
              <a:rPr lang="ar-SA" b="1" dirty="0"/>
              <a:t>تكون رؤوسها كبيرة الحجم كروية مبكرة النضج ومندمجة وذات طبقة شمعية سميكة على الأوراق مثل الصنف كوبنهاجن ماركت.</a:t>
            </a:r>
            <a:endParaRPr lang="en-US" b="1" dirty="0"/>
          </a:p>
          <a:p>
            <a:r>
              <a:rPr lang="ar-SA" b="1" dirty="0">
                <a:solidFill>
                  <a:srgbClr val="FF0000"/>
                </a:solidFill>
              </a:rPr>
              <a:t>3- مجموعـة </a:t>
            </a:r>
            <a:r>
              <a:rPr lang="ar-SA" b="1" dirty="0" err="1">
                <a:solidFill>
                  <a:srgbClr val="FF0000"/>
                </a:solidFill>
              </a:rPr>
              <a:t>الدانش</a:t>
            </a:r>
            <a:r>
              <a:rPr lang="ar-SA" b="1" dirty="0">
                <a:solidFill>
                  <a:srgbClr val="FF0000"/>
                </a:solidFill>
              </a:rPr>
              <a:t> بول هد</a:t>
            </a:r>
            <a:endParaRPr lang="en-US" b="1" dirty="0">
              <a:solidFill>
                <a:srgbClr val="FF0000"/>
              </a:solidFill>
            </a:endParaRPr>
          </a:p>
          <a:p>
            <a:r>
              <a:rPr lang="ar-SA" b="1" dirty="0"/>
              <a:t>وهى ذات رؤوس متوسطة وذات طبقة شمعية سميكة على الأوراق وتصلح للتخليل.</a:t>
            </a:r>
            <a:endParaRPr lang="en-US" b="1" dirty="0"/>
          </a:p>
          <a:p>
            <a:r>
              <a:rPr lang="ar-SA" b="1" dirty="0">
                <a:solidFill>
                  <a:srgbClr val="FF0000"/>
                </a:solidFill>
              </a:rPr>
              <a:t>4- مجموعـة </a:t>
            </a:r>
            <a:r>
              <a:rPr lang="ar-SA" b="1" dirty="0" err="1">
                <a:solidFill>
                  <a:srgbClr val="FF0000"/>
                </a:solidFill>
              </a:rPr>
              <a:t>الفلات</a:t>
            </a:r>
            <a:r>
              <a:rPr lang="ar-SA" b="1" dirty="0">
                <a:solidFill>
                  <a:srgbClr val="FF0000"/>
                </a:solidFill>
              </a:rPr>
              <a:t> </a:t>
            </a:r>
            <a:r>
              <a:rPr lang="ar-SA" b="1" dirty="0" err="1">
                <a:solidFill>
                  <a:srgbClr val="FF0000"/>
                </a:solidFill>
              </a:rPr>
              <a:t>دتش</a:t>
            </a:r>
            <a:endParaRPr lang="en-US" b="1" dirty="0">
              <a:solidFill>
                <a:srgbClr val="FF0000"/>
              </a:solidFill>
            </a:endParaRPr>
          </a:p>
          <a:p>
            <a:r>
              <a:rPr lang="ar-SA" b="1" dirty="0"/>
              <a:t>تكون رؤوسها متوسطة إلى كبيرة </a:t>
            </a:r>
            <a:r>
              <a:rPr lang="ar-SA" b="1" dirty="0" err="1"/>
              <a:t>ومبططة</a:t>
            </a:r>
            <a:r>
              <a:rPr lang="ar-SA" b="1" dirty="0"/>
              <a:t> وأوراقها كثيرة</a:t>
            </a:r>
            <a:endParaRPr lang="en-US" b="1" dirty="0"/>
          </a:p>
          <a:p>
            <a:r>
              <a:rPr lang="ar-SA" b="1" dirty="0">
                <a:solidFill>
                  <a:srgbClr val="FF0000"/>
                </a:solidFill>
              </a:rPr>
              <a:t>5- مجموعـة </a:t>
            </a:r>
            <a:r>
              <a:rPr lang="ar-SA" b="1" dirty="0" err="1">
                <a:solidFill>
                  <a:srgbClr val="FF0000"/>
                </a:solidFill>
              </a:rPr>
              <a:t>السـافوى</a:t>
            </a:r>
            <a:endParaRPr lang="en-US" b="1" dirty="0">
              <a:solidFill>
                <a:srgbClr val="FF0000"/>
              </a:solidFill>
            </a:endParaRPr>
          </a:p>
          <a:p>
            <a:r>
              <a:rPr lang="ar-SA" b="1" dirty="0"/>
              <a:t>أوراقها مجعدة ومغطاة بطبقة شمعية قليلة</a:t>
            </a:r>
            <a:endParaRPr lang="en-US" b="1" dirty="0"/>
          </a:p>
          <a:p>
            <a:r>
              <a:rPr lang="ar-SA" b="1" dirty="0">
                <a:solidFill>
                  <a:srgbClr val="FF0000"/>
                </a:solidFill>
              </a:rPr>
              <a:t>6- مجموعـة الكرنب الأحمر</a:t>
            </a:r>
            <a:endParaRPr lang="en-US" b="1" dirty="0">
              <a:solidFill>
                <a:srgbClr val="FF0000"/>
              </a:solidFill>
            </a:endParaRPr>
          </a:p>
          <a:p>
            <a:r>
              <a:rPr lang="ar-SA" b="1" dirty="0"/>
              <a:t>أوراقها لونها أحمر أو </a:t>
            </a:r>
            <a:r>
              <a:rPr lang="ar-SA" b="1" dirty="0" err="1"/>
              <a:t>إرجواني</a:t>
            </a:r>
            <a:r>
              <a:rPr lang="ar-SA" b="1" dirty="0"/>
              <a:t> .</a:t>
            </a:r>
            <a:endParaRPr lang="en-US" b="1" dirty="0"/>
          </a:p>
          <a:p>
            <a:r>
              <a:rPr lang="ar-SA" b="1" dirty="0"/>
              <a:t>ومن أهم الأصناف المنتشرة الزراعة </a:t>
            </a:r>
            <a:r>
              <a:rPr lang="ar-SA" b="1" dirty="0" err="1"/>
              <a:t>فى</a:t>
            </a:r>
            <a:r>
              <a:rPr lang="ar-SA" b="1" dirty="0"/>
              <a:t> مصر البلدي - القاهرة هجين - </a:t>
            </a:r>
            <a:r>
              <a:rPr lang="ar-SA" b="1" dirty="0" err="1"/>
              <a:t>البرونزويك</a:t>
            </a:r>
            <a:r>
              <a:rPr lang="ar-SA" b="1" dirty="0"/>
              <a:t>.</a:t>
            </a:r>
            <a:endParaRPr lang="en-US" b="1" dirty="0"/>
          </a:p>
          <a:p>
            <a:endParaRPr lang="ar-EG" dirty="0"/>
          </a:p>
        </p:txBody>
      </p:sp>
      <p:pic>
        <p:nvPicPr>
          <p:cNvPr id="4" name="Picture 3"/>
          <p:cNvPicPr>
            <a:picLocks noChangeAspect="1"/>
          </p:cNvPicPr>
          <p:nvPr/>
        </p:nvPicPr>
        <p:blipFill>
          <a:blip r:embed="rId2"/>
          <a:stretch>
            <a:fillRect/>
          </a:stretch>
        </p:blipFill>
        <p:spPr>
          <a:xfrm>
            <a:off x="140096" y="5379719"/>
            <a:ext cx="1863963" cy="1348549"/>
          </a:xfrm>
          <a:prstGeom prst="rect">
            <a:avLst/>
          </a:prstGeom>
        </p:spPr>
      </p:pic>
      <p:pic>
        <p:nvPicPr>
          <p:cNvPr id="6" name="Picture 5"/>
          <p:cNvPicPr>
            <a:picLocks noChangeAspect="1"/>
          </p:cNvPicPr>
          <p:nvPr/>
        </p:nvPicPr>
        <p:blipFill>
          <a:blip r:embed="rId3"/>
          <a:stretch>
            <a:fillRect/>
          </a:stretch>
        </p:blipFill>
        <p:spPr>
          <a:xfrm>
            <a:off x="2004059" y="2230301"/>
            <a:ext cx="2018332" cy="135537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997" y="4931187"/>
            <a:ext cx="1757362"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6035040" y="4572000"/>
            <a:ext cx="28956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1282" y="3712082"/>
            <a:ext cx="1638681" cy="1229011"/>
            <a:chOff x="2036390" y="3707701"/>
            <a:chExt cx="1638681" cy="1229011"/>
          </a:xfrm>
        </p:grpSpPr>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6390" y="3707701"/>
              <a:ext cx="1638681" cy="122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070278" y="3712082"/>
              <a:ext cx="301686" cy="369332"/>
            </a:xfrm>
            <a:prstGeom prst="rect">
              <a:avLst/>
            </a:prstGeom>
            <a:noFill/>
          </p:spPr>
          <p:txBody>
            <a:bodyPr wrap="none" rtlCol="0">
              <a:spAutoFit/>
            </a:bodyPr>
            <a:lstStyle/>
            <a:p>
              <a:r>
                <a:rPr lang="en-US" b="1" dirty="0"/>
                <a:t>4</a:t>
              </a:r>
            </a:p>
          </p:txBody>
        </p:sp>
      </p:grpSp>
      <p:sp>
        <p:nvSpPr>
          <p:cNvPr id="12" name="TextBox 11"/>
          <p:cNvSpPr txBox="1"/>
          <p:nvPr/>
        </p:nvSpPr>
        <p:spPr>
          <a:xfrm>
            <a:off x="3450673" y="6319216"/>
            <a:ext cx="301686" cy="369332"/>
          </a:xfrm>
          <a:prstGeom prst="rect">
            <a:avLst/>
          </a:prstGeom>
          <a:noFill/>
        </p:spPr>
        <p:txBody>
          <a:bodyPr wrap="none" rtlCol="0">
            <a:spAutoFit/>
          </a:bodyPr>
          <a:lstStyle/>
          <a:p>
            <a:r>
              <a:rPr lang="en-US" b="1" dirty="0" smtClean="0"/>
              <a:t>5</a:t>
            </a:r>
            <a:endParaRPr lang="en-US" b="1" dirty="0"/>
          </a:p>
        </p:txBody>
      </p:sp>
      <p:sp>
        <p:nvSpPr>
          <p:cNvPr id="13" name="TextBox 12"/>
          <p:cNvSpPr txBox="1"/>
          <p:nvPr/>
        </p:nvSpPr>
        <p:spPr>
          <a:xfrm>
            <a:off x="409608" y="6053993"/>
            <a:ext cx="301686" cy="369332"/>
          </a:xfrm>
          <a:prstGeom prst="rect">
            <a:avLst/>
          </a:prstGeom>
          <a:noFill/>
        </p:spPr>
        <p:txBody>
          <a:bodyPr wrap="none" rtlCol="0">
            <a:spAutoFit/>
          </a:bodyPr>
          <a:lstStyle/>
          <a:p>
            <a:r>
              <a:rPr lang="en-US" b="1" dirty="0" smtClean="0"/>
              <a:t>6</a:t>
            </a:r>
            <a:endParaRPr lang="en-US" b="1"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94" y="2006775"/>
            <a:ext cx="1693366" cy="170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72077" y="2649450"/>
            <a:ext cx="301686" cy="369332"/>
          </a:xfrm>
          <a:prstGeom prst="rect">
            <a:avLst/>
          </a:prstGeom>
          <a:noFill/>
        </p:spPr>
        <p:txBody>
          <a:bodyPr wrap="none" rtlCol="0">
            <a:spAutoFit/>
          </a:bodyPr>
          <a:lstStyle/>
          <a:p>
            <a:r>
              <a:rPr lang="en-US" b="1" dirty="0" smtClean="0"/>
              <a:t>2</a:t>
            </a:r>
            <a:endParaRPr lang="en-US" b="1" dirty="0"/>
          </a:p>
        </p:txBody>
      </p:sp>
      <p:grpSp>
        <p:nvGrpSpPr>
          <p:cNvPr id="16" name="Group 15"/>
          <p:cNvGrpSpPr/>
          <p:nvPr/>
        </p:nvGrpSpPr>
        <p:grpSpPr>
          <a:xfrm>
            <a:off x="343414" y="182880"/>
            <a:ext cx="1457325" cy="1691116"/>
            <a:chOff x="5024438" y="2357438"/>
            <a:chExt cx="2143125" cy="2143125"/>
          </a:xfrm>
        </p:grpSpPr>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35040" y="3712082"/>
              <a:ext cx="274320" cy="369332"/>
            </a:xfrm>
            <a:prstGeom prst="rect">
              <a:avLst/>
            </a:prstGeom>
            <a:noFill/>
          </p:spPr>
          <p:txBody>
            <a:bodyPr wrap="square" rtlCol="0">
              <a:spAutoFit/>
            </a:bodyPr>
            <a:lstStyle/>
            <a:p>
              <a:r>
                <a:rPr lang="en-US" b="1" dirty="0" smtClean="0"/>
                <a:t>1</a:t>
              </a:r>
              <a:endParaRPr lang="en-US" b="1" dirty="0"/>
            </a:p>
          </p:txBody>
        </p:sp>
      </p:grpSp>
    </p:spTree>
    <p:extLst>
      <p:ext uri="{BB962C8B-B14F-4D97-AF65-F5344CB8AC3E}">
        <p14:creationId xmlns:p14="http://schemas.microsoft.com/office/powerpoint/2010/main" val="24786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Physical injury </a:t>
            </a:r>
            <a:r>
              <a:rPr lang="ar-SA" b="1" dirty="0"/>
              <a:t>الضرر الطبيعي</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يجب أن يتم الحصاد بعناية شديدة لحماية القرص الحساس من الأضرار الميكانيكية </a:t>
            </a:r>
            <a:endParaRPr lang="ar-EG" dirty="0" smtClean="0"/>
          </a:p>
          <a:p>
            <a:r>
              <a:rPr lang="ar-EG" dirty="0" smtClean="0"/>
              <a:t>ويجب </a:t>
            </a:r>
            <a:r>
              <a:rPr lang="ar-EG" dirty="0"/>
              <a:t>ألا يتم تداول القرنبيط من منطقة القرص </a:t>
            </a:r>
            <a:endParaRPr lang="ar-EG" dirty="0" smtClean="0"/>
          </a:p>
          <a:p>
            <a:r>
              <a:rPr lang="ar-EG" dirty="0" smtClean="0"/>
              <a:t>ويجب </a:t>
            </a:r>
            <a:r>
              <a:rPr lang="ar-EG" dirty="0"/>
              <a:t>ألا يتعرض القرص للاحتكاك بالسيور الناقلة أو المناضد أو أي سطح أثناء التداول </a:t>
            </a:r>
            <a:r>
              <a:rPr lang="ar-EG" dirty="0" smtClean="0"/>
              <a:t>.</a:t>
            </a:r>
          </a:p>
          <a:p>
            <a:r>
              <a:rPr lang="ar-EG" dirty="0" smtClean="0"/>
              <a:t> </a:t>
            </a:r>
            <a:r>
              <a:rPr lang="ar-EG" dirty="0"/>
              <a:t>ويلاحظ أن الكدمات شائعة جدا في هذا المجال وأنها تؤدى إلى </a:t>
            </a:r>
            <a:r>
              <a:rPr lang="ar-EG" u="sng" dirty="0"/>
              <a:t>التلوين البني </a:t>
            </a:r>
            <a:r>
              <a:rPr lang="ar-EG" dirty="0"/>
              <a:t>للأجزاء المصابة آما أنها تسهل الإصابة بالكائنات الحية الدقيقة ( البكتريا ) ويحدث آل ذلك في حالة عدم العناية بعمليات الحصاد وممارسات التداول</a:t>
            </a:r>
            <a:endParaRPr lang="en-US" dirty="0"/>
          </a:p>
          <a:p>
            <a:endParaRPr lang="ar-EG" dirty="0"/>
          </a:p>
        </p:txBody>
      </p:sp>
    </p:spTree>
    <p:extLst>
      <p:ext uri="{BB962C8B-B14F-4D97-AF65-F5344CB8AC3E}">
        <p14:creationId xmlns:p14="http://schemas.microsoft.com/office/powerpoint/2010/main" val="2139323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Pathological Disorders </a:t>
            </a:r>
            <a:r>
              <a:rPr lang="ar-EG" dirty="0"/>
              <a:t>الأضرار </a:t>
            </a:r>
            <a:r>
              <a:rPr lang="ar-EG" dirty="0" err="1"/>
              <a:t>الباثولوجية</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إن الأمراض تمثل جزءا هاما من العوامل المسببة للفاقد في المحصول بعد الحصاد وخاصة إذا </a:t>
            </a:r>
            <a:r>
              <a:rPr lang="ar-EG" dirty="0" smtClean="0"/>
              <a:t>واكب </a:t>
            </a:r>
            <a:r>
              <a:rPr lang="ar-EG" dirty="0"/>
              <a:t>ذلك </a:t>
            </a:r>
            <a:r>
              <a:rPr lang="ar-EG" dirty="0" smtClean="0"/>
              <a:t>سوء التداول </a:t>
            </a:r>
            <a:r>
              <a:rPr lang="ar-EG" dirty="0"/>
              <a:t>وعدم توافر درجات الحرارة المناسبة أثناء التداول</a:t>
            </a:r>
            <a:r>
              <a:rPr lang="ar-EG" dirty="0" smtClean="0"/>
              <a:t>.</a:t>
            </a:r>
          </a:p>
          <a:p>
            <a:r>
              <a:rPr lang="ar-EG" dirty="0" smtClean="0"/>
              <a:t> </a:t>
            </a:r>
            <a:r>
              <a:rPr lang="ar-EG" dirty="0"/>
              <a:t>وهناك العديد من الأمراض التى تصيب القرنبيط </a:t>
            </a:r>
            <a:r>
              <a:rPr lang="ar-EG" dirty="0" smtClean="0"/>
              <a:t>أثناء النقل </a:t>
            </a:r>
            <a:r>
              <a:rPr lang="ar-EG" dirty="0"/>
              <a:t>والتخزين أو على مستوى المستهلك ومنها : العفن البكتيري الطري</a:t>
            </a:r>
            <a:endParaRPr lang="en-US" dirty="0"/>
          </a:p>
          <a:p>
            <a:endParaRPr lang="ar-EG" dirty="0"/>
          </a:p>
        </p:txBody>
      </p:sp>
    </p:spTree>
    <p:extLst>
      <p:ext uri="{BB962C8B-B14F-4D97-AF65-F5344CB8AC3E}">
        <p14:creationId xmlns:p14="http://schemas.microsoft.com/office/powerpoint/2010/main" val="36999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(4) الفجــل </a:t>
            </a:r>
            <a:r>
              <a:rPr lang="en-US" b="1" dirty="0"/>
              <a:t>Radish</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من المحاصيل التي تزرع بغرض الحصول على جذورها ويعتقد أنه نشأ برياً </a:t>
            </a:r>
            <a:r>
              <a:rPr lang="ar-SA" dirty="0" err="1"/>
              <a:t>فى</a:t>
            </a:r>
            <a:r>
              <a:rPr lang="ar-SA" dirty="0"/>
              <a:t> منطقة الصين وتنتشر زراعته </a:t>
            </a:r>
            <a:r>
              <a:rPr lang="ar-SA" dirty="0" err="1"/>
              <a:t>فى</a:t>
            </a:r>
            <a:r>
              <a:rPr lang="ar-SA" dirty="0"/>
              <a:t> الوطن العربي.</a:t>
            </a:r>
            <a:endParaRPr lang="en-US" dirty="0"/>
          </a:p>
          <a:p>
            <a:r>
              <a:rPr lang="ar-SA" b="1" dirty="0"/>
              <a:t>القيمــة الغذائيــة</a:t>
            </a:r>
            <a:endParaRPr lang="en-US" dirty="0"/>
          </a:p>
          <a:p>
            <a:r>
              <a:rPr lang="ar-SA" dirty="0"/>
              <a:t>تعتبر الجذور غنية بالكالسيوم والحديد وأوراقه غنية بفيتامين أ.</a:t>
            </a:r>
            <a:endParaRPr lang="en-US" dirty="0"/>
          </a:p>
          <a:p>
            <a:endParaRPr lang="ar-EG" dirty="0"/>
          </a:p>
        </p:txBody>
      </p:sp>
      <p:pic>
        <p:nvPicPr>
          <p:cNvPr id="4" name="Picture 3"/>
          <p:cNvPicPr>
            <a:picLocks noChangeAspect="1"/>
          </p:cNvPicPr>
          <p:nvPr/>
        </p:nvPicPr>
        <p:blipFill>
          <a:blip r:embed="rId2"/>
          <a:stretch>
            <a:fillRect/>
          </a:stretch>
        </p:blipFill>
        <p:spPr>
          <a:xfrm>
            <a:off x="838200" y="2958274"/>
            <a:ext cx="2514600" cy="1819275"/>
          </a:xfrm>
          <a:prstGeom prst="rect">
            <a:avLst/>
          </a:prstGeom>
        </p:spPr>
      </p:pic>
      <p:pic>
        <p:nvPicPr>
          <p:cNvPr id="5" name="Picture 4"/>
          <p:cNvPicPr>
            <a:picLocks noChangeAspect="1"/>
          </p:cNvPicPr>
          <p:nvPr/>
        </p:nvPicPr>
        <p:blipFill>
          <a:blip r:embed="rId3"/>
          <a:stretch>
            <a:fillRect/>
          </a:stretch>
        </p:blipFill>
        <p:spPr>
          <a:xfrm>
            <a:off x="885825" y="4777549"/>
            <a:ext cx="2466975" cy="1847850"/>
          </a:xfrm>
          <a:prstGeom prst="rect">
            <a:avLst/>
          </a:prstGeom>
        </p:spPr>
      </p:pic>
    </p:spTree>
    <p:extLst>
      <p:ext uri="{BB962C8B-B14F-4D97-AF65-F5344CB8AC3E}">
        <p14:creationId xmlns:p14="http://schemas.microsoft.com/office/powerpoint/2010/main" val="33528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الأصنــاف</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تقسم أصناف الفجل على حسب موسم النمو الى:</a:t>
            </a:r>
            <a:endParaRPr lang="en-US" dirty="0"/>
          </a:p>
          <a:p>
            <a:r>
              <a:rPr lang="ar-SA" dirty="0"/>
              <a:t>أ- أصناف ذات موسم نمو قصير من 30-35 يوم.</a:t>
            </a:r>
            <a:endParaRPr lang="en-US" dirty="0"/>
          </a:p>
          <a:p>
            <a:r>
              <a:rPr lang="ar-SA" dirty="0"/>
              <a:t>ب- أصناف ذات موسم نمو متوسط من 40-60 يوم.</a:t>
            </a:r>
            <a:endParaRPr lang="en-US" dirty="0"/>
          </a:p>
          <a:p>
            <a:r>
              <a:rPr lang="ar-SA" dirty="0"/>
              <a:t>ج- أصناف ذات موسم نمو طويل من 60-80 يوم</a:t>
            </a:r>
            <a:endParaRPr lang="en-US" dirty="0"/>
          </a:p>
          <a:p>
            <a:r>
              <a:rPr lang="ar-SA" dirty="0"/>
              <a:t>والجذور أما أن تكون كروية أو طويلة. وأهم الأصناف المنزرعة </a:t>
            </a:r>
            <a:r>
              <a:rPr lang="ar-SA" dirty="0" err="1"/>
              <a:t>فى</a:t>
            </a:r>
            <a:r>
              <a:rPr lang="ar-SA" dirty="0"/>
              <a:t> مصر هي البلدي </a:t>
            </a:r>
            <a:r>
              <a:rPr lang="ar-SA" dirty="0" err="1"/>
              <a:t>والبرلسى</a:t>
            </a:r>
            <a:r>
              <a:rPr lang="ar-SA" dirty="0"/>
              <a:t> </a:t>
            </a:r>
            <a:r>
              <a:rPr lang="ar-SA" dirty="0" err="1"/>
              <a:t>وإيرلى</a:t>
            </a:r>
            <a:r>
              <a:rPr lang="ar-SA" dirty="0"/>
              <a:t> </a:t>
            </a:r>
            <a:r>
              <a:rPr lang="ar-SA" dirty="0" err="1"/>
              <a:t>سكارلت</a:t>
            </a:r>
            <a:r>
              <a:rPr lang="ar-SA" dirty="0"/>
              <a:t> جلوب (الفجل الأحمر)</a:t>
            </a:r>
            <a:endParaRPr lang="en-US" dirty="0"/>
          </a:p>
          <a:p>
            <a:endParaRPr lang="ar-EG" dirty="0"/>
          </a:p>
        </p:txBody>
      </p:sp>
    </p:spTree>
    <p:extLst>
      <p:ext uri="{BB962C8B-B14F-4D97-AF65-F5344CB8AC3E}">
        <p14:creationId xmlns:p14="http://schemas.microsoft.com/office/powerpoint/2010/main" val="728993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العوامــل الجويــة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محصول يلائمه </a:t>
            </a:r>
            <a:r>
              <a:rPr lang="ar-SA" u="sng" dirty="0"/>
              <a:t>الجو المعتدل ويتحمل البرودة </a:t>
            </a:r>
            <a:r>
              <a:rPr lang="ar-SA" dirty="0"/>
              <a:t>ويناسبه مجال حراري من 10-18</a:t>
            </a:r>
            <a:r>
              <a:rPr lang="en-US" baseline="30000" dirty="0"/>
              <a:t>o</a:t>
            </a:r>
            <a:r>
              <a:rPr lang="ar-SA" dirty="0"/>
              <a:t>م </a:t>
            </a:r>
            <a:endParaRPr lang="ar-EG" dirty="0" smtClean="0"/>
          </a:p>
          <a:p>
            <a:r>
              <a:rPr lang="ar-SA" u="sng" dirty="0" smtClean="0"/>
              <a:t>وإرتفاع </a:t>
            </a:r>
            <a:r>
              <a:rPr lang="ar-SA" u="sng" dirty="0"/>
              <a:t>الحرارة </a:t>
            </a:r>
            <a:r>
              <a:rPr lang="ar-SA" dirty="0"/>
              <a:t>يعمل على أن يكون الجذر حريف ويصبح مركزه إسفنجي مليء بالفجوات وقد تستطيل الشماريخ الزهرية.</a:t>
            </a:r>
            <a:endParaRPr lang="en-US" dirty="0"/>
          </a:p>
          <a:p>
            <a:endParaRPr lang="ar-EG" dirty="0"/>
          </a:p>
        </p:txBody>
      </p:sp>
    </p:spTree>
    <p:extLst>
      <p:ext uri="{BB962C8B-B14F-4D97-AF65-F5344CB8AC3E}">
        <p14:creationId xmlns:p14="http://schemas.microsoft.com/office/powerpoint/2010/main" val="147354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النضــج والحصــاد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تقلع النباتات الكبيرة أولاً لتعطى فرصة لنمو النباتات الصغيرة ويكون الحصاد بعد 30 يوم صيفاً و45 يوم </a:t>
            </a:r>
            <a:r>
              <a:rPr lang="ar-SA" dirty="0" err="1"/>
              <a:t>شتاءاً</a:t>
            </a:r>
            <a:r>
              <a:rPr lang="ar-SA" dirty="0"/>
              <a:t>. أما الأصناف الأجنبية تحصد بعد 25-80 يوم على حسب الصنف المنزرع. </a:t>
            </a:r>
            <a:endParaRPr lang="en-US" dirty="0"/>
          </a:p>
          <a:p>
            <a:endParaRPr lang="ar-EG" dirty="0"/>
          </a:p>
        </p:txBody>
      </p:sp>
      <p:pic>
        <p:nvPicPr>
          <p:cNvPr id="4" name="Picture 3"/>
          <p:cNvPicPr>
            <a:picLocks noChangeAspect="1"/>
          </p:cNvPicPr>
          <p:nvPr/>
        </p:nvPicPr>
        <p:blipFill>
          <a:blip r:embed="rId2"/>
          <a:stretch>
            <a:fillRect/>
          </a:stretch>
        </p:blipFill>
        <p:spPr>
          <a:xfrm>
            <a:off x="1635061" y="3332797"/>
            <a:ext cx="2693099" cy="2693099"/>
          </a:xfrm>
          <a:prstGeom prst="rect">
            <a:avLst/>
          </a:prstGeom>
        </p:spPr>
      </p:pic>
    </p:spTree>
    <p:extLst>
      <p:ext uri="{BB962C8B-B14F-4D97-AF65-F5344CB8AC3E}">
        <p14:creationId xmlns:p14="http://schemas.microsoft.com/office/powerpoint/2010/main" val="29351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التداول و التخــزين</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تستبعد الجذور المصابة وتغسل وتبرد بالماء البارد ثم توضع فى حزم. </a:t>
            </a:r>
            <a:endParaRPr lang="ar-EG" dirty="0" smtClean="0"/>
          </a:p>
          <a:p>
            <a:r>
              <a:rPr lang="ar-SA" dirty="0" smtClean="0"/>
              <a:t>ويمكن </a:t>
            </a:r>
            <a:r>
              <a:rPr lang="ar-SA" dirty="0"/>
              <a:t>التخزين فى درجة حرارة الصفر المئوي ورطوبة 90-95% لمدة أسبوعين بأوراقها و4 أسابيع بدون الأوراق والأجنبية لمدة 2-4 أشهر.</a:t>
            </a:r>
            <a:endParaRPr lang="en-US" dirty="0"/>
          </a:p>
          <a:p>
            <a:endParaRPr lang="ar-EG" dirty="0"/>
          </a:p>
        </p:txBody>
      </p:sp>
      <p:pic>
        <p:nvPicPr>
          <p:cNvPr id="4" name="Picture 3"/>
          <p:cNvPicPr>
            <a:picLocks noChangeAspect="1"/>
          </p:cNvPicPr>
          <p:nvPr/>
        </p:nvPicPr>
        <p:blipFill>
          <a:blip r:embed="rId2"/>
          <a:stretch>
            <a:fillRect/>
          </a:stretch>
        </p:blipFill>
        <p:spPr>
          <a:xfrm>
            <a:off x="1659445" y="3210877"/>
            <a:ext cx="2143125" cy="2143125"/>
          </a:xfrm>
          <a:prstGeom prst="rect">
            <a:avLst/>
          </a:prstGeom>
        </p:spPr>
      </p:pic>
    </p:spTree>
    <p:extLst>
      <p:ext uri="{BB962C8B-B14F-4D97-AF65-F5344CB8AC3E}">
        <p14:creationId xmlns:p14="http://schemas.microsoft.com/office/powerpoint/2010/main" val="1671715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Maturity Indices </a:t>
            </a:r>
            <a:r>
              <a:rPr lang="ar-SA" b="1" dirty="0"/>
              <a:t>دلائل الصلاحية للحصاد</a:t>
            </a:r>
            <a:r>
              <a:rPr lang="en-US" dirty="0"/>
              <a:t/>
            </a:r>
            <a:br>
              <a:rPr lang="en-US" dirty="0"/>
            </a:br>
            <a:endParaRPr lang="ar-EG" dirty="0"/>
          </a:p>
        </p:txBody>
      </p:sp>
      <p:sp>
        <p:nvSpPr>
          <p:cNvPr id="3" name="Content Placeholder 2"/>
          <p:cNvSpPr>
            <a:spLocks noGrp="1"/>
          </p:cNvSpPr>
          <p:nvPr>
            <p:ph idx="1"/>
          </p:nvPr>
        </p:nvSpPr>
        <p:spPr/>
        <p:txBody>
          <a:bodyPr>
            <a:normAutofit lnSpcReduction="10000"/>
          </a:bodyPr>
          <a:lstStyle/>
          <a:p>
            <a:r>
              <a:rPr lang="ar-EG" dirty="0"/>
              <a:t>ان الفجل هو محصول خضر </a:t>
            </a:r>
            <a:r>
              <a:rPr lang="ar-EG" dirty="0" err="1"/>
              <a:t>جذرى</a:t>
            </a:r>
            <a:r>
              <a:rPr lang="ar-EG" dirty="0"/>
              <a:t> متباين الاشكال وله استخدامات عديده حول العالم .  ان الفجل الأحمر والفجل ذات الشكل المدبب هو اكثرها شيوعا ولكن أنواع الفجل الأسيوي يزداد انتشارها من بلاد مثل كوريا و اليابان وان عدد الأيام بعد الزراعة او بعد الانبات تختلف من 30-70 يوما على حسب الطرز المزروعة ويتحدد أساسها ميعاد الحصاد. </a:t>
            </a:r>
            <a:endParaRPr lang="ar-EG" dirty="0" smtClean="0"/>
          </a:p>
          <a:p>
            <a:r>
              <a:rPr lang="ar-EG" dirty="0" smtClean="0"/>
              <a:t>ان </a:t>
            </a:r>
            <a:r>
              <a:rPr lang="ar-EG" dirty="0"/>
              <a:t>الحجم الشائع للفجل الأحمر هو 1.6 سم كقطر لاكبر سمك في الفجل وان إدارة الممارسات الزراعية الحالية </a:t>
            </a:r>
            <a:r>
              <a:rPr lang="ar-EG" u="sng" dirty="0"/>
              <a:t>ترتكز على سرعة النمو </a:t>
            </a:r>
            <a:r>
              <a:rPr lang="ar-EG" dirty="0"/>
              <a:t>حتى نحصل على نكهة معتدلة وقوام جيد </a:t>
            </a:r>
            <a:endParaRPr lang="ar-EG" dirty="0" smtClean="0"/>
          </a:p>
          <a:p>
            <a:r>
              <a:rPr lang="ar-EG" dirty="0" smtClean="0"/>
              <a:t>حيث </a:t>
            </a:r>
            <a:r>
              <a:rPr lang="ar-EG" dirty="0"/>
              <a:t>ان استخدام ممارسات التسميد والرى وكذلك الظروف البيئي التى تؤدى الى </a:t>
            </a:r>
            <a:r>
              <a:rPr lang="ar-EG" u="sng" dirty="0"/>
              <a:t>تقليل</a:t>
            </a:r>
            <a:r>
              <a:rPr lang="ar-EG" dirty="0"/>
              <a:t> </a:t>
            </a:r>
            <a:r>
              <a:rPr lang="ar-EG" u="sng" dirty="0"/>
              <a:t>سرعة نمو </a:t>
            </a:r>
            <a:r>
              <a:rPr lang="ar-EG" dirty="0"/>
              <a:t>الفجل قد تؤدى الى الحصول على قوام خشبى وحرافة عالية. ان الفجل زائد النمو يصبح مفرغا داخليا (مخوخ) وإسفنجي </a:t>
            </a:r>
            <a:r>
              <a:rPr lang="ar-EG" dirty="0" err="1"/>
              <a:t>فى</a:t>
            </a:r>
            <a:r>
              <a:rPr lang="ar-EG" dirty="0"/>
              <a:t> قوامه وقد تتكون به نكهة شديدة بالنسبة لمعظم الاذواق</a:t>
            </a:r>
            <a:endParaRPr lang="en-US" dirty="0"/>
          </a:p>
          <a:p>
            <a:endParaRPr lang="ar-EG" dirty="0"/>
          </a:p>
        </p:txBody>
      </p:sp>
    </p:spTree>
    <p:extLst>
      <p:ext uri="{BB962C8B-B14F-4D97-AF65-F5344CB8AC3E}">
        <p14:creationId xmlns:p14="http://schemas.microsoft.com/office/powerpoint/2010/main" val="2248847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Quality indices </a:t>
            </a:r>
            <a:r>
              <a:rPr lang="ar-SA" b="1" dirty="0"/>
              <a:t>دلائل الجودة</a:t>
            </a:r>
            <a:r>
              <a:rPr lang="en-US" dirty="0"/>
              <a:t/>
            </a:r>
            <a:br>
              <a:rPr lang="en-US" dirty="0"/>
            </a:br>
            <a:endParaRPr lang="ar-EG" dirty="0"/>
          </a:p>
        </p:txBody>
      </p:sp>
      <p:sp>
        <p:nvSpPr>
          <p:cNvPr id="3" name="Content Placeholder 2"/>
          <p:cNvSpPr>
            <a:spLocks noGrp="1"/>
          </p:cNvSpPr>
          <p:nvPr>
            <p:ph idx="1"/>
          </p:nvPr>
        </p:nvSpPr>
        <p:spPr/>
        <p:txBody>
          <a:bodyPr>
            <a:normAutofit fontScale="92500" lnSpcReduction="10000"/>
          </a:bodyPr>
          <a:lstStyle/>
          <a:p>
            <a:r>
              <a:rPr lang="ar-EG" dirty="0"/>
              <a:t>ان الجذور فى حزم الفجل سواء كانت بالعرش الاخضر أو بدونه يجب ان تكون </a:t>
            </a:r>
            <a:endParaRPr lang="ar-EG" dirty="0" smtClean="0"/>
          </a:p>
          <a:p>
            <a:r>
              <a:rPr lang="ar-EG" dirty="0" smtClean="0"/>
              <a:t>متماثلة </a:t>
            </a:r>
          </a:p>
          <a:p>
            <a:r>
              <a:rPr lang="ar-EG" dirty="0" smtClean="0"/>
              <a:t>واشكالها </a:t>
            </a:r>
            <a:r>
              <a:rPr lang="ar-EG" dirty="0"/>
              <a:t>متجانسة بالنسبه للصنف </a:t>
            </a:r>
            <a:endParaRPr lang="ar-EG" dirty="0" smtClean="0"/>
          </a:p>
          <a:p>
            <a:r>
              <a:rPr lang="ar-EG" dirty="0" smtClean="0"/>
              <a:t>وجيدة </a:t>
            </a:r>
            <a:r>
              <a:rPr lang="ar-EG" dirty="0"/>
              <a:t>التكوين </a:t>
            </a:r>
            <a:endParaRPr lang="ar-EG" dirty="0" smtClean="0"/>
          </a:p>
          <a:p>
            <a:r>
              <a:rPr lang="ar-EG" dirty="0" smtClean="0"/>
              <a:t>وناعمة </a:t>
            </a:r>
            <a:r>
              <a:rPr lang="ar-EG" dirty="0"/>
              <a:t>ومتماسكة ولكنها غضه القوام </a:t>
            </a:r>
            <a:endParaRPr lang="ar-EG" dirty="0" smtClean="0"/>
          </a:p>
          <a:p>
            <a:r>
              <a:rPr lang="ar-EG" dirty="0" smtClean="0"/>
              <a:t>وخالية </a:t>
            </a:r>
            <a:r>
              <a:rPr lang="ar-EG" dirty="0"/>
              <a:t>من الاضرار الناتجة عن النمو </a:t>
            </a:r>
            <a:endParaRPr lang="ar-EG" dirty="0" smtClean="0"/>
          </a:p>
          <a:p>
            <a:r>
              <a:rPr lang="ar-EG" dirty="0" smtClean="0"/>
              <a:t>والاضرار </a:t>
            </a:r>
            <a:r>
              <a:rPr lang="ar-EG" dirty="0"/>
              <a:t>الميكانيكية او الامراض او الحشرات. </a:t>
            </a:r>
            <a:endParaRPr lang="ar-EG" dirty="0" smtClean="0"/>
          </a:p>
          <a:p>
            <a:r>
              <a:rPr lang="ar-EG" dirty="0" smtClean="0"/>
              <a:t>كما </a:t>
            </a:r>
            <a:r>
              <a:rPr lang="ar-EG" dirty="0"/>
              <a:t>يجب ان تكون العروش الخضراء في الحزم ذات المظهر الطازج الممتلئ وخالية من ضرر التجميد او ايه اضرار أخرى شديدة او وجود حوامل البذور او الاصفرار او ايه الوان سيئة او امراض او حشرات</a:t>
            </a:r>
            <a:endParaRPr lang="en-US" dirty="0"/>
          </a:p>
          <a:p>
            <a:endParaRPr lang="ar-EG" dirty="0"/>
          </a:p>
        </p:txBody>
      </p:sp>
      <p:pic>
        <p:nvPicPr>
          <p:cNvPr id="4" name="Picture 3"/>
          <p:cNvPicPr>
            <a:picLocks noChangeAspect="1"/>
          </p:cNvPicPr>
          <p:nvPr/>
        </p:nvPicPr>
        <p:blipFill>
          <a:blip r:embed="rId2"/>
          <a:stretch>
            <a:fillRect/>
          </a:stretch>
        </p:blipFill>
        <p:spPr>
          <a:xfrm>
            <a:off x="845629" y="2400109"/>
            <a:ext cx="2143125" cy="2143125"/>
          </a:xfrm>
          <a:prstGeom prst="rect">
            <a:avLst/>
          </a:prstGeom>
        </p:spPr>
      </p:pic>
    </p:spTree>
    <p:extLst>
      <p:ext uri="{BB962C8B-B14F-4D97-AF65-F5344CB8AC3E}">
        <p14:creationId xmlns:p14="http://schemas.microsoft.com/office/powerpoint/2010/main" val="2676430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Optimum Temperature </a:t>
            </a:r>
            <a:r>
              <a:rPr lang="ar-SA" b="1" dirty="0"/>
              <a:t>درجة الحرارة المثلى</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ان </a:t>
            </a:r>
            <a:r>
              <a:rPr lang="ar-EG" u="sng" dirty="0"/>
              <a:t>التبريد السريع ضرورى </a:t>
            </a:r>
            <a:r>
              <a:rPr lang="ar-EG" dirty="0"/>
              <a:t>جدا حتى نحصل على اقصى فترة تخزينية للفجل سواء كان بالعرش او بدونه. </a:t>
            </a:r>
            <a:endParaRPr lang="ar-EG" dirty="0" smtClean="0"/>
          </a:p>
          <a:p>
            <a:r>
              <a:rPr lang="ar-EG" dirty="0" smtClean="0"/>
              <a:t>وعادة </a:t>
            </a:r>
            <a:r>
              <a:rPr lang="ar-EG" dirty="0"/>
              <a:t>ما يستخدم الثلج مع الفجل للمحافظة على الحرارة وتوفير رطوبة للمحافظة على القوام الجيد وتحت هذه الظروف فانة من المنتظر ان تحتفظ جذور الفجل الاحمر بجودة مقبولة لمدة 7 -14 يوم مع وجود العرش الأخضر ومن 21-24 يوم في حالة إزالة العرش</a:t>
            </a:r>
            <a:endParaRPr lang="en-US" dirty="0"/>
          </a:p>
          <a:p>
            <a:endParaRPr lang="ar-EG" dirty="0"/>
          </a:p>
        </p:txBody>
      </p:sp>
      <p:pic>
        <p:nvPicPr>
          <p:cNvPr id="4" name="Picture 3"/>
          <p:cNvPicPr>
            <a:picLocks noChangeAspect="1"/>
          </p:cNvPicPr>
          <p:nvPr/>
        </p:nvPicPr>
        <p:blipFill>
          <a:blip r:embed="rId2"/>
          <a:stretch>
            <a:fillRect/>
          </a:stretch>
        </p:blipFill>
        <p:spPr>
          <a:xfrm>
            <a:off x="49065" y="4677822"/>
            <a:ext cx="3511893" cy="1812227"/>
          </a:xfrm>
          <a:prstGeom prst="rect">
            <a:avLst/>
          </a:prstGeom>
        </p:spPr>
      </p:pic>
      <p:pic>
        <p:nvPicPr>
          <p:cNvPr id="5" name="Picture 4"/>
          <p:cNvPicPr>
            <a:picLocks noChangeAspect="1"/>
          </p:cNvPicPr>
          <p:nvPr/>
        </p:nvPicPr>
        <p:blipFill>
          <a:blip r:embed="rId3"/>
          <a:stretch>
            <a:fillRect/>
          </a:stretch>
        </p:blipFill>
        <p:spPr>
          <a:xfrm>
            <a:off x="3875341" y="4512372"/>
            <a:ext cx="2143125" cy="2143125"/>
          </a:xfrm>
          <a:prstGeom prst="rect">
            <a:avLst/>
          </a:prstGeom>
        </p:spPr>
      </p:pic>
    </p:spTree>
    <p:extLst>
      <p:ext uri="{BB962C8B-B14F-4D97-AF65-F5344CB8AC3E}">
        <p14:creationId xmlns:p14="http://schemas.microsoft.com/office/powerpoint/2010/main" val="192862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الاحتياجات الجويــة</a:t>
            </a:r>
            <a:r>
              <a:rPr lang="en-US" dirty="0"/>
              <a:t/>
            </a:r>
            <a:br>
              <a:rPr lang="en-US" dirty="0"/>
            </a:br>
            <a:endParaRPr lang="ar-EG" dirty="0"/>
          </a:p>
        </p:txBody>
      </p:sp>
      <p:sp>
        <p:nvSpPr>
          <p:cNvPr id="3" name="Content Placeholder 2"/>
          <p:cNvSpPr>
            <a:spLocks noGrp="1"/>
          </p:cNvSpPr>
          <p:nvPr>
            <p:ph idx="1"/>
          </p:nvPr>
        </p:nvSpPr>
        <p:spPr/>
        <p:txBody>
          <a:bodyPr/>
          <a:lstStyle/>
          <a:p>
            <a:r>
              <a:rPr lang="ar-EG" dirty="0" smtClean="0"/>
              <a:t>من محاصيل الجو البارد والتي تعطى محصولا جيداً ورؤوس كبيرة فى الحجم </a:t>
            </a:r>
            <a:endParaRPr lang="en-US" dirty="0" smtClean="0"/>
          </a:p>
          <a:p>
            <a:r>
              <a:rPr lang="ar-EG" dirty="0" smtClean="0"/>
              <a:t>بعكس الحرارة التي تعمل على تكوين رؤوس صغيرة وتصبح الأوراق ذات طعم لاذع. ويناسب النمو درجة حرارة 18</a:t>
            </a:r>
            <a:r>
              <a:rPr lang="en-US" baseline="30000" dirty="0" smtClean="0"/>
              <a:t>o</a:t>
            </a:r>
            <a:r>
              <a:rPr lang="ar-EG" dirty="0" smtClean="0"/>
              <a:t>م ويمكن للكرنب أن يتحمل الصقيع. </a:t>
            </a:r>
            <a:endParaRPr lang="en-US" dirty="0" smtClean="0"/>
          </a:p>
          <a:p>
            <a:r>
              <a:rPr lang="ar-EG" dirty="0" smtClean="0"/>
              <a:t>ويزهر النبات عندما يتعرض إلى درجة حرارة تقل عن 10</a:t>
            </a:r>
            <a:r>
              <a:rPr lang="en-US" baseline="30000" dirty="0" smtClean="0"/>
              <a:t>o</a:t>
            </a:r>
            <a:r>
              <a:rPr lang="ar-EG" dirty="0" smtClean="0"/>
              <a:t>م بعد أن تكون قد تخطت مرحلة </a:t>
            </a:r>
            <a:r>
              <a:rPr lang="en-US" dirty="0" smtClean="0"/>
              <a:t>juvenile phase </a:t>
            </a:r>
            <a:r>
              <a:rPr lang="ar-EG" dirty="0" smtClean="0"/>
              <a:t>وهى مرحلة الحداثة حيث يكون الساق قطره أكثر من 6 مم مما يعمل على </a:t>
            </a:r>
            <a:r>
              <a:rPr lang="ar-EG" dirty="0" err="1" smtClean="0"/>
              <a:t>إستطالة</a:t>
            </a:r>
            <a:r>
              <a:rPr lang="ar-EG" dirty="0" smtClean="0"/>
              <a:t> السيقان الزهرية.</a:t>
            </a:r>
            <a:endParaRPr lang="ar-EG" dirty="0"/>
          </a:p>
        </p:txBody>
      </p:sp>
    </p:spTree>
    <p:extLst>
      <p:ext uri="{BB962C8B-B14F-4D97-AF65-F5344CB8AC3E}">
        <p14:creationId xmlns:p14="http://schemas.microsoft.com/office/powerpoint/2010/main" val="1494511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Responses to Ethylene </a:t>
            </a:r>
            <a:r>
              <a:rPr lang="ar-SA" b="1" dirty="0"/>
              <a:t>الاستجابة </a:t>
            </a:r>
            <a:r>
              <a:rPr lang="ar-SA" b="1" dirty="0" err="1"/>
              <a:t>للاثيلين</a:t>
            </a:r>
            <a:r>
              <a:rPr lang="en-US" dirty="0"/>
              <a:t/>
            </a:r>
            <a:br>
              <a:rPr lang="en-US" dirty="0"/>
            </a:br>
            <a:endParaRPr lang="ar-EG" dirty="0"/>
          </a:p>
        </p:txBody>
      </p:sp>
      <p:sp>
        <p:nvSpPr>
          <p:cNvPr id="3" name="Content Placeholder 2"/>
          <p:cNvSpPr>
            <a:spLocks noGrp="1"/>
          </p:cNvSpPr>
          <p:nvPr>
            <p:ph idx="1"/>
          </p:nvPr>
        </p:nvSpPr>
        <p:spPr/>
        <p:txBody>
          <a:bodyPr/>
          <a:lstStyle/>
          <a:p>
            <a:r>
              <a:rPr lang="ar-EG" u="sng" dirty="0"/>
              <a:t>الفجل غير حساس</a:t>
            </a:r>
            <a:r>
              <a:rPr lang="ar-EG" dirty="0"/>
              <a:t>: يبدأ العرش الاخضر </a:t>
            </a:r>
            <a:r>
              <a:rPr lang="ar-EG" dirty="0" err="1"/>
              <a:t>فى</a:t>
            </a:r>
            <a:r>
              <a:rPr lang="ar-EG" dirty="0"/>
              <a:t> الاصفرار بطول فترة التخزين والتعرض </a:t>
            </a:r>
            <a:r>
              <a:rPr lang="ar-EG" dirty="0" err="1"/>
              <a:t>للاثيلين</a:t>
            </a:r>
            <a:r>
              <a:rPr lang="ar-EG" dirty="0"/>
              <a:t>.</a:t>
            </a:r>
            <a:endParaRPr lang="en-US" dirty="0"/>
          </a:p>
          <a:p>
            <a:endParaRPr lang="ar-EG" dirty="0"/>
          </a:p>
        </p:txBody>
      </p:sp>
      <p:pic>
        <p:nvPicPr>
          <p:cNvPr id="4" name="Picture 3"/>
          <p:cNvPicPr>
            <a:picLocks noChangeAspect="1"/>
          </p:cNvPicPr>
          <p:nvPr/>
        </p:nvPicPr>
        <p:blipFill>
          <a:blip r:embed="rId2"/>
          <a:stretch>
            <a:fillRect/>
          </a:stretch>
        </p:blipFill>
        <p:spPr>
          <a:xfrm>
            <a:off x="2232469" y="3149917"/>
            <a:ext cx="3424619" cy="3424619"/>
          </a:xfrm>
          <a:prstGeom prst="rect">
            <a:avLst/>
          </a:prstGeom>
        </p:spPr>
      </p:pic>
    </p:spTree>
    <p:extLst>
      <p:ext uri="{BB962C8B-B14F-4D97-AF65-F5344CB8AC3E}">
        <p14:creationId xmlns:p14="http://schemas.microsoft.com/office/powerpoint/2010/main" val="392819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Responses to CA </a:t>
            </a:r>
            <a:r>
              <a:rPr lang="ar-SA" b="1" dirty="0"/>
              <a:t>الاستجابة للجو الهوائي المتحكم فيه</a:t>
            </a:r>
            <a:r>
              <a:rPr lang="en-US" dirty="0"/>
              <a:t/>
            </a:r>
            <a:br>
              <a:rPr lang="en-US" dirty="0"/>
            </a:br>
            <a:endParaRPr lang="ar-EG" dirty="0"/>
          </a:p>
        </p:txBody>
      </p:sp>
      <p:sp>
        <p:nvSpPr>
          <p:cNvPr id="3" name="Content Placeholder 2"/>
          <p:cNvSpPr>
            <a:spLocks noGrp="1"/>
          </p:cNvSpPr>
          <p:nvPr>
            <p:ph idx="1"/>
          </p:nvPr>
        </p:nvSpPr>
        <p:spPr/>
        <p:txBody>
          <a:bodyPr/>
          <a:lstStyle/>
          <a:p>
            <a:r>
              <a:rPr lang="ar-EG" dirty="0"/>
              <a:t>الجو من 1-2 % اكسجين و 2-3% ثانى أكسيد الكربون ذات فائدة محدودة في المحافظة على جودة الفجل بدون العرش عندما تكون درجة الحرارة من 5-7 م </a:t>
            </a:r>
            <a:endParaRPr lang="ar-EG" dirty="0" smtClean="0"/>
          </a:p>
          <a:p>
            <a:r>
              <a:rPr lang="ar-EG" dirty="0" smtClean="0"/>
              <a:t>وان </a:t>
            </a:r>
            <a:r>
              <a:rPr lang="ar-EG" dirty="0"/>
              <a:t>الجو المتحكم فيه يقلل من استعاده نمو الساق و الجذريات في الفجل بدون عرش </a:t>
            </a:r>
            <a:r>
              <a:rPr lang="ar-SA" dirty="0"/>
              <a:t>(والذى ازيلت منه القمة والقاعدة) </a:t>
            </a:r>
            <a:endParaRPr lang="ar-EG" dirty="0" smtClean="0"/>
          </a:p>
          <a:p>
            <a:r>
              <a:rPr lang="ar-SA" dirty="0" smtClean="0"/>
              <a:t>ويلاحظ </a:t>
            </a:r>
            <a:r>
              <a:rPr lang="ar-SA" dirty="0"/>
              <a:t>انه حتى مجرد التعرض لفترة قصيرة لدرجات حرارة </a:t>
            </a:r>
            <a:r>
              <a:rPr lang="ar-SA" u="sng" dirty="0"/>
              <a:t>أعلى من 7 °م </a:t>
            </a:r>
            <a:r>
              <a:rPr lang="ar-SA" dirty="0"/>
              <a:t>سوف يؤدى الى تكوين نكهة غير مرغوبة وتلوين بنى وعفن طرى</a:t>
            </a:r>
            <a:endParaRPr lang="en-US" dirty="0"/>
          </a:p>
          <a:p>
            <a:endParaRPr lang="ar-EG" dirty="0"/>
          </a:p>
        </p:txBody>
      </p:sp>
    </p:spTree>
    <p:extLst>
      <p:ext uri="{BB962C8B-B14F-4D97-AF65-F5344CB8AC3E}">
        <p14:creationId xmlns:p14="http://schemas.microsoft.com/office/powerpoint/2010/main" val="1051610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Physiological Disorders </a:t>
            </a:r>
            <a:r>
              <a:rPr lang="ar-SA" b="1" dirty="0"/>
              <a:t>الأضرار الفسيولوجية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ضرر التجميد لا يسبب مشكلة حيث ان الفجل يتم </a:t>
            </a:r>
            <a:r>
              <a:rPr lang="ar-SA" dirty="0" err="1"/>
              <a:t>تخزينة</a:t>
            </a:r>
            <a:r>
              <a:rPr lang="ar-SA" dirty="0"/>
              <a:t> ونقله على درجة حرارة اعلى قليلا من درجة التجمد -1م وتصبح الأجزاء الخضرية مسلوقة الشكل عند التعرض للتجميد. ولو تعرض الجذر للتجميد ثم الى حرارة عالية </a:t>
            </a:r>
            <a:r>
              <a:rPr lang="ar-SA" dirty="0" err="1"/>
              <a:t>فانها</a:t>
            </a:r>
            <a:r>
              <a:rPr lang="ar-SA" dirty="0"/>
              <a:t> تصبح طرية و الجذور الحمراء تحدث بها ظاهرة ادماء (فقد الصبغة)</a:t>
            </a:r>
            <a:endParaRPr lang="en-US" dirty="0"/>
          </a:p>
          <a:p>
            <a:endParaRPr lang="ar-EG" dirty="0"/>
          </a:p>
        </p:txBody>
      </p:sp>
    </p:spTree>
    <p:extLst>
      <p:ext uri="{BB962C8B-B14F-4D97-AF65-F5344CB8AC3E}">
        <p14:creationId xmlns:p14="http://schemas.microsoft.com/office/powerpoint/2010/main" val="2577175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Pathological Disorders </a:t>
            </a:r>
            <a:r>
              <a:rPr lang="ar-SA" b="1" dirty="0"/>
              <a:t>الأضرار </a:t>
            </a:r>
            <a:r>
              <a:rPr lang="ar-SA" b="1" dirty="0" err="1"/>
              <a:t>الباثولوجية</a:t>
            </a:r>
            <a:r>
              <a:rPr lang="en-US" dirty="0"/>
              <a:t/>
            </a:r>
            <a:br>
              <a:rPr lang="en-US" dirty="0"/>
            </a:br>
            <a:endParaRPr lang="ar-EG" dirty="0"/>
          </a:p>
        </p:txBody>
      </p:sp>
      <p:sp>
        <p:nvSpPr>
          <p:cNvPr id="3" name="Content Placeholder 2"/>
          <p:cNvSpPr>
            <a:spLocks noGrp="1"/>
          </p:cNvSpPr>
          <p:nvPr>
            <p:ph idx="1"/>
          </p:nvPr>
        </p:nvSpPr>
        <p:spPr/>
        <p:txBody>
          <a:bodyPr/>
          <a:lstStyle/>
          <a:p>
            <a:r>
              <a:rPr lang="en-US" dirty="0"/>
              <a:t>: </a:t>
            </a:r>
            <a:r>
              <a:rPr lang="en-US" b="1" dirty="0"/>
              <a:t>Bacterial Black Spot </a:t>
            </a:r>
            <a:r>
              <a:rPr lang="ar-SA" dirty="0"/>
              <a:t>البقعة السوداء </a:t>
            </a:r>
            <a:r>
              <a:rPr lang="ar-SA" dirty="0" err="1"/>
              <a:t>البكتيريه</a:t>
            </a:r>
            <a:r>
              <a:rPr lang="ar-EG" dirty="0"/>
              <a:t> هي مشكلة في بعض المناطق للإنتاج تتطور اثناء التخزين بعد  الحصاد وعلى درجات حرارة اعلى من الدرجة </a:t>
            </a:r>
            <a:r>
              <a:rPr lang="ar-EG" dirty="0" err="1"/>
              <a:t>الموصى</a:t>
            </a:r>
            <a:r>
              <a:rPr lang="ar-EG" dirty="0"/>
              <a:t> بها </a:t>
            </a:r>
            <a:r>
              <a:rPr lang="ar-SA" dirty="0"/>
              <a:t>ولذلك فإن </a:t>
            </a:r>
            <a:r>
              <a:rPr lang="ar-SA" u="sng" dirty="0"/>
              <a:t>التبريد هو الوسيلة الرئيسية لمقاومة هذا المرض </a:t>
            </a:r>
            <a:r>
              <a:rPr lang="ar-SA" dirty="0"/>
              <a:t>الا ان غسيل جذور الفجل </a:t>
            </a:r>
            <a:r>
              <a:rPr lang="ar-SA" dirty="0" err="1"/>
              <a:t>فى</a:t>
            </a:r>
            <a:r>
              <a:rPr lang="ar-SA" dirty="0"/>
              <a:t> ماء معامل بالكلور قد تم تقريره كمعاملة فعالة لمقاومة هذا المرض . </a:t>
            </a:r>
            <a:endParaRPr lang="en-US" dirty="0"/>
          </a:p>
          <a:p>
            <a:endParaRPr lang="ar-EG" dirty="0"/>
          </a:p>
        </p:txBody>
      </p:sp>
      <p:pic>
        <p:nvPicPr>
          <p:cNvPr id="4" name="Picture 3"/>
          <p:cNvPicPr>
            <a:picLocks noChangeAspect="1"/>
          </p:cNvPicPr>
          <p:nvPr/>
        </p:nvPicPr>
        <p:blipFill>
          <a:blip r:embed="rId2"/>
          <a:stretch>
            <a:fillRect/>
          </a:stretch>
        </p:blipFill>
        <p:spPr>
          <a:xfrm>
            <a:off x="1557528" y="3643313"/>
            <a:ext cx="3810000" cy="2533650"/>
          </a:xfrm>
          <a:prstGeom prst="rect">
            <a:avLst/>
          </a:prstGeom>
        </p:spPr>
      </p:pic>
    </p:spTree>
    <p:extLst>
      <p:ext uri="{BB962C8B-B14F-4D97-AF65-F5344CB8AC3E}">
        <p14:creationId xmlns:p14="http://schemas.microsoft.com/office/powerpoint/2010/main" val="1522485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(6) كرنب بروكسل</a:t>
            </a:r>
            <a:r>
              <a:rPr lang="en-US" dirty="0"/>
              <a:t/>
            </a:r>
            <a:br>
              <a:rPr lang="en-US" dirty="0"/>
            </a:br>
            <a:endParaRPr lang="ar-EG" dirty="0"/>
          </a:p>
        </p:txBody>
      </p:sp>
      <p:sp>
        <p:nvSpPr>
          <p:cNvPr id="3" name="Content Placeholder 2"/>
          <p:cNvSpPr>
            <a:spLocks noGrp="1"/>
          </p:cNvSpPr>
          <p:nvPr>
            <p:ph idx="1"/>
          </p:nvPr>
        </p:nvSpPr>
        <p:spPr/>
        <p:txBody>
          <a:bodyPr/>
          <a:lstStyle/>
          <a:p>
            <a:r>
              <a:rPr lang="ar-EG" dirty="0" smtClean="0"/>
              <a:t>يعتبر أحد الطرز البرية من الكرنب </a:t>
            </a:r>
            <a:r>
              <a:rPr lang="ar-EG" dirty="0" err="1" smtClean="0"/>
              <a:t>وموطنة</a:t>
            </a:r>
            <a:r>
              <a:rPr lang="ar-EG" dirty="0" smtClean="0"/>
              <a:t> شمال اوروبا ويزرع من أجل البراعم </a:t>
            </a:r>
            <a:r>
              <a:rPr lang="ar-EG" dirty="0" err="1" smtClean="0"/>
              <a:t>الابطية</a:t>
            </a:r>
            <a:r>
              <a:rPr lang="ar-EG" dirty="0" smtClean="0"/>
              <a:t> أو الرؤوس الصغيرة التي تنمو </a:t>
            </a:r>
            <a:r>
              <a:rPr lang="ar-EG" dirty="0" err="1" smtClean="0"/>
              <a:t>فى</a:t>
            </a:r>
            <a:r>
              <a:rPr lang="ar-EG" dirty="0" smtClean="0"/>
              <a:t> إبط الأوراق وهى </a:t>
            </a:r>
            <a:r>
              <a:rPr lang="ar-EG" dirty="0" err="1" smtClean="0"/>
              <a:t>كرينبات</a:t>
            </a:r>
            <a:r>
              <a:rPr lang="ar-EG" dirty="0" smtClean="0"/>
              <a:t> صغيرة قطرها من 3-5 سم وهو محصول حولي.</a:t>
            </a:r>
          </a:p>
          <a:p>
            <a:r>
              <a:rPr lang="ar-EG" dirty="0" smtClean="0"/>
              <a:t>ويتميز هذا المحصول </a:t>
            </a:r>
            <a:r>
              <a:rPr lang="ar-EG" dirty="0" err="1" smtClean="0"/>
              <a:t>بأنة</a:t>
            </a:r>
            <a:r>
              <a:rPr lang="ar-EG" dirty="0" smtClean="0"/>
              <a:t> غنى بالنياسين وحامض </a:t>
            </a:r>
            <a:r>
              <a:rPr lang="ar-EG" dirty="0" err="1" smtClean="0"/>
              <a:t>الاسكوربيك</a:t>
            </a:r>
            <a:r>
              <a:rPr lang="ar-EG" dirty="0" smtClean="0"/>
              <a:t> </a:t>
            </a:r>
            <a:r>
              <a:rPr lang="ar-EG" dirty="0" err="1" smtClean="0"/>
              <a:t>والريبوفلافين</a:t>
            </a:r>
            <a:r>
              <a:rPr lang="ar-EG" dirty="0" smtClean="0"/>
              <a:t> ومتوسط </a:t>
            </a:r>
            <a:r>
              <a:rPr lang="ar-EG" dirty="0" err="1" smtClean="0"/>
              <a:t>فى</a:t>
            </a:r>
            <a:r>
              <a:rPr lang="ar-EG" dirty="0" smtClean="0"/>
              <a:t> محتواه من الفوسفور وفيتامين أ.</a:t>
            </a:r>
          </a:p>
          <a:p>
            <a:endParaRPr lang="ar-EG" dirty="0"/>
          </a:p>
        </p:txBody>
      </p:sp>
      <p:pic>
        <p:nvPicPr>
          <p:cNvPr id="4" name="Picture 3"/>
          <p:cNvPicPr>
            <a:picLocks noChangeAspect="1"/>
          </p:cNvPicPr>
          <p:nvPr/>
        </p:nvPicPr>
        <p:blipFill>
          <a:blip r:embed="rId2"/>
          <a:stretch>
            <a:fillRect/>
          </a:stretch>
        </p:blipFill>
        <p:spPr>
          <a:xfrm>
            <a:off x="1131188" y="3834574"/>
            <a:ext cx="3209163" cy="2514266"/>
          </a:xfrm>
          <a:prstGeom prst="rect">
            <a:avLst/>
          </a:prstGeom>
        </p:spPr>
      </p:pic>
    </p:spTree>
    <p:extLst>
      <p:ext uri="{BB962C8B-B14F-4D97-AF65-F5344CB8AC3E}">
        <p14:creationId xmlns:p14="http://schemas.microsoft.com/office/powerpoint/2010/main" val="2661430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latin typeface="Calibri" panose="020F0502020204030204" pitchFamily="34" charset="0"/>
                <a:ea typeface="Calibri" panose="020F0502020204030204" pitchFamily="34" charset="0"/>
              </a:rPr>
              <a:t>كرنب بروكسل</a:t>
            </a:r>
            <a:endParaRPr lang="ar-EG" dirty="0"/>
          </a:p>
        </p:txBody>
      </p:sp>
      <p:sp>
        <p:nvSpPr>
          <p:cNvPr id="3" name="Content Placeholder 2"/>
          <p:cNvSpPr>
            <a:spLocks noGrp="1"/>
          </p:cNvSpPr>
          <p:nvPr>
            <p:ph idx="1"/>
          </p:nvPr>
        </p:nvSpPr>
        <p:spPr/>
        <p:txBody>
          <a:bodyPr/>
          <a:lstStyle/>
          <a:p>
            <a:pPr algn="just">
              <a:lnSpc>
                <a:spcPct val="107000"/>
              </a:lnSpc>
              <a:spcAft>
                <a:spcPts val="800"/>
              </a:spcAft>
            </a:pPr>
            <a:r>
              <a:rPr lang="ar-SA" b="1" dirty="0">
                <a:latin typeface="Calibri" panose="020F0502020204030204" pitchFamily="34" charset="0"/>
                <a:ea typeface="Calibri" panose="020F0502020204030204" pitchFamily="34" charset="0"/>
              </a:rPr>
              <a:t>كرنب بروكسل </a:t>
            </a:r>
            <a:r>
              <a:rPr lang="ar-SA" dirty="0">
                <a:latin typeface="Calibri" panose="020F0502020204030204" pitchFamily="34" charset="0"/>
                <a:ea typeface="Calibri" panose="020F0502020204030204" pitchFamily="34" charset="0"/>
              </a:rPr>
              <a:t>هو عبارة عن براعم خضرية مدمجة </a:t>
            </a:r>
            <a:r>
              <a:rPr lang="ar-SA" dirty="0" err="1">
                <a:latin typeface="Calibri" panose="020F0502020204030204" pitchFamily="34" charset="0"/>
                <a:ea typeface="Calibri" panose="020F0502020204030204" pitchFamily="34" charset="0"/>
              </a:rPr>
              <a:t>تنموعلى</a:t>
            </a:r>
            <a:r>
              <a:rPr lang="ar-SA" dirty="0">
                <a:latin typeface="Calibri" panose="020F0502020204030204" pitchFamily="34" charset="0"/>
                <a:ea typeface="Calibri" panose="020F0502020204030204" pitchFamily="34" charset="0"/>
              </a:rPr>
              <a:t> طول ساق النبات</a:t>
            </a:r>
            <a:r>
              <a:rPr lang="en-US" dirty="0">
                <a:latin typeface="Calibri" panose="020F0502020204030204" pitchFamily="34" charset="0"/>
                <a:ea typeface="Calibri" panose="020F0502020204030204" pitchFamily="34" charset="0"/>
                <a:cs typeface="Arial" panose="020B0604020202020204" pitchFamily="34" charset="0"/>
              </a:rPr>
              <a:t>.</a:t>
            </a:r>
            <a:r>
              <a:rPr lang="ar-SA" dirty="0" err="1">
                <a:latin typeface="Calibri" panose="020F0502020204030204" pitchFamily="34" charset="0"/>
                <a:ea typeface="Calibri" panose="020F0502020204030204" pitchFamily="34" charset="0"/>
              </a:rPr>
              <a:t>ينبغى</a:t>
            </a:r>
            <a:r>
              <a:rPr lang="ar-SA" dirty="0">
                <a:latin typeface="Calibri" panose="020F0502020204030204" pitchFamily="34" charset="0"/>
                <a:ea typeface="Calibri" panose="020F0502020204030204" pitchFamily="34" charset="0"/>
              </a:rPr>
              <a:t> أن يحصد</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SA" b="1" dirty="0">
                <a:latin typeface="Calibri" panose="020F0502020204030204" pitchFamily="34" charset="0"/>
                <a:ea typeface="Calibri" panose="020F0502020204030204" pitchFamily="34" charset="0"/>
              </a:rPr>
              <a:t>كرنب بروكسل </a:t>
            </a:r>
            <a:r>
              <a:rPr lang="ar-SA" dirty="0">
                <a:latin typeface="Calibri" panose="020F0502020204030204" pitchFamily="34" charset="0"/>
                <a:ea typeface="Calibri" panose="020F0502020204030204" pitchFamily="34" charset="0"/>
              </a:rPr>
              <a:t>عندما تكون البراعم صلبة ولم تتعدى مرحلة </a:t>
            </a:r>
            <a:r>
              <a:rPr lang="ar-SA" dirty="0" smtClean="0">
                <a:latin typeface="Calibri" panose="020F0502020204030204" pitchFamily="34" charset="0"/>
                <a:ea typeface="Calibri" panose="020F0502020204030204" pitchFamily="34" charset="0"/>
              </a:rPr>
              <a:t>ا</a:t>
            </a:r>
            <a:r>
              <a:rPr lang="ar-EG" dirty="0" smtClean="0">
                <a:latin typeface="Calibri" panose="020F0502020204030204" pitchFamily="34" charset="0"/>
                <a:ea typeface="Calibri" panose="020F0502020204030204" pitchFamily="34" charset="0"/>
              </a:rPr>
              <a:t>ك</a:t>
            </a:r>
            <a:r>
              <a:rPr lang="ar-SA" dirty="0" smtClean="0">
                <a:latin typeface="Calibri" panose="020F0502020204030204" pitchFamily="34" charset="0"/>
                <a:ea typeface="Calibri" panose="020F0502020204030204" pitchFamily="34" charset="0"/>
              </a:rPr>
              <a:t>تمال </a:t>
            </a:r>
            <a:r>
              <a:rPr lang="ar-SA" dirty="0">
                <a:latin typeface="Calibri" panose="020F0502020204030204" pitchFamily="34" charset="0"/>
                <a:ea typeface="Calibri" panose="020F0502020204030204" pitchFamily="34" charset="0"/>
              </a:rPr>
              <a:t>النمو، والدليل على تجاوز </a:t>
            </a:r>
            <a:r>
              <a:rPr lang="ar-SA" dirty="0" smtClean="0">
                <a:latin typeface="Calibri" panose="020F0502020204030204" pitchFamily="34" charset="0"/>
                <a:ea typeface="Calibri" panose="020F0502020204030204" pitchFamily="34" charset="0"/>
              </a:rPr>
              <a:t>هذه</a:t>
            </a:r>
            <a:r>
              <a:rPr lang="ar-EG" dirty="0" smtClean="0">
                <a:latin typeface="Calibri" panose="020F0502020204030204" pitchFamily="34" charset="0"/>
                <a:ea typeface="Calibri" panose="020F0502020204030204" pitchFamily="34" charset="0"/>
              </a:rPr>
              <a:t> </a:t>
            </a:r>
            <a:r>
              <a:rPr lang="ar-SA" dirty="0" smtClean="0">
                <a:latin typeface="Calibri" panose="020F0502020204030204" pitchFamily="34" charset="0"/>
                <a:ea typeface="Calibri" panose="020F0502020204030204" pitchFamily="34" charset="0"/>
              </a:rPr>
              <a:t>المرحلة </a:t>
            </a:r>
            <a:r>
              <a:rPr lang="ar-SA" dirty="0">
                <a:latin typeface="Calibri" panose="020F0502020204030204" pitchFamily="34" charset="0"/>
                <a:ea typeface="Calibri" panose="020F0502020204030204" pitchFamily="34" charset="0"/>
              </a:rPr>
              <a:t>هو </a:t>
            </a:r>
            <a:r>
              <a:rPr lang="ar-SA" dirty="0" err="1">
                <a:latin typeface="Calibri" panose="020F0502020204030204" pitchFamily="34" charset="0"/>
                <a:ea typeface="Calibri" panose="020F0502020204030204" pitchFamily="34" charset="0"/>
              </a:rPr>
              <a:t>إنفصال</a:t>
            </a:r>
            <a:r>
              <a:rPr lang="ar-SA" dirty="0">
                <a:latin typeface="Calibri" panose="020F0502020204030204" pitchFamily="34" charset="0"/>
                <a:ea typeface="Calibri" panose="020F0502020204030204" pitchFamily="34" charset="0"/>
              </a:rPr>
              <a:t> الأوراق الخارجية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ar-EG" dirty="0"/>
          </a:p>
        </p:txBody>
      </p:sp>
      <p:pic>
        <p:nvPicPr>
          <p:cNvPr id="4" name="Picture 3"/>
          <p:cNvPicPr>
            <a:picLocks noChangeAspect="1"/>
          </p:cNvPicPr>
          <p:nvPr/>
        </p:nvPicPr>
        <p:blipFill>
          <a:blip r:embed="rId2"/>
          <a:stretch>
            <a:fillRect/>
          </a:stretch>
        </p:blipFill>
        <p:spPr>
          <a:xfrm>
            <a:off x="838201" y="3669792"/>
            <a:ext cx="3404616" cy="2886648"/>
          </a:xfrm>
          <a:prstGeom prst="rect">
            <a:avLst/>
          </a:prstGeom>
        </p:spPr>
      </p:pic>
    </p:spTree>
    <p:extLst>
      <p:ext uri="{BB962C8B-B14F-4D97-AF65-F5344CB8AC3E}">
        <p14:creationId xmlns:p14="http://schemas.microsoft.com/office/powerpoint/2010/main" val="2373112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Quality Indices </a:t>
            </a:r>
            <a:r>
              <a:rPr lang="ar-SA" b="1" dirty="0"/>
              <a:t>دلائل الجودة</a:t>
            </a:r>
            <a:r>
              <a:rPr lang="en-US" dirty="0"/>
              <a:t/>
            </a:r>
            <a:br>
              <a:rPr lang="en-US" dirty="0"/>
            </a:br>
            <a:endParaRPr lang="ar-EG" dirty="0"/>
          </a:p>
        </p:txBody>
      </p:sp>
      <p:sp>
        <p:nvSpPr>
          <p:cNvPr id="3" name="Content Placeholder 2"/>
          <p:cNvSpPr>
            <a:spLocks noGrp="1"/>
          </p:cNvSpPr>
          <p:nvPr>
            <p:ph idx="1"/>
          </p:nvPr>
        </p:nvSpPr>
        <p:spPr/>
        <p:txBody>
          <a:bodyPr/>
          <a:lstStyle/>
          <a:p>
            <a:pPr>
              <a:lnSpc>
                <a:spcPct val="100000"/>
              </a:lnSpc>
            </a:pPr>
            <a:r>
              <a:rPr lang="ar-SA" b="1" dirty="0"/>
              <a:t>كرنب بروكسل ذا الجودة العالية لا بد أن يكون لونة أخضر لامع، ومن </a:t>
            </a:r>
            <a:r>
              <a:rPr lang="ar-SA" b="1" dirty="0" smtClean="0"/>
              <a:t>غير</a:t>
            </a:r>
            <a:r>
              <a:rPr lang="en-US" b="1" dirty="0" smtClean="0"/>
              <a:t> </a:t>
            </a:r>
            <a:r>
              <a:rPr lang="ar-SA" b="1" dirty="0" err="1" smtClean="0"/>
              <a:t>أى</a:t>
            </a:r>
            <a:r>
              <a:rPr lang="ar-SA" b="1" dirty="0" smtClean="0"/>
              <a:t> </a:t>
            </a:r>
            <a:r>
              <a:rPr lang="ar-EG" b="1" dirty="0"/>
              <a:t>ا</a:t>
            </a:r>
            <a:r>
              <a:rPr lang="ar-SA" b="1" dirty="0" err="1" smtClean="0"/>
              <a:t>صفرار،أو</a:t>
            </a:r>
            <a:r>
              <a:rPr lang="ar-EG" b="1" dirty="0" smtClean="0"/>
              <a:t> </a:t>
            </a:r>
            <a:r>
              <a:rPr lang="ar-SA" b="1" dirty="0" smtClean="0"/>
              <a:t>تغير</a:t>
            </a:r>
            <a:r>
              <a:rPr lang="en-US" b="1" dirty="0" smtClean="0"/>
              <a:t> </a:t>
            </a:r>
            <a:r>
              <a:rPr lang="ar-SA" b="1" dirty="0" err="1" smtClean="0"/>
              <a:t>فى</a:t>
            </a:r>
            <a:r>
              <a:rPr lang="ar-SA" b="1" dirty="0" smtClean="0"/>
              <a:t> </a:t>
            </a:r>
            <a:r>
              <a:rPr lang="ar-SA" b="1" dirty="0"/>
              <a:t>اللون، وصلب </a:t>
            </a:r>
            <a:r>
              <a:rPr lang="ar-SA" b="1" dirty="0" smtClean="0"/>
              <a:t>الملمس</a:t>
            </a:r>
            <a:endParaRPr lang="en-US" b="1" dirty="0" smtClean="0"/>
          </a:p>
          <a:p>
            <a:pPr>
              <a:lnSpc>
                <a:spcPct val="100000"/>
              </a:lnSpc>
            </a:pPr>
            <a:r>
              <a:rPr lang="ar-EG" b="1" dirty="0" smtClean="0"/>
              <a:t>و</a:t>
            </a:r>
            <a:r>
              <a:rPr lang="en-US" b="1" dirty="0" smtClean="0"/>
              <a:t> </a:t>
            </a:r>
            <a:r>
              <a:rPr lang="ar-SA" b="1" dirty="0" err="1" smtClean="0"/>
              <a:t>فى</a:t>
            </a:r>
            <a:r>
              <a:rPr lang="ar-SA" b="1" dirty="0" smtClean="0"/>
              <a:t> </a:t>
            </a:r>
            <a:r>
              <a:rPr lang="ar-SA" b="1" dirty="0"/>
              <a:t>مكان الالتصاق البرعم بالساق يسمح أن يكون هناك </a:t>
            </a:r>
            <a:r>
              <a:rPr lang="ar-SA" b="1" dirty="0" smtClean="0"/>
              <a:t>تغيير</a:t>
            </a:r>
            <a:r>
              <a:rPr lang="ar-EG" b="1" dirty="0" smtClean="0"/>
              <a:t> </a:t>
            </a:r>
            <a:r>
              <a:rPr lang="ar-SA" b="1" dirty="0" smtClean="0"/>
              <a:t>خفيف </a:t>
            </a:r>
            <a:r>
              <a:rPr lang="ar-SA" b="1" dirty="0" err="1"/>
              <a:t>فى</a:t>
            </a:r>
            <a:r>
              <a:rPr lang="ar-SA" b="1" dirty="0"/>
              <a:t> اللون، شريطة أن لا يكون </a:t>
            </a:r>
            <a:r>
              <a:rPr lang="ar-SA" b="1" dirty="0" err="1" smtClean="0"/>
              <a:t>دا</a:t>
            </a:r>
            <a:r>
              <a:rPr lang="ar-EG" b="1" dirty="0" smtClean="0"/>
              <a:t>ك</a:t>
            </a:r>
            <a:r>
              <a:rPr lang="ar-SA" b="1" dirty="0" smtClean="0"/>
              <a:t>ن </a:t>
            </a:r>
            <a:r>
              <a:rPr lang="ar-SA" b="1" dirty="0"/>
              <a:t>اللون</a:t>
            </a:r>
            <a:r>
              <a:rPr lang="en-US" b="1" dirty="0"/>
              <a:t>. </a:t>
            </a:r>
            <a:endParaRPr lang="en-US" b="1" dirty="0" smtClean="0"/>
          </a:p>
          <a:p>
            <a:pPr>
              <a:lnSpc>
                <a:spcPct val="100000"/>
              </a:lnSpc>
            </a:pPr>
            <a:r>
              <a:rPr lang="ar-EG" b="1" dirty="0" smtClean="0"/>
              <a:t>و</a:t>
            </a:r>
            <a:r>
              <a:rPr lang="ar-SA" b="1" dirty="0" smtClean="0"/>
              <a:t>عند </a:t>
            </a:r>
            <a:r>
              <a:rPr lang="ar-SA" b="1" dirty="0"/>
              <a:t>الطبخ يجب أن يكون كرنب بروكسل </a:t>
            </a:r>
            <a:r>
              <a:rPr lang="ar-SA" b="1" dirty="0" smtClean="0"/>
              <a:t>طيب</a:t>
            </a:r>
            <a:r>
              <a:rPr lang="ar-EG" b="1" dirty="0" smtClean="0"/>
              <a:t> </a:t>
            </a:r>
            <a:r>
              <a:rPr lang="ar-SA" b="1" dirty="0" smtClean="0"/>
              <a:t>المذاق </a:t>
            </a:r>
            <a:r>
              <a:rPr lang="ar-SA" b="1" dirty="0"/>
              <a:t>ومعتدل </a:t>
            </a:r>
            <a:r>
              <a:rPr lang="ar-SA" b="1" dirty="0" smtClean="0"/>
              <a:t>النكهة</a:t>
            </a:r>
            <a:endParaRPr lang="en-US" b="1" dirty="0" smtClean="0"/>
          </a:p>
          <a:p>
            <a:pPr>
              <a:lnSpc>
                <a:spcPct val="100000"/>
              </a:lnSpc>
            </a:pPr>
            <a:r>
              <a:rPr lang="ar-SA" b="1" dirty="0" smtClean="0"/>
              <a:t>أما </a:t>
            </a:r>
            <a:r>
              <a:rPr lang="ar-SA" b="1" dirty="0"/>
              <a:t>المرارة </a:t>
            </a:r>
            <a:r>
              <a:rPr lang="ar-SA" b="1" dirty="0" err="1"/>
              <a:t>فى</a:t>
            </a:r>
            <a:r>
              <a:rPr lang="ar-SA" b="1" dirty="0"/>
              <a:t> المذاق فتختلف على حسب </a:t>
            </a:r>
            <a:r>
              <a:rPr lang="ar-SA" b="1" dirty="0" smtClean="0"/>
              <a:t>الصنف</a:t>
            </a:r>
            <a:r>
              <a:rPr lang="en-US" b="1" dirty="0" smtClean="0"/>
              <a:t> </a:t>
            </a:r>
            <a:r>
              <a:rPr lang="ar-EG" b="1" dirty="0" smtClean="0"/>
              <a:t> وقد </a:t>
            </a:r>
            <a:r>
              <a:rPr lang="ar-SA" b="1" dirty="0"/>
              <a:t>تحدث </a:t>
            </a:r>
            <a:r>
              <a:rPr lang="ar-SA" b="1" dirty="0" smtClean="0"/>
              <a:t>المرارة نتيجة </a:t>
            </a:r>
            <a:r>
              <a:rPr lang="ar-SA" b="1" dirty="0"/>
              <a:t>لظروف </a:t>
            </a:r>
            <a:r>
              <a:rPr lang="ar-SA" b="1" dirty="0" smtClean="0"/>
              <a:t>التخزين</a:t>
            </a:r>
            <a:endParaRPr lang="ar-EG" dirty="0"/>
          </a:p>
        </p:txBody>
      </p:sp>
      <p:pic>
        <p:nvPicPr>
          <p:cNvPr id="4" name="Picture 3"/>
          <p:cNvPicPr>
            <a:picLocks noChangeAspect="1"/>
          </p:cNvPicPr>
          <p:nvPr/>
        </p:nvPicPr>
        <p:blipFill>
          <a:blip r:embed="rId2"/>
          <a:stretch>
            <a:fillRect/>
          </a:stretch>
        </p:blipFill>
        <p:spPr>
          <a:xfrm>
            <a:off x="282131" y="4794107"/>
            <a:ext cx="2058733" cy="2063893"/>
          </a:xfrm>
          <a:prstGeom prst="rect">
            <a:avLst/>
          </a:prstGeom>
        </p:spPr>
      </p:pic>
    </p:spTree>
    <p:extLst>
      <p:ext uri="{BB962C8B-B14F-4D97-AF65-F5344CB8AC3E}">
        <p14:creationId xmlns:p14="http://schemas.microsoft.com/office/powerpoint/2010/main" val="722053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Optimum Temperature &amp;RH </a:t>
            </a:r>
            <a:r>
              <a:rPr lang="ar-SA" b="1" dirty="0"/>
              <a:t>درجة الحرارة والرطوبة النسبية</a:t>
            </a:r>
            <a:r>
              <a:rPr lang="en-US" dirty="0"/>
              <a:t/>
            </a:r>
            <a:br>
              <a:rPr lang="en-US" dirty="0"/>
            </a:br>
            <a:endParaRPr lang="ar-EG" dirty="0"/>
          </a:p>
        </p:txBody>
      </p:sp>
      <p:sp>
        <p:nvSpPr>
          <p:cNvPr id="3" name="Content Placeholder 2"/>
          <p:cNvSpPr>
            <a:spLocks noGrp="1"/>
          </p:cNvSpPr>
          <p:nvPr>
            <p:ph idx="1"/>
          </p:nvPr>
        </p:nvSpPr>
        <p:spPr/>
        <p:txBody>
          <a:bodyPr/>
          <a:lstStyle/>
          <a:p>
            <a:r>
              <a:rPr lang="ar-SA" b="1" dirty="0"/>
              <a:t>كرنب بروكسل</a:t>
            </a:r>
            <a:r>
              <a:rPr lang="ar-SA" dirty="0"/>
              <a:t> ذا قابلية متوسطة للتلف ومن الممكن </a:t>
            </a:r>
            <a:r>
              <a:rPr lang="ar-SA" dirty="0" smtClean="0"/>
              <a:t>تخزينه</a:t>
            </a:r>
            <a:r>
              <a:rPr lang="ar-EG" dirty="0" smtClean="0"/>
              <a:t> لمدة</a:t>
            </a:r>
            <a:r>
              <a:rPr lang="ar-SA" dirty="0" smtClean="0"/>
              <a:t>  </a:t>
            </a:r>
            <a:r>
              <a:rPr lang="ar-SA" dirty="0"/>
              <a:t>3-5 اسابيع </a:t>
            </a:r>
            <a:r>
              <a:rPr lang="ar-SA" dirty="0" err="1"/>
              <a:t>فى</a:t>
            </a:r>
            <a:r>
              <a:rPr lang="ar-SA" dirty="0"/>
              <a:t> درجات حرارة قريبة للمثلى وهى</a:t>
            </a:r>
            <a:r>
              <a:rPr lang="en-US" dirty="0"/>
              <a:t> 0 ° </a:t>
            </a:r>
            <a:r>
              <a:rPr lang="ar-SA" dirty="0"/>
              <a:t>م ورطوبة نسبية اكثر من</a:t>
            </a:r>
            <a:r>
              <a:rPr lang="en-US" dirty="0"/>
              <a:t> 95 % </a:t>
            </a:r>
            <a:r>
              <a:rPr lang="ar-SA" dirty="0" smtClean="0"/>
              <a:t>،</a:t>
            </a:r>
            <a:endParaRPr lang="ar-EG" dirty="0" smtClean="0"/>
          </a:p>
          <a:p>
            <a:r>
              <a:rPr lang="ar-SA" dirty="0" smtClean="0"/>
              <a:t>آما </a:t>
            </a:r>
            <a:r>
              <a:rPr lang="ar-SA" dirty="0"/>
              <a:t>ان فترة التخزين </a:t>
            </a:r>
            <a:r>
              <a:rPr lang="ar-SA" dirty="0" err="1"/>
              <a:t>فى</a:t>
            </a:r>
            <a:r>
              <a:rPr lang="ar-SA" dirty="0"/>
              <a:t> درجة حرارة</a:t>
            </a:r>
            <a:r>
              <a:rPr lang="en-US" dirty="0"/>
              <a:t> 5 ° </a:t>
            </a:r>
            <a:r>
              <a:rPr lang="ar-SA" dirty="0"/>
              <a:t>م </a:t>
            </a:r>
            <a:r>
              <a:rPr lang="ar-SA" dirty="0" err="1" smtClean="0"/>
              <a:t>هى</a:t>
            </a:r>
            <a:r>
              <a:rPr lang="ar-SA" dirty="0" smtClean="0"/>
              <a:t> </a:t>
            </a:r>
            <a:r>
              <a:rPr lang="ar-SA" dirty="0"/>
              <a:t>10-18 </a:t>
            </a:r>
            <a:r>
              <a:rPr lang="ar-SA" dirty="0" smtClean="0"/>
              <a:t>يوما</a:t>
            </a:r>
            <a:endParaRPr lang="ar-EG" dirty="0" smtClean="0"/>
          </a:p>
          <a:p>
            <a:r>
              <a:rPr lang="ar-SA" dirty="0" smtClean="0"/>
              <a:t> </a:t>
            </a:r>
            <a:r>
              <a:rPr lang="ar-SA" dirty="0"/>
              <a:t>اما </a:t>
            </a:r>
            <a:r>
              <a:rPr lang="ar-SA" dirty="0" err="1"/>
              <a:t>فى</a:t>
            </a:r>
            <a:r>
              <a:rPr lang="ar-SA" dirty="0"/>
              <a:t> درجة حرارة 10م فمدة التخزين </a:t>
            </a:r>
            <a:r>
              <a:rPr lang="ar-SA" dirty="0" err="1"/>
              <a:t>هى</a:t>
            </a:r>
            <a:r>
              <a:rPr lang="ar-SA" dirty="0"/>
              <a:t> اقل من 7 ايام </a:t>
            </a:r>
            <a:endParaRPr lang="ar-EG" dirty="0" smtClean="0"/>
          </a:p>
          <a:p>
            <a:r>
              <a:rPr lang="ar-SA" dirty="0" smtClean="0"/>
              <a:t>وفى </a:t>
            </a:r>
            <a:r>
              <a:rPr lang="ar-SA" dirty="0"/>
              <a:t>كثير من الاحيان يبرد </a:t>
            </a:r>
            <a:r>
              <a:rPr lang="ar-SA" b="1" dirty="0"/>
              <a:t>كرنب بروكسل</a:t>
            </a:r>
            <a:r>
              <a:rPr lang="ar-SA" dirty="0"/>
              <a:t> بالماء البارد، او بالهواء البارد كذلك بالرغم من </a:t>
            </a:r>
            <a:r>
              <a:rPr lang="ar-SA" dirty="0" smtClean="0"/>
              <a:t>وجود</a:t>
            </a:r>
            <a:r>
              <a:rPr lang="ar-EG" dirty="0" smtClean="0"/>
              <a:t> </a:t>
            </a:r>
            <a:r>
              <a:rPr lang="ar-SA" dirty="0" smtClean="0"/>
              <a:t>كمية </a:t>
            </a:r>
            <a:r>
              <a:rPr lang="ar-SA" dirty="0"/>
              <a:t>من الشمع على اوراق </a:t>
            </a:r>
            <a:r>
              <a:rPr lang="ar-SA" b="1" dirty="0"/>
              <a:t>كرنب بروكسل</a:t>
            </a:r>
            <a:r>
              <a:rPr lang="ar-SA" dirty="0"/>
              <a:t> ، لكنة يذبل نتيجة لفقدان الماء </a:t>
            </a:r>
            <a:r>
              <a:rPr lang="ar-SA" dirty="0" err="1"/>
              <a:t>فى</a:t>
            </a:r>
            <a:r>
              <a:rPr lang="ar-SA" dirty="0"/>
              <a:t> حالة عدم توفرا لرطوبة النسبية العالية</a:t>
            </a:r>
            <a:r>
              <a:rPr lang="en-US" dirty="0"/>
              <a:t>.</a:t>
            </a:r>
          </a:p>
          <a:p>
            <a:endParaRPr lang="ar-EG" dirty="0"/>
          </a:p>
        </p:txBody>
      </p:sp>
    </p:spTree>
    <p:extLst>
      <p:ext uri="{BB962C8B-B14F-4D97-AF65-F5344CB8AC3E}">
        <p14:creationId xmlns:p14="http://schemas.microsoft.com/office/powerpoint/2010/main" val="3958343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Freezing Injury </a:t>
            </a:r>
            <a:r>
              <a:rPr lang="ar-SA" b="1" dirty="0"/>
              <a:t>ضرر التجميد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يتجمد </a:t>
            </a:r>
            <a:r>
              <a:rPr lang="ar-SA" b="1" dirty="0"/>
              <a:t>كرنب بروكسل</a:t>
            </a:r>
            <a:r>
              <a:rPr lang="ar-SA" dirty="0"/>
              <a:t> </a:t>
            </a:r>
            <a:r>
              <a:rPr lang="ar-SA" dirty="0" err="1"/>
              <a:t>فى</a:t>
            </a:r>
            <a:r>
              <a:rPr lang="ar-SA" dirty="0"/>
              <a:t> درجة حرارة-0.6</a:t>
            </a:r>
            <a:r>
              <a:rPr lang="en-US" dirty="0"/>
              <a:t>. </a:t>
            </a:r>
            <a:r>
              <a:rPr lang="ar-SA" dirty="0"/>
              <a:t>م</a:t>
            </a:r>
            <a:r>
              <a:rPr lang="en-US" dirty="0"/>
              <a:t> . </a:t>
            </a:r>
            <a:endParaRPr lang="ar-EG" dirty="0" smtClean="0"/>
          </a:p>
          <a:p>
            <a:r>
              <a:rPr lang="ar-SA" dirty="0" err="1" smtClean="0"/>
              <a:t>ضررالتجميد</a:t>
            </a:r>
            <a:r>
              <a:rPr lang="ar-SA" dirty="0" smtClean="0"/>
              <a:t> </a:t>
            </a:r>
            <a:r>
              <a:rPr lang="ar-SA" dirty="0"/>
              <a:t>البسيط لأوراق البراعم </a:t>
            </a:r>
            <a:r>
              <a:rPr lang="ar-SA" dirty="0" smtClean="0"/>
              <a:t>الخارجية</a:t>
            </a:r>
            <a:r>
              <a:rPr lang="ar-EG" dirty="0" smtClean="0"/>
              <a:t> </a:t>
            </a:r>
            <a:r>
              <a:rPr lang="ar-SA" dirty="0" smtClean="0"/>
              <a:t>ينتج </a:t>
            </a:r>
            <a:r>
              <a:rPr lang="ar-SA" dirty="0"/>
              <a:t>عنة مناطق صغيرة داكنة وشفافة ، </a:t>
            </a:r>
            <a:endParaRPr lang="ar-EG" dirty="0" smtClean="0"/>
          </a:p>
          <a:p>
            <a:r>
              <a:rPr lang="ar-SA" dirty="0" smtClean="0"/>
              <a:t>اما </a:t>
            </a:r>
            <a:r>
              <a:rPr lang="ar-SA" dirty="0" err="1"/>
              <a:t>ضررالتجميد</a:t>
            </a:r>
            <a:r>
              <a:rPr lang="ar-SA" dirty="0"/>
              <a:t> الشديد فينتج عنة ان كل البرعم </a:t>
            </a:r>
            <a:r>
              <a:rPr lang="ar-SA" dirty="0" smtClean="0"/>
              <a:t>يصبح</a:t>
            </a:r>
            <a:r>
              <a:rPr lang="ar-EG" dirty="0" smtClean="0"/>
              <a:t> </a:t>
            </a:r>
            <a:r>
              <a:rPr lang="ar-SA" dirty="0" smtClean="0"/>
              <a:t>غامق </a:t>
            </a:r>
            <a:r>
              <a:rPr lang="ar-SA" dirty="0"/>
              <a:t>اللون وشفاف، وكثير الليونة عند انصهار التجميد</a:t>
            </a:r>
            <a:r>
              <a:rPr lang="en-US" dirty="0"/>
              <a:t> .</a:t>
            </a:r>
          </a:p>
          <a:p>
            <a:endParaRPr lang="ar-EG" dirty="0"/>
          </a:p>
        </p:txBody>
      </p:sp>
    </p:spTree>
    <p:extLst>
      <p:ext uri="{BB962C8B-B14F-4D97-AF65-F5344CB8AC3E}">
        <p14:creationId xmlns:p14="http://schemas.microsoft.com/office/powerpoint/2010/main" val="593612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Responses to Ethylene </a:t>
            </a:r>
            <a:r>
              <a:rPr lang="ar-SA" b="1" dirty="0"/>
              <a:t>الاستجابة </a:t>
            </a:r>
            <a:r>
              <a:rPr lang="ar-SA" b="1" dirty="0" err="1"/>
              <a:t>للاثيلين</a:t>
            </a:r>
            <a:r>
              <a:rPr lang="en-US" dirty="0"/>
              <a:t/>
            </a:r>
            <a:br>
              <a:rPr lang="en-US" dirty="0"/>
            </a:br>
            <a:endParaRPr lang="ar-EG" dirty="0"/>
          </a:p>
        </p:txBody>
      </p:sp>
      <p:sp>
        <p:nvSpPr>
          <p:cNvPr id="3" name="Content Placeholder 2"/>
          <p:cNvSpPr>
            <a:spLocks noGrp="1"/>
          </p:cNvSpPr>
          <p:nvPr>
            <p:ph idx="1"/>
          </p:nvPr>
        </p:nvSpPr>
        <p:spPr/>
        <p:txBody>
          <a:bodyPr/>
          <a:lstStyle/>
          <a:p>
            <a:r>
              <a:rPr lang="ar-SA" b="1" dirty="0"/>
              <a:t>كرنب بروكسل</a:t>
            </a:r>
            <a:r>
              <a:rPr lang="ar-SA" dirty="0"/>
              <a:t> حساس للايثلين </a:t>
            </a:r>
            <a:endParaRPr lang="ar-EG" dirty="0" smtClean="0"/>
          </a:p>
          <a:p>
            <a:r>
              <a:rPr lang="ar-SA" dirty="0" smtClean="0"/>
              <a:t>وينتج </a:t>
            </a:r>
            <a:r>
              <a:rPr lang="ar-SA" dirty="0"/>
              <a:t>عند التعرض  له الاصفرار وتساقط فى الاوراق، </a:t>
            </a:r>
            <a:r>
              <a:rPr lang="ar-SA" dirty="0" smtClean="0"/>
              <a:t>وهى</a:t>
            </a:r>
            <a:r>
              <a:rPr lang="ar-EG" dirty="0" smtClean="0"/>
              <a:t> </a:t>
            </a:r>
            <a:r>
              <a:rPr lang="ar-SA" dirty="0" err="1" smtClean="0"/>
              <a:t>اكثرأعراض</a:t>
            </a:r>
            <a:r>
              <a:rPr lang="ar-SA" dirty="0" smtClean="0"/>
              <a:t> </a:t>
            </a:r>
            <a:r>
              <a:rPr lang="ar-SA" dirty="0"/>
              <a:t>ضرر الاثيلين شيوعا</a:t>
            </a:r>
            <a:r>
              <a:rPr lang="en-US" dirty="0"/>
              <a:t>.</a:t>
            </a:r>
          </a:p>
          <a:p>
            <a:endParaRPr lang="ar-EG" dirty="0"/>
          </a:p>
        </p:txBody>
      </p:sp>
    </p:spTree>
    <p:extLst>
      <p:ext uri="{BB962C8B-B14F-4D97-AF65-F5344CB8AC3E}">
        <p14:creationId xmlns:p14="http://schemas.microsoft.com/office/powerpoint/2010/main" val="207760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الإزهار </a:t>
            </a:r>
            <a:r>
              <a:rPr lang="ar-SA" b="1" dirty="0" err="1"/>
              <a:t>فى</a:t>
            </a:r>
            <a:r>
              <a:rPr lang="ar-SA" b="1" dirty="0"/>
              <a:t> الكرنب</a:t>
            </a:r>
            <a:r>
              <a:rPr lang="en-US" dirty="0"/>
              <a:t/>
            </a:r>
            <a:br>
              <a:rPr lang="en-US" dirty="0"/>
            </a:br>
            <a:endParaRPr lang="ar-EG" dirty="0"/>
          </a:p>
        </p:txBody>
      </p:sp>
      <p:sp>
        <p:nvSpPr>
          <p:cNvPr id="3" name="Content Placeholder 2"/>
          <p:cNvSpPr>
            <a:spLocks noGrp="1"/>
          </p:cNvSpPr>
          <p:nvPr>
            <p:ph idx="1"/>
          </p:nvPr>
        </p:nvSpPr>
        <p:spPr>
          <a:xfrm>
            <a:off x="838200" y="1048512"/>
            <a:ext cx="10515600" cy="5128451"/>
          </a:xfrm>
        </p:spPr>
        <p:txBody>
          <a:bodyPr>
            <a:normAutofit/>
          </a:bodyPr>
          <a:lstStyle/>
          <a:p>
            <a:r>
              <a:rPr lang="ar-EG" u="sng" dirty="0" smtClean="0"/>
              <a:t>الإزهار المبكر هو اتجاه النباتات نحو الإزهار قبل تكون الرؤوس </a:t>
            </a:r>
            <a:r>
              <a:rPr lang="ar-EG" dirty="0" smtClean="0"/>
              <a:t>وهذا مرتبط بدرجة الحرارة المنخفضة التي يتعرض لها النبات لفترة كافية وهو ما يعرف باسم الارتباع </a:t>
            </a:r>
            <a:r>
              <a:rPr lang="en-US" dirty="0" err="1" smtClean="0"/>
              <a:t>Vernalization</a:t>
            </a:r>
            <a:r>
              <a:rPr lang="en-US" dirty="0" smtClean="0"/>
              <a:t> </a:t>
            </a:r>
            <a:r>
              <a:rPr lang="ar-EG" dirty="0" smtClean="0"/>
              <a:t>ثم إلى الحرارة المرتفعة بعد ذلك مما يؤدى إلى استطالة الشماريخ الزهرية وهذا يتوقف على: </a:t>
            </a:r>
          </a:p>
          <a:p>
            <a:r>
              <a:rPr lang="ar-EG" dirty="0" smtClean="0"/>
              <a:t>1- درجة الحرارة المتعرض لها النبات</a:t>
            </a:r>
          </a:p>
          <a:p>
            <a:r>
              <a:rPr lang="ar-EG" dirty="0" smtClean="0"/>
              <a:t>2- الصنف المنزرع</a:t>
            </a:r>
          </a:p>
          <a:p>
            <a:r>
              <a:rPr lang="ar-EG" dirty="0" smtClean="0"/>
              <a:t>3- حجم النبات عند التعرض إلى الحرارة المنخفضة</a:t>
            </a:r>
          </a:p>
          <a:p>
            <a:r>
              <a:rPr lang="ar-EG" dirty="0" smtClean="0"/>
              <a:t>4- عمر النبات عند التعرض إلى الحرارة المنخفضة</a:t>
            </a:r>
          </a:p>
          <a:p>
            <a:r>
              <a:rPr lang="ar-EG" dirty="0" smtClean="0"/>
              <a:t>5- درجة الحرارة المتعرض لها النبات بعد الحرارة المنخفضة</a:t>
            </a:r>
          </a:p>
          <a:p>
            <a:r>
              <a:rPr lang="ar-EG" dirty="0" smtClean="0"/>
              <a:t>وهذه الظاهرة تسبب خسائر فادحة للمزارعين وهى ترجع للتأخير </a:t>
            </a:r>
            <a:r>
              <a:rPr lang="ar-EG" dirty="0" err="1" smtClean="0"/>
              <a:t>فى</a:t>
            </a:r>
            <a:r>
              <a:rPr lang="ar-EG" dirty="0" smtClean="0"/>
              <a:t> ميعاد الزراعة أو عدم نقاوة الصنف وراثياُ.</a:t>
            </a:r>
          </a:p>
          <a:p>
            <a:endParaRPr lang="ar-EG" dirty="0"/>
          </a:p>
        </p:txBody>
      </p:sp>
      <p:pic>
        <p:nvPicPr>
          <p:cNvPr id="4" name="Picture 3"/>
          <p:cNvPicPr>
            <a:picLocks noChangeAspect="1"/>
          </p:cNvPicPr>
          <p:nvPr/>
        </p:nvPicPr>
        <p:blipFill>
          <a:blip r:embed="rId2"/>
          <a:stretch>
            <a:fillRect/>
          </a:stretch>
        </p:blipFill>
        <p:spPr>
          <a:xfrm>
            <a:off x="981456" y="2646807"/>
            <a:ext cx="2899602" cy="1931860"/>
          </a:xfrm>
          <a:prstGeom prst="rect">
            <a:avLst/>
          </a:prstGeom>
        </p:spPr>
      </p:pic>
    </p:spTree>
    <p:extLst>
      <p:ext uri="{BB962C8B-B14F-4D97-AF65-F5344CB8AC3E}">
        <p14:creationId xmlns:p14="http://schemas.microsoft.com/office/powerpoint/2010/main" val="74340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Responses to Controlled Atmosphere(CA) </a:t>
            </a:r>
            <a:r>
              <a:rPr lang="ar-SA" b="1" dirty="0"/>
              <a:t>الا </a:t>
            </a:r>
            <a:r>
              <a:rPr lang="ar-SA" b="1" dirty="0" err="1"/>
              <a:t>ستجابة</a:t>
            </a:r>
            <a:r>
              <a:rPr lang="ar-SA" b="1" dirty="0"/>
              <a:t> </a:t>
            </a:r>
            <a:r>
              <a:rPr lang="ar-SA" b="1" dirty="0" err="1"/>
              <a:t>للجوالهوائى</a:t>
            </a:r>
            <a:r>
              <a:rPr lang="ar-SA" b="1" dirty="0"/>
              <a:t> المتحكم </a:t>
            </a:r>
            <a:r>
              <a:rPr lang="ar-SA" b="1" dirty="0" err="1"/>
              <a:t>فية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الاجواء </a:t>
            </a:r>
            <a:r>
              <a:rPr lang="ar-SA" dirty="0" err="1"/>
              <a:t>الهوائيةالمكونة</a:t>
            </a:r>
            <a:r>
              <a:rPr lang="ar-SA" dirty="0"/>
              <a:t> من 1-4%اكسجين و من 5-10% </a:t>
            </a:r>
            <a:r>
              <a:rPr lang="ar-SA" dirty="0" err="1"/>
              <a:t>ثانى</a:t>
            </a:r>
            <a:r>
              <a:rPr lang="ar-SA" dirty="0"/>
              <a:t> اكسيد الكربون مفيدة لكرنب بروكسل </a:t>
            </a:r>
            <a:r>
              <a:rPr lang="ar-SA" dirty="0" err="1"/>
              <a:t>فى</a:t>
            </a:r>
            <a:r>
              <a:rPr lang="ar-SA" dirty="0"/>
              <a:t> درجات حرارة من 2.5-5م</a:t>
            </a:r>
            <a:r>
              <a:rPr lang="en-US" dirty="0"/>
              <a:t> </a:t>
            </a:r>
            <a:endParaRPr lang="en-US" dirty="0" smtClean="0"/>
          </a:p>
          <a:p>
            <a:r>
              <a:rPr lang="en-US" dirty="0" smtClean="0"/>
              <a:t>. </a:t>
            </a:r>
            <a:r>
              <a:rPr lang="ar-SA" u="sng" dirty="0"/>
              <a:t>اهم الفوائد </a:t>
            </a:r>
            <a:r>
              <a:rPr lang="ar-SA" u="sng" dirty="0" err="1"/>
              <a:t>هى</a:t>
            </a:r>
            <a:r>
              <a:rPr lang="ar-SA" u="sng" dirty="0"/>
              <a:t> تقليل الاصفرار والعفن، وتقليل تغير لون نقطة الالتصاق بالساق</a:t>
            </a:r>
            <a:r>
              <a:rPr lang="en-US" u="sng" dirty="0"/>
              <a:t>  </a:t>
            </a:r>
            <a:r>
              <a:rPr lang="ar-SA" dirty="0"/>
              <a:t>ومنع انتاج غاز الاثيلين</a:t>
            </a:r>
            <a:r>
              <a:rPr lang="en-US" dirty="0"/>
              <a:t>. </a:t>
            </a:r>
            <a:endParaRPr lang="en-US" dirty="0" smtClean="0"/>
          </a:p>
          <a:p>
            <a:r>
              <a:rPr lang="ar-SA" dirty="0" smtClean="0"/>
              <a:t>علما </a:t>
            </a:r>
            <a:r>
              <a:rPr lang="ar-SA" dirty="0"/>
              <a:t>بان ليس هناك فوائد من استعمال </a:t>
            </a:r>
            <a:r>
              <a:rPr lang="ar-SA" dirty="0" err="1"/>
              <a:t>الجوالهوائى</a:t>
            </a:r>
            <a:r>
              <a:rPr lang="ar-SA" dirty="0"/>
              <a:t> المتحكم </a:t>
            </a:r>
            <a:r>
              <a:rPr lang="ar-SA" dirty="0" err="1"/>
              <a:t>فية</a:t>
            </a:r>
            <a:r>
              <a:rPr lang="ar-SA" dirty="0"/>
              <a:t> </a:t>
            </a:r>
            <a:r>
              <a:rPr lang="ar-SA" dirty="0" err="1"/>
              <a:t>فى</a:t>
            </a:r>
            <a:r>
              <a:rPr lang="ar-SA" dirty="0"/>
              <a:t> حالة حفظ كرنب بروكسل </a:t>
            </a:r>
            <a:r>
              <a:rPr lang="ar-SA" dirty="0" err="1"/>
              <a:t>فى</a:t>
            </a:r>
            <a:r>
              <a:rPr lang="ar-SA" dirty="0"/>
              <a:t> درجة </a:t>
            </a:r>
            <a:r>
              <a:rPr lang="ar-SA" dirty="0" err="1"/>
              <a:t>حرارتة</a:t>
            </a:r>
            <a:r>
              <a:rPr lang="ar-SA" dirty="0"/>
              <a:t> المثلى</a:t>
            </a:r>
            <a:r>
              <a:rPr lang="en-US" dirty="0"/>
              <a:t> 0° </a:t>
            </a:r>
            <a:r>
              <a:rPr lang="ar-SA" dirty="0"/>
              <a:t>م</a:t>
            </a:r>
            <a:r>
              <a:rPr lang="en-US" dirty="0"/>
              <a:t> </a:t>
            </a:r>
            <a:endParaRPr lang="en-US" dirty="0" smtClean="0"/>
          </a:p>
          <a:p>
            <a:r>
              <a:rPr lang="en-US" dirty="0" smtClean="0"/>
              <a:t>. </a:t>
            </a:r>
            <a:r>
              <a:rPr lang="ar-SA" dirty="0"/>
              <a:t>التخزين </a:t>
            </a:r>
            <a:r>
              <a:rPr lang="ar-SA" dirty="0" err="1"/>
              <a:t>فى</a:t>
            </a:r>
            <a:r>
              <a:rPr lang="ar-SA" dirty="0"/>
              <a:t> جو اكسجين منخفض اقل من</a:t>
            </a:r>
            <a:r>
              <a:rPr lang="en-US" dirty="0"/>
              <a:t> 1% </a:t>
            </a:r>
            <a:r>
              <a:rPr lang="ar-SA" dirty="0"/>
              <a:t>يسبب مرارة شديدة وكذلك قد يسبب تغير </a:t>
            </a:r>
            <a:r>
              <a:rPr lang="ar-SA" dirty="0" err="1"/>
              <a:t>داخلى</a:t>
            </a:r>
            <a:r>
              <a:rPr lang="ar-SA" dirty="0"/>
              <a:t> </a:t>
            </a:r>
            <a:r>
              <a:rPr lang="ar-SA" dirty="0" err="1"/>
              <a:t>فى</a:t>
            </a:r>
            <a:r>
              <a:rPr lang="ar-SA" dirty="0"/>
              <a:t> اللون</a:t>
            </a:r>
            <a:r>
              <a:rPr lang="en-US" dirty="0"/>
              <a:t> . </a:t>
            </a:r>
          </a:p>
          <a:p>
            <a:endParaRPr lang="ar-EG" dirty="0"/>
          </a:p>
        </p:txBody>
      </p:sp>
    </p:spTree>
    <p:extLst>
      <p:ext uri="{BB962C8B-B14F-4D97-AF65-F5344CB8AC3E}">
        <p14:creationId xmlns:p14="http://schemas.microsoft.com/office/powerpoint/2010/main" val="3832934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Physiological Disorders </a:t>
            </a:r>
            <a:r>
              <a:rPr lang="ar-SA" b="1" dirty="0"/>
              <a:t>الا ضرار الفسيولوجية</a:t>
            </a:r>
            <a:r>
              <a:rPr lang="en-US" dirty="0"/>
              <a:t/>
            </a:r>
            <a:br>
              <a:rPr lang="en-US" dirty="0"/>
            </a:br>
            <a:endParaRPr lang="ar-EG" dirty="0"/>
          </a:p>
        </p:txBody>
      </p:sp>
      <p:sp>
        <p:nvSpPr>
          <p:cNvPr id="3" name="Content Placeholder 2"/>
          <p:cNvSpPr>
            <a:spLocks noGrp="1"/>
          </p:cNvSpPr>
          <p:nvPr>
            <p:ph idx="1"/>
          </p:nvPr>
        </p:nvSpPr>
        <p:spPr/>
        <p:txBody>
          <a:bodyPr/>
          <a:lstStyle/>
          <a:p>
            <a:r>
              <a:rPr lang="ar-SA" u="sng" dirty="0"/>
              <a:t>منها الانتفاخ او عدم الصلابة </a:t>
            </a:r>
            <a:r>
              <a:rPr lang="ar-SA" u="sng" dirty="0" smtClean="0"/>
              <a:t>وهى</a:t>
            </a:r>
            <a:r>
              <a:rPr lang="ar-EG" u="sng" dirty="0" smtClean="0"/>
              <a:t> </a:t>
            </a:r>
            <a:r>
              <a:rPr lang="ar-SA" u="sng" dirty="0" smtClean="0"/>
              <a:t>صفة </a:t>
            </a:r>
            <a:r>
              <a:rPr lang="ar-SA" u="sng" dirty="0"/>
              <a:t>غير مرغوب بها </a:t>
            </a:r>
            <a:r>
              <a:rPr lang="ar-SA" u="sng" dirty="0" smtClean="0"/>
              <a:t>في</a:t>
            </a:r>
            <a:r>
              <a:rPr lang="ar-EG" u="sng" dirty="0" smtClean="0"/>
              <a:t> </a:t>
            </a:r>
            <a:r>
              <a:rPr lang="ar-SA" u="sng" dirty="0" smtClean="0"/>
              <a:t>البراعم </a:t>
            </a:r>
            <a:r>
              <a:rPr lang="ar-SA" dirty="0"/>
              <a:t>و تختلف من حيث </a:t>
            </a:r>
            <a:r>
              <a:rPr lang="ar-SA" dirty="0" smtClean="0"/>
              <a:t>الصنف</a:t>
            </a:r>
            <a:r>
              <a:rPr lang="ar-EG" dirty="0" smtClean="0"/>
              <a:t> </a:t>
            </a:r>
            <a:r>
              <a:rPr lang="ar-SA" dirty="0" smtClean="0"/>
              <a:t>وظروف </a:t>
            </a:r>
            <a:r>
              <a:rPr lang="ar-SA" dirty="0"/>
              <a:t>النمو</a:t>
            </a:r>
            <a:r>
              <a:rPr lang="en-US" dirty="0"/>
              <a:t>. </a:t>
            </a:r>
            <a:endParaRPr lang="ar-EG" dirty="0" smtClean="0"/>
          </a:p>
          <a:p>
            <a:r>
              <a:rPr lang="ar-EG" dirty="0" smtClean="0"/>
              <a:t>ك</a:t>
            </a:r>
            <a:r>
              <a:rPr lang="ar-SA" dirty="0" smtClean="0"/>
              <a:t>ذلك </a:t>
            </a:r>
            <a:r>
              <a:rPr lang="ar-SA" dirty="0"/>
              <a:t>اللون البنى </a:t>
            </a:r>
            <a:r>
              <a:rPr lang="ar-SA" dirty="0" err="1"/>
              <a:t>الداخلى</a:t>
            </a:r>
            <a:r>
              <a:rPr lang="ar-SA" dirty="0"/>
              <a:t> ، فمن الممكن حدوثة تحت ظروف الانتاج الرطبة و </a:t>
            </a:r>
            <a:r>
              <a:rPr lang="ar-SA" dirty="0" smtClean="0"/>
              <a:t>آما</a:t>
            </a:r>
            <a:r>
              <a:rPr lang="ar-EG" dirty="0" smtClean="0"/>
              <a:t> </a:t>
            </a:r>
            <a:r>
              <a:rPr lang="ar-SA" dirty="0" smtClean="0"/>
              <a:t>أن </a:t>
            </a:r>
            <a:r>
              <a:rPr lang="ar-SA" dirty="0"/>
              <a:t>وجود الندى على الاوراق النامية يؤدى الية</a:t>
            </a:r>
            <a:endParaRPr lang="ar-EG" dirty="0"/>
          </a:p>
        </p:txBody>
      </p:sp>
      <p:pic>
        <p:nvPicPr>
          <p:cNvPr id="4" name="Picture 3"/>
          <p:cNvPicPr>
            <a:picLocks noChangeAspect="1"/>
          </p:cNvPicPr>
          <p:nvPr/>
        </p:nvPicPr>
        <p:blipFill>
          <a:blip r:embed="rId2"/>
          <a:stretch>
            <a:fillRect/>
          </a:stretch>
        </p:blipFill>
        <p:spPr>
          <a:xfrm>
            <a:off x="1355598" y="3569398"/>
            <a:ext cx="2628900" cy="1743075"/>
          </a:xfrm>
          <a:prstGeom prst="rect">
            <a:avLst/>
          </a:prstGeom>
        </p:spPr>
      </p:pic>
    </p:spTree>
    <p:extLst>
      <p:ext uri="{BB962C8B-B14F-4D97-AF65-F5344CB8AC3E}">
        <p14:creationId xmlns:p14="http://schemas.microsoft.com/office/powerpoint/2010/main" val="4214027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Physical Disorders </a:t>
            </a:r>
            <a:r>
              <a:rPr lang="ar-SA" b="1" dirty="0"/>
              <a:t>الأضرار الميكانيكية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المعاملة الخشنة اثناء الحصاد ينتج عنها </a:t>
            </a:r>
            <a:r>
              <a:rPr lang="ar-EG" dirty="0" smtClean="0"/>
              <a:t>ك</a:t>
            </a:r>
            <a:r>
              <a:rPr lang="ar-SA" dirty="0" smtClean="0"/>
              <a:t>مدات </a:t>
            </a:r>
            <a:r>
              <a:rPr lang="ar-SA" dirty="0"/>
              <a:t>فى البراعم </a:t>
            </a:r>
            <a:r>
              <a:rPr lang="ar-SA" dirty="0" smtClean="0"/>
              <a:t>و</a:t>
            </a:r>
            <a:r>
              <a:rPr lang="ar-EG" dirty="0" smtClean="0"/>
              <a:t>ز</a:t>
            </a:r>
            <a:r>
              <a:rPr lang="ar-SA" dirty="0" smtClean="0"/>
              <a:t>يادة </a:t>
            </a:r>
            <a:r>
              <a:rPr lang="ar-SA" dirty="0"/>
              <a:t>فى العفن</a:t>
            </a:r>
            <a:r>
              <a:rPr lang="en-US" dirty="0"/>
              <a:t>.</a:t>
            </a:r>
          </a:p>
          <a:p>
            <a:endParaRPr lang="ar-EG" dirty="0"/>
          </a:p>
        </p:txBody>
      </p:sp>
    </p:spTree>
    <p:extLst>
      <p:ext uri="{BB962C8B-B14F-4D97-AF65-F5344CB8AC3E}">
        <p14:creationId xmlns:p14="http://schemas.microsoft.com/office/powerpoint/2010/main" val="3221869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Pathological Disorders </a:t>
            </a:r>
            <a:r>
              <a:rPr lang="ar-SA" b="1" dirty="0"/>
              <a:t>الاضرار </a:t>
            </a:r>
            <a:r>
              <a:rPr lang="ar-SA" b="1" dirty="0" err="1"/>
              <a:t>الباثولوجية</a:t>
            </a:r>
            <a:r>
              <a:rPr lang="en-US" dirty="0"/>
              <a:t/>
            </a:r>
            <a:br>
              <a:rPr lang="en-US" dirty="0"/>
            </a:br>
            <a:endParaRPr lang="ar-EG" dirty="0"/>
          </a:p>
        </p:txBody>
      </p:sp>
      <p:sp>
        <p:nvSpPr>
          <p:cNvPr id="3" name="Content Placeholder 2"/>
          <p:cNvSpPr>
            <a:spLocks noGrp="1"/>
          </p:cNvSpPr>
          <p:nvPr>
            <p:ph idx="1"/>
          </p:nvPr>
        </p:nvSpPr>
        <p:spPr/>
        <p:txBody>
          <a:bodyPr/>
          <a:lstStyle/>
          <a:p>
            <a:r>
              <a:rPr lang="ar-SA" b="1" dirty="0"/>
              <a:t>كرنب بروكسل</a:t>
            </a:r>
            <a:r>
              <a:rPr lang="ar-SA" dirty="0"/>
              <a:t> ليست </a:t>
            </a:r>
            <a:r>
              <a:rPr lang="ar-SA" dirty="0" err="1"/>
              <a:t>لة</a:t>
            </a:r>
            <a:r>
              <a:rPr lang="ar-SA" dirty="0"/>
              <a:t> قابلية شديدة للعفن </a:t>
            </a:r>
            <a:r>
              <a:rPr lang="ar-SA" dirty="0" smtClean="0"/>
              <a:t>بعد</a:t>
            </a:r>
            <a:r>
              <a:rPr lang="ar-EG" dirty="0" smtClean="0"/>
              <a:t> </a:t>
            </a:r>
            <a:r>
              <a:rPr lang="ar-SA" dirty="0" smtClean="0"/>
              <a:t>الحصاد</a:t>
            </a:r>
            <a:r>
              <a:rPr lang="ar-SA" dirty="0"/>
              <a:t>، ولكنة قد يتأثر بنفس الكائنات </a:t>
            </a:r>
            <a:r>
              <a:rPr lang="ar-SA" dirty="0" err="1"/>
              <a:t>التى</a:t>
            </a:r>
            <a:r>
              <a:rPr lang="ar-SA" dirty="0"/>
              <a:t> </a:t>
            </a:r>
            <a:r>
              <a:rPr lang="ar-SA" dirty="0" smtClean="0"/>
              <a:t>تصيب</a:t>
            </a:r>
            <a:r>
              <a:rPr lang="ar-EG" dirty="0" smtClean="0"/>
              <a:t> </a:t>
            </a:r>
            <a:r>
              <a:rPr lang="ar-SA" dirty="0" smtClean="0"/>
              <a:t>الخضر </a:t>
            </a:r>
            <a:r>
              <a:rPr lang="ar-SA" dirty="0"/>
              <a:t>من جنس </a:t>
            </a:r>
            <a:r>
              <a:rPr lang="ar-SA" dirty="0" err="1"/>
              <a:t>البراسيكا</a:t>
            </a:r>
            <a:r>
              <a:rPr lang="en-US" dirty="0"/>
              <a:t> . </a:t>
            </a:r>
            <a:r>
              <a:rPr lang="ar-SA" dirty="0"/>
              <a:t>فالعفن </a:t>
            </a:r>
            <a:r>
              <a:rPr lang="ar-SA" dirty="0" err="1"/>
              <a:t>البكتيرى</a:t>
            </a:r>
            <a:r>
              <a:rPr lang="ar-SA" dirty="0"/>
              <a:t> الناتج من الانواع المختلفة من الكائنات </a:t>
            </a:r>
            <a:r>
              <a:rPr lang="ar-SA" dirty="0" smtClean="0"/>
              <a:t>المسببة</a:t>
            </a:r>
            <a:r>
              <a:rPr lang="ar-EG" dirty="0" smtClean="0"/>
              <a:t> </a:t>
            </a:r>
            <a:r>
              <a:rPr lang="ar-SA" dirty="0" smtClean="0"/>
              <a:t>قد </a:t>
            </a:r>
            <a:r>
              <a:rPr lang="ar-SA" dirty="0"/>
              <a:t>يصيب البراعم ، فالعفن </a:t>
            </a:r>
            <a:r>
              <a:rPr lang="ar-SA" dirty="0" err="1" smtClean="0"/>
              <a:t>البكتيرى</a:t>
            </a:r>
            <a:r>
              <a:rPr lang="ar-EG" dirty="0" smtClean="0"/>
              <a:t> بداية</a:t>
            </a:r>
            <a:r>
              <a:rPr lang="en-US" b="1" dirty="0" smtClean="0"/>
              <a:t> </a:t>
            </a:r>
            <a:r>
              <a:rPr lang="ar-SA" dirty="0"/>
              <a:t>للعفن </a:t>
            </a:r>
            <a:r>
              <a:rPr lang="ar-SA" dirty="0" err="1" smtClean="0"/>
              <a:t>الطرى</a:t>
            </a:r>
            <a:r>
              <a:rPr lang="ar-EG" dirty="0" smtClean="0"/>
              <a:t> </a:t>
            </a:r>
            <a:r>
              <a:rPr lang="ar-SA" dirty="0" smtClean="0"/>
              <a:t>ناتج </a:t>
            </a:r>
            <a:r>
              <a:rPr lang="ar-SA" dirty="0"/>
              <a:t>من الاصابة بالجروح</a:t>
            </a:r>
            <a:r>
              <a:rPr lang="en-US" dirty="0"/>
              <a:t>.</a:t>
            </a:r>
            <a:r>
              <a:rPr lang="ar-SA" dirty="0"/>
              <a:t>اما الفطريات المسببة </a:t>
            </a:r>
            <a:r>
              <a:rPr lang="ar-SA" dirty="0" err="1"/>
              <a:t>للامراض</a:t>
            </a:r>
            <a:r>
              <a:rPr lang="ar-SA" dirty="0"/>
              <a:t> </a:t>
            </a:r>
            <a:r>
              <a:rPr lang="ar-SA" dirty="0" err="1"/>
              <a:t>هى</a:t>
            </a:r>
            <a:r>
              <a:rPr lang="ar-SA" dirty="0"/>
              <a:t> اقل شيوعا، لكن قد تحدث </a:t>
            </a:r>
            <a:r>
              <a:rPr lang="ar-SA" dirty="0" smtClean="0"/>
              <a:t>اثناء</a:t>
            </a:r>
            <a:r>
              <a:rPr lang="ar-EG" dirty="0" smtClean="0"/>
              <a:t> </a:t>
            </a:r>
            <a:r>
              <a:rPr lang="ar-SA" dirty="0" smtClean="0"/>
              <a:t>النمو </a:t>
            </a:r>
            <a:r>
              <a:rPr lang="ar-SA" dirty="0"/>
              <a:t>تحت ظروف الاجواء الباردة والممطرة</a:t>
            </a:r>
            <a:r>
              <a:rPr lang="en-US" dirty="0"/>
              <a:t> .</a:t>
            </a:r>
          </a:p>
          <a:p>
            <a:endParaRPr lang="ar-EG" dirty="0"/>
          </a:p>
        </p:txBody>
      </p:sp>
    </p:spTree>
    <p:extLst>
      <p:ext uri="{BB962C8B-B14F-4D97-AF65-F5344CB8AC3E}">
        <p14:creationId xmlns:p14="http://schemas.microsoft.com/office/powerpoint/2010/main" val="1201144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err="1"/>
              <a:t>بروكولى</a:t>
            </a:r>
            <a:r>
              <a:rPr lang="en-US" dirty="0"/>
              <a:t/>
            </a:r>
            <a:br>
              <a:rPr lang="en-US" dirty="0"/>
            </a:br>
            <a:endParaRPr lang="ar-EG" dirty="0"/>
          </a:p>
        </p:txBody>
      </p:sp>
      <p:sp>
        <p:nvSpPr>
          <p:cNvPr id="3" name="Content Placeholder 2"/>
          <p:cNvSpPr>
            <a:spLocks noGrp="1"/>
          </p:cNvSpPr>
          <p:nvPr>
            <p:ph idx="1"/>
          </p:nvPr>
        </p:nvSpPr>
        <p:spPr/>
        <p:txBody>
          <a:bodyPr/>
          <a:lstStyle/>
          <a:p>
            <a:r>
              <a:rPr lang="ar-EG" b="1" dirty="0"/>
              <a:t>يعتبر </a:t>
            </a:r>
            <a:r>
              <a:rPr lang="ar-EG" b="1" dirty="0" err="1"/>
              <a:t>البروكولي</a:t>
            </a:r>
            <a:r>
              <a:rPr lang="ar-EG" b="1" dirty="0"/>
              <a:t> مصدراً ممتازاً للفيتامين </a:t>
            </a:r>
            <a:r>
              <a:rPr lang="en-US" b="1" dirty="0"/>
              <a:t>C </a:t>
            </a:r>
            <a:r>
              <a:rPr lang="ar-EG" b="1" dirty="0"/>
              <a:t>ومصدراً جيداً لحمض الفوليك، ويحتوي على كمية من </a:t>
            </a:r>
            <a:r>
              <a:rPr lang="ar-EG" b="1" dirty="0" err="1"/>
              <a:t>الكاروتين</a:t>
            </a:r>
            <a:r>
              <a:rPr lang="ar-EG" b="1" dirty="0"/>
              <a:t> وعلى فيتامينات أخرى. ويحتوي على البروتين (2,7%)، على قليل من السكريات (4,5%)، وعلى ألياف وعناصر معدنية </a:t>
            </a:r>
            <a:r>
              <a:rPr lang="ar-EG" b="1" dirty="0" smtClean="0"/>
              <a:t>مختلفة</a:t>
            </a:r>
          </a:p>
          <a:p>
            <a:r>
              <a:rPr lang="ar-EG" b="1" dirty="0"/>
              <a:t>ينتسب </a:t>
            </a:r>
            <a:r>
              <a:rPr lang="ar-EG" b="1" dirty="0" err="1"/>
              <a:t>البروكولي</a:t>
            </a:r>
            <a:r>
              <a:rPr lang="ar-EG" b="1" dirty="0"/>
              <a:t> إلى فصيلة الصليبيات (كما القرنبيط). وقد أقرت لجنة الغذاء والحمية التابعة لأكاديمية العلوم الأميركية أن </a:t>
            </a:r>
            <a:r>
              <a:rPr lang="ar-EG" b="1" dirty="0" err="1"/>
              <a:t>البروكولي</a:t>
            </a:r>
            <a:r>
              <a:rPr lang="ar-EG" b="1" dirty="0"/>
              <a:t> كما كل الصليبيات يمتلك خصائص مضادة للسرطان، خاصة سرطان المعدة، الرئتين والكلى.</a:t>
            </a:r>
            <a:br>
              <a:rPr lang="ar-EG" b="1" dirty="0"/>
            </a:br>
            <a:r>
              <a:rPr lang="ar-EG" b="1" dirty="0"/>
              <a:t>-إن مادة الكلوروفيل الموجودة في </a:t>
            </a:r>
            <a:r>
              <a:rPr lang="ar-EG" b="1" dirty="0" err="1"/>
              <a:t>البروكولي</a:t>
            </a:r>
            <a:r>
              <a:rPr lang="ar-EG" b="1" dirty="0"/>
              <a:t> (والمسؤولة عن إعطائه اللون الأخضر) تحفظ جزيئات الـ </a:t>
            </a:r>
            <a:r>
              <a:rPr lang="en-US" b="1" dirty="0"/>
              <a:t>DNA </a:t>
            </a:r>
            <a:r>
              <a:rPr lang="ar-EG" b="1" dirty="0"/>
              <a:t>من الشذوذ فتمنع تشكل الخلايا السرطانية.</a:t>
            </a:r>
            <a:br>
              <a:rPr lang="ar-EG" b="1" dirty="0"/>
            </a:br>
            <a:r>
              <a:rPr lang="ar-EG" b="1" dirty="0"/>
              <a:t/>
            </a:r>
            <a:br>
              <a:rPr lang="ar-EG" b="1" dirty="0"/>
            </a:br>
            <a:endParaRPr lang="ar-EG" dirty="0"/>
          </a:p>
        </p:txBody>
      </p:sp>
      <p:pic>
        <p:nvPicPr>
          <p:cNvPr id="4" name="Picture 3"/>
          <p:cNvPicPr>
            <a:picLocks noChangeAspect="1"/>
          </p:cNvPicPr>
          <p:nvPr/>
        </p:nvPicPr>
        <p:blipFill>
          <a:blip r:embed="rId2"/>
          <a:stretch>
            <a:fillRect/>
          </a:stretch>
        </p:blipFill>
        <p:spPr>
          <a:xfrm>
            <a:off x="647509" y="4808029"/>
            <a:ext cx="2143125" cy="2143125"/>
          </a:xfrm>
          <a:prstGeom prst="rect">
            <a:avLst/>
          </a:prstGeom>
        </p:spPr>
      </p:pic>
    </p:spTree>
    <p:extLst>
      <p:ext uri="{BB962C8B-B14F-4D97-AF65-F5344CB8AC3E}">
        <p14:creationId xmlns:p14="http://schemas.microsoft.com/office/powerpoint/2010/main" val="903626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Maturity Indices </a:t>
            </a:r>
            <a:r>
              <a:rPr lang="ar-SA" b="1" dirty="0"/>
              <a:t>دلائل الصلاحية للحصاد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تعتمد على قطر القرص ومدى الامتلاء حيث يجب أن تكون الزهيرات قريبة من </a:t>
            </a:r>
            <a:r>
              <a:rPr lang="ar-SA" dirty="0" smtClean="0"/>
              <a:t>بعضها</a:t>
            </a:r>
            <a:r>
              <a:rPr lang="en-US" dirty="0" smtClean="0"/>
              <a:t> </a:t>
            </a:r>
            <a:r>
              <a:rPr lang="ar-SA" dirty="0" smtClean="0"/>
              <a:t>مندمجة </a:t>
            </a:r>
            <a:r>
              <a:rPr lang="ar-SA" dirty="0"/>
              <a:t>غير </a:t>
            </a:r>
            <a:r>
              <a:rPr lang="ar-SA" dirty="0" err="1" smtClean="0"/>
              <a:t>متفتحه</a:t>
            </a:r>
            <a:endParaRPr lang="en-US" dirty="0"/>
          </a:p>
          <a:p>
            <a:endParaRPr lang="ar-EG" dirty="0"/>
          </a:p>
        </p:txBody>
      </p:sp>
      <p:pic>
        <p:nvPicPr>
          <p:cNvPr id="4" name="Picture 3"/>
          <p:cNvPicPr>
            <a:picLocks noChangeAspect="1"/>
          </p:cNvPicPr>
          <p:nvPr/>
        </p:nvPicPr>
        <p:blipFill>
          <a:blip r:embed="rId2"/>
          <a:stretch>
            <a:fillRect/>
          </a:stretch>
        </p:blipFill>
        <p:spPr>
          <a:xfrm>
            <a:off x="980694" y="2351722"/>
            <a:ext cx="5524500" cy="4105275"/>
          </a:xfrm>
          <a:prstGeom prst="rect">
            <a:avLst/>
          </a:prstGeom>
        </p:spPr>
      </p:pic>
    </p:spTree>
    <p:extLst>
      <p:ext uri="{BB962C8B-B14F-4D97-AF65-F5344CB8AC3E}">
        <p14:creationId xmlns:p14="http://schemas.microsoft.com/office/powerpoint/2010/main" val="2414773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Quality indices </a:t>
            </a:r>
            <a:r>
              <a:rPr lang="ar-SA" b="1" dirty="0"/>
              <a:t>دلائل الجودة</a:t>
            </a:r>
            <a:r>
              <a:rPr lang="en-US" dirty="0"/>
              <a:t/>
            </a:r>
            <a:br>
              <a:rPr lang="en-US" dirty="0"/>
            </a:br>
            <a:endParaRPr lang="ar-EG" dirty="0"/>
          </a:p>
        </p:txBody>
      </p:sp>
      <p:sp>
        <p:nvSpPr>
          <p:cNvPr id="3" name="Content Placeholder 2"/>
          <p:cNvSpPr>
            <a:spLocks noGrp="1"/>
          </p:cNvSpPr>
          <p:nvPr>
            <p:ph idx="1"/>
          </p:nvPr>
        </p:nvSpPr>
        <p:spPr/>
        <p:txBody>
          <a:bodyPr/>
          <a:lstStyle/>
          <a:p>
            <a:r>
              <a:rPr lang="ar-EG" b="1" dirty="0" err="1"/>
              <a:t>بروكولى</a:t>
            </a:r>
            <a:r>
              <a:rPr lang="ar-EG" b="1" dirty="0"/>
              <a:t> </a:t>
            </a:r>
            <a:r>
              <a:rPr lang="ar-SA" dirty="0"/>
              <a:t>ذات الجودة العالية لابد أن يكون لونه اخضر </a:t>
            </a:r>
            <a:r>
              <a:rPr lang="ar-SA" dirty="0" err="1"/>
              <a:t>دآ</a:t>
            </a:r>
            <a:r>
              <a:rPr lang="ar-EG" dirty="0"/>
              <a:t>كن  </a:t>
            </a:r>
            <a:r>
              <a:rPr lang="ar-SA" dirty="0"/>
              <a:t>أو زاهي و الزهيرات قريبة من بعضها </a:t>
            </a:r>
            <a:r>
              <a:rPr lang="ar-SA" dirty="0" err="1"/>
              <a:t>فى</a:t>
            </a:r>
            <a:r>
              <a:rPr lang="ar-SA" dirty="0"/>
              <a:t> القرص وان يكون القرص مندمج( متماسك عند الضغط علية باليد)وان بكون العنق (ساق القرص) مقطوعة بطريقة نظيفة وبالطول المناسب</a:t>
            </a:r>
            <a:endParaRPr lang="en-US" dirty="0"/>
          </a:p>
          <a:p>
            <a:endParaRPr lang="ar-EG" dirty="0"/>
          </a:p>
        </p:txBody>
      </p:sp>
      <p:pic>
        <p:nvPicPr>
          <p:cNvPr id="4" name="Picture 3"/>
          <p:cNvPicPr>
            <a:picLocks noChangeAspect="1"/>
          </p:cNvPicPr>
          <p:nvPr/>
        </p:nvPicPr>
        <p:blipFill>
          <a:blip r:embed="rId2"/>
          <a:stretch>
            <a:fillRect/>
          </a:stretch>
        </p:blipFill>
        <p:spPr>
          <a:xfrm>
            <a:off x="269241" y="3168651"/>
            <a:ext cx="5348110" cy="3008312"/>
          </a:xfrm>
          <a:prstGeom prst="rect">
            <a:avLst/>
          </a:prstGeom>
        </p:spPr>
      </p:pic>
      <p:pic>
        <p:nvPicPr>
          <p:cNvPr id="5" name="Picture 4"/>
          <p:cNvPicPr>
            <a:picLocks noChangeAspect="1"/>
          </p:cNvPicPr>
          <p:nvPr/>
        </p:nvPicPr>
        <p:blipFill>
          <a:blip r:embed="rId3"/>
          <a:stretch>
            <a:fillRect/>
          </a:stretch>
        </p:blipFill>
        <p:spPr>
          <a:xfrm>
            <a:off x="6464426" y="3513614"/>
            <a:ext cx="2923413" cy="2209556"/>
          </a:xfrm>
          <a:prstGeom prst="rect">
            <a:avLst/>
          </a:prstGeom>
        </p:spPr>
      </p:pic>
    </p:spTree>
    <p:extLst>
      <p:ext uri="{BB962C8B-B14F-4D97-AF65-F5344CB8AC3E}">
        <p14:creationId xmlns:p14="http://schemas.microsoft.com/office/powerpoint/2010/main" val="1815947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درجة الحرارة المثلى و الرطوبة النسبية المثلى</a:t>
            </a:r>
            <a:r>
              <a:rPr lang="en-US" dirty="0"/>
              <a:t/>
            </a:r>
            <a:br>
              <a:rPr lang="en-US" dirty="0"/>
            </a:br>
            <a:endParaRPr lang="ar-EG" dirty="0"/>
          </a:p>
        </p:txBody>
      </p:sp>
      <p:sp>
        <p:nvSpPr>
          <p:cNvPr id="3" name="Content Placeholder 2"/>
          <p:cNvSpPr>
            <a:spLocks noGrp="1"/>
          </p:cNvSpPr>
          <p:nvPr>
            <p:ph idx="1"/>
          </p:nvPr>
        </p:nvSpPr>
        <p:spPr/>
        <p:txBody>
          <a:bodyPr>
            <a:normAutofit/>
          </a:bodyPr>
          <a:lstStyle/>
          <a:p>
            <a:r>
              <a:rPr lang="ar-SA" dirty="0"/>
              <a:t>إن درجة الحرارة المنخفضة مهمة جدا للحصول على فترة الحياة والجودة المناسبة في </a:t>
            </a:r>
            <a:r>
              <a:rPr lang="ar-SA" dirty="0" err="1" smtClean="0"/>
              <a:t>البرو</a:t>
            </a:r>
            <a:r>
              <a:rPr lang="ar-EG" dirty="0" smtClean="0"/>
              <a:t>ك</a:t>
            </a:r>
            <a:r>
              <a:rPr lang="ar-SA" dirty="0" err="1" smtClean="0"/>
              <a:t>لى</a:t>
            </a:r>
            <a:r>
              <a:rPr lang="ar-SA" dirty="0" smtClean="0"/>
              <a:t> </a:t>
            </a:r>
            <a:r>
              <a:rPr lang="ar-SA" u="sng" dirty="0"/>
              <a:t>ولذلك فان </a:t>
            </a:r>
            <a:r>
              <a:rPr lang="ar-SA" u="sng" dirty="0" smtClean="0"/>
              <a:t>استخدام</a:t>
            </a:r>
            <a:r>
              <a:rPr lang="ar-EG" u="sng" dirty="0" smtClean="0"/>
              <a:t> </a:t>
            </a:r>
            <a:r>
              <a:rPr lang="ar-SA" u="sng" dirty="0" smtClean="0"/>
              <a:t>حرارة </a:t>
            </a:r>
            <a:r>
              <a:rPr lang="ar-SA" u="sng" dirty="0"/>
              <a:t>صفر</a:t>
            </a:r>
            <a:r>
              <a:rPr lang="en-US" u="sng" dirty="0"/>
              <a:t>°</a:t>
            </a:r>
            <a:r>
              <a:rPr lang="ar-SA" u="sng" dirty="0"/>
              <a:t>م مع رطوبة نسبية </a:t>
            </a:r>
            <a:r>
              <a:rPr lang="ar-SA" u="sng" dirty="0" smtClean="0"/>
              <a:t>ا</a:t>
            </a:r>
            <a:r>
              <a:rPr lang="ar-EG" u="sng" dirty="0" smtClean="0"/>
              <a:t>ك</a:t>
            </a:r>
            <a:r>
              <a:rPr lang="ar-SA" u="sng" dirty="0" smtClean="0"/>
              <a:t>ثر </a:t>
            </a:r>
            <a:r>
              <a:rPr lang="ar-SA" u="sng" dirty="0"/>
              <a:t>من</a:t>
            </a:r>
            <a:r>
              <a:rPr lang="en-US" u="sng" dirty="0"/>
              <a:t> 95 % </a:t>
            </a:r>
            <a:r>
              <a:rPr lang="ar-SA" u="sng" dirty="0"/>
              <a:t>مهم جدا لإطالة فترة حياة </a:t>
            </a:r>
            <a:r>
              <a:rPr lang="ar-SA" u="sng" dirty="0" err="1" smtClean="0"/>
              <a:t>البرو</a:t>
            </a:r>
            <a:r>
              <a:rPr lang="ar-EG" u="sng" dirty="0" smtClean="0"/>
              <a:t>ك</a:t>
            </a:r>
            <a:r>
              <a:rPr lang="ar-SA" u="sng" dirty="0" err="1" smtClean="0"/>
              <a:t>لى</a:t>
            </a:r>
            <a:r>
              <a:rPr lang="ar-SA" u="sng" dirty="0" smtClean="0"/>
              <a:t> </a:t>
            </a:r>
            <a:r>
              <a:rPr lang="ar-SA" u="sng" dirty="0"/>
              <a:t>بعد </a:t>
            </a:r>
            <a:r>
              <a:rPr lang="ar-SA" u="sng" dirty="0" smtClean="0"/>
              <a:t>القطف</a:t>
            </a:r>
            <a:r>
              <a:rPr lang="ar-EG" u="sng" dirty="0"/>
              <a:t> لمدة</a:t>
            </a:r>
            <a:r>
              <a:rPr lang="en-US" u="sng" dirty="0" smtClean="0"/>
              <a:t> 28-21 </a:t>
            </a:r>
            <a:r>
              <a:rPr lang="ar-SA" u="sng" dirty="0" smtClean="0"/>
              <a:t>يوماً</a:t>
            </a:r>
            <a:r>
              <a:rPr lang="en-US" u="sng" dirty="0" smtClean="0"/>
              <a:t> </a:t>
            </a:r>
            <a:r>
              <a:rPr lang="en-US" dirty="0"/>
              <a:t>-</a:t>
            </a:r>
            <a:r>
              <a:rPr lang="en-US" dirty="0" smtClean="0"/>
              <a:t> (</a:t>
            </a:r>
            <a:endParaRPr lang="ar-EG" dirty="0" smtClean="0"/>
          </a:p>
          <a:p>
            <a:r>
              <a:rPr lang="ar-SA" dirty="0" smtClean="0"/>
              <a:t>ويلاحظ </a:t>
            </a:r>
            <a:r>
              <a:rPr lang="ar-SA" dirty="0"/>
              <a:t>أن الأقراص المخزنة على درجة</a:t>
            </a:r>
            <a:r>
              <a:rPr lang="en-US" dirty="0"/>
              <a:t> 5°</a:t>
            </a:r>
            <a:r>
              <a:rPr lang="ar-SA" dirty="0"/>
              <a:t>م يمكن تخزينها لمدة</a:t>
            </a:r>
            <a:r>
              <a:rPr lang="en-US" dirty="0"/>
              <a:t> 14 </a:t>
            </a:r>
            <a:r>
              <a:rPr lang="ar-SA" dirty="0"/>
              <a:t>يوما أما إذا خزنت على درجة</a:t>
            </a:r>
            <a:r>
              <a:rPr lang="en-US" dirty="0"/>
              <a:t> 10 °</a:t>
            </a:r>
            <a:r>
              <a:rPr lang="ar-SA" dirty="0"/>
              <a:t>م فان </a:t>
            </a:r>
            <a:r>
              <a:rPr lang="ar-SA" dirty="0" smtClean="0"/>
              <a:t>فترة</a:t>
            </a:r>
            <a:r>
              <a:rPr lang="ar-EG" dirty="0" smtClean="0"/>
              <a:t> </a:t>
            </a:r>
            <a:r>
              <a:rPr lang="ar-SA" dirty="0" smtClean="0"/>
              <a:t>حياتها </a:t>
            </a:r>
            <a:r>
              <a:rPr lang="ar-SA" dirty="0"/>
              <a:t>تكون حوالي</a:t>
            </a:r>
            <a:r>
              <a:rPr lang="en-US" dirty="0"/>
              <a:t> 5 </a:t>
            </a:r>
            <a:r>
              <a:rPr lang="ar-SA" dirty="0" smtClean="0"/>
              <a:t>أيام</a:t>
            </a:r>
            <a:endParaRPr lang="en-US" dirty="0" smtClean="0"/>
          </a:p>
          <a:p>
            <a:r>
              <a:rPr lang="en-US" dirty="0" smtClean="0"/>
              <a:t> </a:t>
            </a:r>
            <a:r>
              <a:rPr lang="en-US" dirty="0"/>
              <a:t>. </a:t>
            </a:r>
            <a:r>
              <a:rPr lang="ar-SA" dirty="0"/>
              <a:t>وعادة يتم تبريد </a:t>
            </a:r>
            <a:r>
              <a:rPr lang="ar-SA" dirty="0" err="1" smtClean="0"/>
              <a:t>البرو</a:t>
            </a:r>
            <a:r>
              <a:rPr lang="ar-EG" dirty="0"/>
              <a:t>ك</a:t>
            </a:r>
            <a:r>
              <a:rPr lang="ar-SA" dirty="0" err="1" smtClean="0"/>
              <a:t>لى</a:t>
            </a:r>
            <a:r>
              <a:rPr lang="ar-SA" dirty="0" smtClean="0"/>
              <a:t> </a:t>
            </a:r>
            <a:r>
              <a:rPr lang="ar-SA" dirty="0"/>
              <a:t>بسرعة بعد القطف باستخدام الثلج بشرط أن تكون </a:t>
            </a:r>
            <a:r>
              <a:rPr lang="ar-SA" dirty="0" smtClean="0"/>
              <a:t>العبوات</a:t>
            </a:r>
            <a:r>
              <a:rPr lang="ar-EG" dirty="0" smtClean="0"/>
              <a:t> </a:t>
            </a:r>
            <a:r>
              <a:rPr lang="ar-SA" dirty="0" smtClean="0"/>
              <a:t>الكرتونية </a:t>
            </a:r>
            <a:r>
              <a:rPr lang="ar-SA" dirty="0"/>
              <a:t>معاملة بالشمع آما يمكن استخدام التبريد السريع بالماء أو الهواء المدفوع وفى هذه الحالة فان </a:t>
            </a:r>
            <a:r>
              <a:rPr lang="ar-SA" dirty="0" smtClean="0"/>
              <a:t>الاهتمام</a:t>
            </a:r>
            <a:r>
              <a:rPr lang="ar-EG" dirty="0" smtClean="0"/>
              <a:t> </a:t>
            </a:r>
            <a:r>
              <a:rPr lang="ar-SA" dirty="0" smtClean="0"/>
              <a:t>بدرجة </a:t>
            </a:r>
            <a:r>
              <a:rPr lang="ar-SA" dirty="0"/>
              <a:t>الحرارة أثناء التوزيع يحتاج إلى اهتمام </a:t>
            </a:r>
            <a:r>
              <a:rPr lang="ar-SA" dirty="0" err="1"/>
              <a:t>اآبر</a:t>
            </a:r>
            <a:r>
              <a:rPr lang="ar-SA" dirty="0"/>
              <a:t> منه في حالة استخدام الثلج</a:t>
            </a:r>
            <a:r>
              <a:rPr lang="en-US" dirty="0"/>
              <a:t>.</a:t>
            </a:r>
          </a:p>
          <a:p>
            <a:endParaRPr lang="ar-EG" dirty="0"/>
          </a:p>
        </p:txBody>
      </p:sp>
    </p:spTree>
    <p:extLst>
      <p:ext uri="{BB962C8B-B14F-4D97-AF65-F5344CB8AC3E}">
        <p14:creationId xmlns:p14="http://schemas.microsoft.com/office/powerpoint/2010/main" val="839510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Freezing Injury </a:t>
            </a:r>
            <a:r>
              <a:rPr lang="ar-SA" b="1" dirty="0"/>
              <a:t>أضرار التجميد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تحدث في حالة استخدام الثلج السائل أو إذا تم تخزين </a:t>
            </a:r>
            <a:r>
              <a:rPr lang="ar-SA" dirty="0" err="1" smtClean="0"/>
              <a:t>البرو</a:t>
            </a:r>
            <a:r>
              <a:rPr lang="ar-EG" dirty="0" smtClean="0"/>
              <a:t>ك</a:t>
            </a:r>
            <a:r>
              <a:rPr lang="ar-SA" dirty="0" err="1" smtClean="0"/>
              <a:t>لى</a:t>
            </a:r>
            <a:r>
              <a:rPr lang="en-US" dirty="0" smtClean="0"/>
              <a:t> )</a:t>
            </a:r>
            <a:r>
              <a:rPr lang="ar-SA" dirty="0" smtClean="0"/>
              <a:t>غير </a:t>
            </a:r>
            <a:r>
              <a:rPr lang="ar-SA" dirty="0"/>
              <a:t>المعامل بالثلج</a:t>
            </a:r>
            <a:r>
              <a:rPr lang="en-US" dirty="0"/>
              <a:t> </a:t>
            </a:r>
            <a:r>
              <a:rPr lang="en-US" dirty="0" smtClean="0"/>
              <a:t>( </a:t>
            </a:r>
            <a:r>
              <a:rPr lang="ar-SA" dirty="0"/>
              <a:t>على درجة</a:t>
            </a:r>
            <a:r>
              <a:rPr lang="en-US" dirty="0"/>
              <a:t> </a:t>
            </a:r>
            <a:r>
              <a:rPr lang="en-US" dirty="0" smtClean="0"/>
              <a:t>1°</a:t>
            </a:r>
            <a:r>
              <a:rPr lang="en-US" dirty="0"/>
              <a:t> - </a:t>
            </a:r>
            <a:r>
              <a:rPr lang="ar-SA" dirty="0" smtClean="0"/>
              <a:t>م </a:t>
            </a:r>
            <a:r>
              <a:rPr lang="ar-SA" dirty="0"/>
              <a:t>وتظهر الأجزاء </a:t>
            </a:r>
            <a:r>
              <a:rPr lang="ar-SA" dirty="0" err="1"/>
              <a:t>التى</a:t>
            </a:r>
            <a:r>
              <a:rPr lang="ar-SA" dirty="0"/>
              <a:t> تجمدت ثم انصهرت بلون </a:t>
            </a:r>
            <a:r>
              <a:rPr lang="ar-SA" dirty="0" err="1" smtClean="0"/>
              <a:t>دا</a:t>
            </a:r>
            <a:r>
              <a:rPr lang="ar-EG" dirty="0" smtClean="0"/>
              <a:t>ك</a:t>
            </a:r>
            <a:r>
              <a:rPr lang="ar-SA" dirty="0" smtClean="0"/>
              <a:t>ن </a:t>
            </a:r>
            <a:r>
              <a:rPr lang="ar-SA" dirty="0"/>
              <a:t>جدا وقد يتحول الى اللون البنى بعد الانصهار وتصبح </a:t>
            </a:r>
            <a:r>
              <a:rPr lang="ar-SA" dirty="0" smtClean="0"/>
              <a:t>حساسة </a:t>
            </a:r>
            <a:r>
              <a:rPr lang="ar-SA" dirty="0"/>
              <a:t>جدا </a:t>
            </a:r>
            <a:r>
              <a:rPr lang="ar-SA" dirty="0" err="1"/>
              <a:t>للاصابات</a:t>
            </a:r>
            <a:r>
              <a:rPr lang="ar-SA" dirty="0"/>
              <a:t> البكتيرية</a:t>
            </a:r>
            <a:endParaRPr lang="en-US" dirty="0"/>
          </a:p>
          <a:p>
            <a:endParaRPr lang="ar-EG" dirty="0"/>
          </a:p>
        </p:txBody>
      </p:sp>
    </p:spTree>
    <p:extLst>
      <p:ext uri="{BB962C8B-B14F-4D97-AF65-F5344CB8AC3E}">
        <p14:creationId xmlns:p14="http://schemas.microsoft.com/office/powerpoint/2010/main" val="3188216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t>Responses to CA </a:t>
            </a:r>
            <a:r>
              <a:rPr lang="ar-SA" b="1" dirty="0"/>
              <a:t>الاستجابة للجو الهوائي المتحكم فيه</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يمكن </a:t>
            </a:r>
            <a:r>
              <a:rPr lang="ar-SA" dirty="0" err="1"/>
              <a:t>للبروكولى</a:t>
            </a:r>
            <a:r>
              <a:rPr lang="ar-SA" dirty="0"/>
              <a:t> الاستفادة من 1-2% اوكسجين مع 5-10% </a:t>
            </a:r>
            <a:r>
              <a:rPr lang="ar-SA" dirty="0" err="1"/>
              <a:t>ثانى</a:t>
            </a:r>
            <a:r>
              <a:rPr lang="ar-SA" dirty="0"/>
              <a:t> اكسيد الكربون على درجات حرارة </a:t>
            </a:r>
            <a:r>
              <a:rPr lang="ar-SA" dirty="0" err="1"/>
              <a:t>فى</a:t>
            </a:r>
            <a:r>
              <a:rPr lang="ar-SA" dirty="0"/>
              <a:t> المدى من صفر الى 5م والتهوية </a:t>
            </a:r>
            <a:r>
              <a:rPr lang="ar-SA" dirty="0" smtClean="0"/>
              <a:t>الجيدة</a:t>
            </a:r>
            <a:r>
              <a:rPr lang="ar-EG" dirty="0" smtClean="0"/>
              <a:t> حيث</a:t>
            </a:r>
            <a:r>
              <a:rPr lang="ar-SA" dirty="0" smtClean="0"/>
              <a:t> </a:t>
            </a:r>
            <a:r>
              <a:rPr lang="ar-SA" dirty="0"/>
              <a:t>تعتبر عامل هام اثناء النقل  حيث ان التذبذب </a:t>
            </a:r>
            <a:r>
              <a:rPr lang="ar-SA" dirty="0" err="1"/>
              <a:t>فى</a:t>
            </a:r>
            <a:r>
              <a:rPr lang="ar-SA" dirty="0"/>
              <a:t> درجات الحرارة تؤدى الى رائحة غير مقبولة من المواد </a:t>
            </a:r>
            <a:r>
              <a:rPr lang="ar-SA" dirty="0" err="1"/>
              <a:t>التى</a:t>
            </a:r>
            <a:r>
              <a:rPr lang="ar-SA" dirty="0"/>
              <a:t> تحتوى على الكبريت</a:t>
            </a:r>
            <a:endParaRPr lang="en-US" dirty="0"/>
          </a:p>
          <a:p>
            <a:endParaRPr lang="ar-EG" dirty="0"/>
          </a:p>
        </p:txBody>
      </p:sp>
    </p:spTree>
    <p:extLst>
      <p:ext uri="{BB962C8B-B14F-4D97-AF65-F5344CB8AC3E}">
        <p14:creationId xmlns:p14="http://schemas.microsoft.com/office/powerpoint/2010/main" val="296469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Maturity Indices </a:t>
            </a:r>
            <a:r>
              <a:rPr lang="ar-SA" b="1" dirty="0"/>
              <a:t>دلائل الصلاحية للحصاد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تعتمد دلائل الصلاحية للحصاد على امتلاء رأس الكرنب</a:t>
            </a:r>
            <a:r>
              <a:rPr lang="en-US" dirty="0"/>
              <a:t> . </a:t>
            </a:r>
            <a:endParaRPr lang="ar-EG" dirty="0" smtClean="0"/>
          </a:p>
          <a:p>
            <a:r>
              <a:rPr lang="ar-SA" dirty="0" smtClean="0"/>
              <a:t>ان </a:t>
            </a:r>
            <a:r>
              <a:rPr lang="ar-SA" dirty="0"/>
              <a:t>الرأس الممتلئة يمكن ان تستجيب قليلاً </a:t>
            </a:r>
            <a:r>
              <a:rPr lang="ar-SA" dirty="0" smtClean="0"/>
              <a:t>للضغط</a:t>
            </a:r>
            <a:r>
              <a:rPr lang="ar-EG" dirty="0" smtClean="0"/>
              <a:t> </a:t>
            </a:r>
            <a:r>
              <a:rPr lang="ar-SA" dirty="0" smtClean="0"/>
              <a:t>المتوسط </a:t>
            </a:r>
            <a:r>
              <a:rPr lang="ar-SA" dirty="0"/>
              <a:t>باليد</a:t>
            </a:r>
            <a:r>
              <a:rPr lang="en-US" dirty="0"/>
              <a:t>. </a:t>
            </a:r>
            <a:endParaRPr lang="ar-EG" dirty="0" smtClean="0"/>
          </a:p>
          <a:p>
            <a:r>
              <a:rPr lang="ar-SA" dirty="0" smtClean="0"/>
              <a:t>ان </a:t>
            </a:r>
            <a:r>
              <a:rPr lang="ar-SA" dirty="0"/>
              <a:t>الرأس غير الممتلئة المفرغة غير صالحة للحصاد ولكن الرأس المندمجة والمتماسكة صالحة للحصاد</a:t>
            </a:r>
            <a:r>
              <a:rPr lang="en-US" dirty="0"/>
              <a:t>.</a:t>
            </a:r>
          </a:p>
          <a:p>
            <a:endParaRPr lang="ar-EG" dirty="0"/>
          </a:p>
        </p:txBody>
      </p:sp>
      <p:pic>
        <p:nvPicPr>
          <p:cNvPr id="4" name="Picture 3"/>
          <p:cNvPicPr>
            <a:picLocks noChangeAspect="1"/>
          </p:cNvPicPr>
          <p:nvPr/>
        </p:nvPicPr>
        <p:blipFill>
          <a:blip r:embed="rId2"/>
          <a:stretch>
            <a:fillRect/>
          </a:stretch>
        </p:blipFill>
        <p:spPr>
          <a:xfrm>
            <a:off x="988885" y="3842956"/>
            <a:ext cx="2705291" cy="2248397"/>
          </a:xfrm>
          <a:prstGeom prst="rect">
            <a:avLst/>
          </a:prstGeom>
        </p:spPr>
      </p:pic>
    </p:spTree>
    <p:extLst>
      <p:ext uri="{BB962C8B-B14F-4D97-AF65-F5344CB8AC3E}">
        <p14:creationId xmlns:p14="http://schemas.microsoft.com/office/powerpoint/2010/main" val="1110652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Physiological Disorders </a:t>
            </a:r>
            <a:r>
              <a:rPr lang="ar-SA" b="1" dirty="0"/>
              <a:t>الأضرار الفسيولوجية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قد يظهر عند منطقة القطع تجويف في الساق وقد تتلون هذه المنطقة بلون غير مقبول </a:t>
            </a:r>
            <a:r>
              <a:rPr lang="ar-SA" dirty="0" smtClean="0"/>
              <a:t>ويتأثر</a:t>
            </a:r>
            <a:r>
              <a:rPr lang="ar-EG" dirty="0" smtClean="0"/>
              <a:t> </a:t>
            </a:r>
            <a:r>
              <a:rPr lang="ar-SA" dirty="0" smtClean="0"/>
              <a:t>هذا </a:t>
            </a:r>
            <a:r>
              <a:rPr lang="ar-SA" dirty="0"/>
              <a:t>الضرر </a:t>
            </a:r>
            <a:r>
              <a:rPr lang="ar-SA" dirty="0" smtClean="0"/>
              <a:t>بظروف</a:t>
            </a:r>
            <a:r>
              <a:rPr lang="ar-EG" dirty="0" smtClean="0"/>
              <a:t> </a:t>
            </a:r>
            <a:r>
              <a:rPr lang="ar-SA" dirty="0" smtClean="0"/>
              <a:t>الإنتاج </a:t>
            </a:r>
            <a:r>
              <a:rPr lang="ar-SA" dirty="0"/>
              <a:t>والصنف نفسه</a:t>
            </a:r>
            <a:r>
              <a:rPr lang="en-US" dirty="0"/>
              <a:t> .</a:t>
            </a:r>
          </a:p>
          <a:p>
            <a:endParaRPr lang="ar-EG" dirty="0"/>
          </a:p>
        </p:txBody>
      </p:sp>
    </p:spTree>
    <p:extLst>
      <p:ext uri="{BB962C8B-B14F-4D97-AF65-F5344CB8AC3E}">
        <p14:creationId xmlns:p14="http://schemas.microsoft.com/office/powerpoint/2010/main" val="4109735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Floret Yellowing </a:t>
            </a:r>
            <a:r>
              <a:rPr lang="ar-SA" b="1" dirty="0"/>
              <a:t>اصفرار الزهيرات</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ان الزهيرات </a:t>
            </a:r>
            <a:r>
              <a:rPr lang="ar-SA" dirty="0" err="1"/>
              <a:t>هى</a:t>
            </a:r>
            <a:r>
              <a:rPr lang="ar-SA" dirty="0"/>
              <a:t> </a:t>
            </a:r>
            <a:r>
              <a:rPr lang="ar-SA" dirty="0" smtClean="0"/>
              <a:t>ا</a:t>
            </a:r>
            <a:r>
              <a:rPr lang="ar-EG" dirty="0" smtClean="0"/>
              <a:t>ك</a:t>
            </a:r>
            <a:r>
              <a:rPr lang="ar-SA" dirty="0" smtClean="0"/>
              <a:t>ثر </a:t>
            </a:r>
            <a:r>
              <a:rPr lang="ar-SA" dirty="0"/>
              <a:t>اجزاء </a:t>
            </a:r>
            <a:r>
              <a:rPr lang="ar-SA" dirty="0" err="1" smtClean="0"/>
              <a:t>البرو</a:t>
            </a:r>
            <a:r>
              <a:rPr lang="ar-EG" dirty="0" smtClean="0"/>
              <a:t>ك</a:t>
            </a:r>
            <a:r>
              <a:rPr lang="ar-SA" dirty="0" err="1" smtClean="0"/>
              <a:t>لى</a:t>
            </a:r>
            <a:r>
              <a:rPr lang="ar-SA" dirty="0" smtClean="0"/>
              <a:t> </a:t>
            </a:r>
            <a:r>
              <a:rPr lang="ar-SA" dirty="0"/>
              <a:t>حساسية وقد يرجع الاصفرار الى زيادة تقدمها </a:t>
            </a:r>
            <a:r>
              <a:rPr lang="ar-SA" dirty="0" err="1"/>
              <a:t>فى</a:t>
            </a:r>
            <a:r>
              <a:rPr lang="ar-SA" dirty="0"/>
              <a:t> النمو عند الحصاد او </a:t>
            </a:r>
            <a:r>
              <a:rPr lang="ar-SA" dirty="0" smtClean="0"/>
              <a:t>الى</a:t>
            </a:r>
            <a:r>
              <a:rPr lang="ar-EG" dirty="0" smtClean="0"/>
              <a:t> </a:t>
            </a:r>
            <a:r>
              <a:rPr lang="ar-SA" dirty="0" smtClean="0"/>
              <a:t>درجة </a:t>
            </a:r>
            <a:r>
              <a:rPr lang="ar-SA" dirty="0"/>
              <a:t>حرارة تخزين مرتفعة </a:t>
            </a:r>
            <a:r>
              <a:rPr lang="ar-SA" dirty="0" smtClean="0"/>
              <a:t>أو </a:t>
            </a:r>
            <a:r>
              <a:rPr lang="ar-SA" dirty="0"/>
              <a:t>تعرضها </a:t>
            </a:r>
            <a:r>
              <a:rPr lang="ar-SA" dirty="0" err="1"/>
              <a:t>للاثيلين</a:t>
            </a:r>
            <a:r>
              <a:rPr lang="ar-SA" dirty="0"/>
              <a:t> </a:t>
            </a:r>
            <a:r>
              <a:rPr lang="ar-SA" dirty="0" err="1"/>
              <a:t>واى</a:t>
            </a:r>
            <a:r>
              <a:rPr lang="ar-SA" dirty="0"/>
              <a:t> ظهور لزهيرات صفراء ينهى فتر الصلاحية للتسويق</a:t>
            </a:r>
            <a:r>
              <a:rPr lang="en-US" dirty="0"/>
              <a:t> .</a:t>
            </a:r>
          </a:p>
          <a:p>
            <a:r>
              <a:rPr lang="ar-SA" dirty="0"/>
              <a:t>ويجب عدم الخلط بين </a:t>
            </a:r>
            <a:r>
              <a:rPr lang="ar-SA" dirty="0" err="1" smtClean="0"/>
              <a:t>الاصفرا</a:t>
            </a:r>
            <a:r>
              <a:rPr lang="ar-EG" dirty="0"/>
              <a:t>ر</a:t>
            </a:r>
            <a:r>
              <a:rPr lang="ar-SA" dirty="0" smtClean="0"/>
              <a:t> </a:t>
            </a:r>
            <a:r>
              <a:rPr lang="ar-SA" dirty="0"/>
              <a:t>الناتج عن الشيخوخة والتدهور وذلك الاصفرار الذى يوجد </a:t>
            </a:r>
            <a:r>
              <a:rPr lang="ar-SA" dirty="0" err="1"/>
              <a:t>فى</a:t>
            </a:r>
            <a:r>
              <a:rPr lang="ar-SA" dirty="0"/>
              <a:t> المناطق بين </a:t>
            </a:r>
            <a:r>
              <a:rPr lang="ar-SA" dirty="0" smtClean="0"/>
              <a:t>الزهيرات</a:t>
            </a:r>
            <a:r>
              <a:rPr lang="ar-EG" dirty="0" smtClean="0"/>
              <a:t> </a:t>
            </a:r>
            <a:r>
              <a:rPr lang="ar-SA" dirty="0" smtClean="0"/>
              <a:t>نتيجة </a:t>
            </a:r>
            <a:r>
              <a:rPr lang="ar-SA" dirty="0"/>
              <a:t>عدم تعرضها للضوء اثناء فترة النمو</a:t>
            </a:r>
            <a:r>
              <a:rPr lang="en-US" dirty="0"/>
              <a:t> .</a:t>
            </a:r>
          </a:p>
          <a:p>
            <a:endParaRPr lang="ar-EG" dirty="0"/>
          </a:p>
        </p:txBody>
      </p:sp>
      <p:pic>
        <p:nvPicPr>
          <p:cNvPr id="5" name="Picture 4"/>
          <p:cNvPicPr>
            <a:picLocks noChangeAspect="1"/>
          </p:cNvPicPr>
          <p:nvPr/>
        </p:nvPicPr>
        <p:blipFill>
          <a:blip r:embed="rId2"/>
          <a:stretch>
            <a:fillRect/>
          </a:stretch>
        </p:blipFill>
        <p:spPr>
          <a:xfrm>
            <a:off x="988885" y="4168775"/>
            <a:ext cx="2241995" cy="2241995"/>
          </a:xfrm>
          <a:prstGeom prst="rect">
            <a:avLst/>
          </a:prstGeom>
        </p:spPr>
      </p:pic>
    </p:spTree>
    <p:extLst>
      <p:ext uri="{BB962C8B-B14F-4D97-AF65-F5344CB8AC3E}">
        <p14:creationId xmlns:p14="http://schemas.microsoft.com/office/powerpoint/2010/main" val="3834632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Brown Floret </a:t>
            </a:r>
            <a:r>
              <a:rPr lang="ar-SA" b="1" dirty="0"/>
              <a:t>الزهيرات البنية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وهذه الظاهرة تحدث </a:t>
            </a:r>
            <a:r>
              <a:rPr lang="ar-SA" dirty="0" err="1"/>
              <a:t>فى</a:t>
            </a:r>
            <a:r>
              <a:rPr lang="ar-SA" dirty="0"/>
              <a:t> المناطق </a:t>
            </a:r>
            <a:r>
              <a:rPr lang="ar-SA" dirty="0" err="1"/>
              <a:t>التى</a:t>
            </a:r>
            <a:r>
              <a:rPr lang="ar-SA" dirty="0"/>
              <a:t> لم تتكون فيها الزهيرات بطريقة جيدة او طبيعية ولذلك </a:t>
            </a:r>
            <a:r>
              <a:rPr lang="ar-SA" dirty="0" err="1"/>
              <a:t>فهى</a:t>
            </a:r>
            <a:r>
              <a:rPr lang="ar-SA" dirty="0"/>
              <a:t> تموت وتصبح بنية </a:t>
            </a:r>
            <a:r>
              <a:rPr lang="ar-SA" dirty="0" smtClean="0"/>
              <a:t>اللون </a:t>
            </a:r>
            <a:r>
              <a:rPr lang="ar-SA" dirty="0"/>
              <a:t>ويعتقد ان سبب ذلك هو عدم التوازن </a:t>
            </a:r>
            <a:r>
              <a:rPr lang="ar-SA" dirty="0" err="1"/>
              <a:t>فى</a:t>
            </a:r>
            <a:r>
              <a:rPr lang="ar-SA" dirty="0"/>
              <a:t> تغذية النبات</a:t>
            </a:r>
            <a:r>
              <a:rPr lang="en-US" dirty="0"/>
              <a:t>.</a:t>
            </a:r>
          </a:p>
          <a:p>
            <a:endParaRPr lang="ar-EG" dirty="0"/>
          </a:p>
        </p:txBody>
      </p:sp>
      <p:pic>
        <p:nvPicPr>
          <p:cNvPr id="4" name="Picture 3"/>
          <p:cNvPicPr>
            <a:picLocks noChangeAspect="1"/>
          </p:cNvPicPr>
          <p:nvPr/>
        </p:nvPicPr>
        <p:blipFill>
          <a:blip r:embed="rId2"/>
          <a:stretch>
            <a:fillRect/>
          </a:stretch>
        </p:blipFill>
        <p:spPr>
          <a:xfrm>
            <a:off x="1069848" y="2809748"/>
            <a:ext cx="2697480" cy="3596640"/>
          </a:xfrm>
          <a:prstGeom prst="rect">
            <a:avLst/>
          </a:prstGeom>
        </p:spPr>
      </p:pic>
    </p:spTree>
    <p:extLst>
      <p:ext uri="{BB962C8B-B14F-4D97-AF65-F5344CB8AC3E}">
        <p14:creationId xmlns:p14="http://schemas.microsoft.com/office/powerpoint/2010/main" val="3056668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Physical Injury </a:t>
            </a:r>
            <a:r>
              <a:rPr lang="ar-SA" b="1" dirty="0"/>
              <a:t>الاضرار الطبيعية</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ان التداول بعنف عند الحصاد يؤدى الى الإضرار بالزهيرات ويزيد فرص العفن والتدهور</a:t>
            </a:r>
            <a:r>
              <a:rPr lang="en-US" dirty="0"/>
              <a:t>.</a:t>
            </a:r>
          </a:p>
          <a:p>
            <a:endParaRPr lang="ar-EG" dirty="0"/>
          </a:p>
        </p:txBody>
      </p:sp>
    </p:spTree>
    <p:extLst>
      <p:ext uri="{BB962C8B-B14F-4D97-AF65-F5344CB8AC3E}">
        <p14:creationId xmlns:p14="http://schemas.microsoft.com/office/powerpoint/2010/main" val="1354466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Special Considerations </a:t>
            </a:r>
            <a:r>
              <a:rPr lang="ar-SA" b="1" dirty="0"/>
              <a:t>اعتبارات خاصة</a:t>
            </a:r>
            <a:r>
              <a:rPr lang="en-US" dirty="0"/>
              <a:t/>
            </a:r>
            <a:br>
              <a:rPr lang="en-US" dirty="0"/>
            </a:br>
            <a:endParaRPr lang="ar-EG" dirty="0"/>
          </a:p>
        </p:txBody>
      </p:sp>
      <p:sp>
        <p:nvSpPr>
          <p:cNvPr id="3" name="Content Placeholder 2"/>
          <p:cNvSpPr>
            <a:spLocks noGrp="1"/>
          </p:cNvSpPr>
          <p:nvPr>
            <p:ph idx="1"/>
          </p:nvPr>
        </p:nvSpPr>
        <p:spPr/>
        <p:txBody>
          <a:bodyPr/>
          <a:lstStyle/>
          <a:p>
            <a:r>
              <a:rPr lang="ar-SA" b="1" dirty="0"/>
              <a:t>تختلف فترة الحياه بعد الحصاد اختلافا كبيرا بين الاصناف وقد سبقت الاشارة الى ظهور الاصفرار </a:t>
            </a:r>
            <a:r>
              <a:rPr lang="ar-SA" b="1" dirty="0" err="1"/>
              <a:t>فى</a:t>
            </a:r>
            <a:r>
              <a:rPr lang="ar-SA" b="1" dirty="0"/>
              <a:t> الزهيرات ينهى الفترة التسويقية وتتراوح الفترة ما بين 12 الى اكثر من 25 يوما حسب </a:t>
            </a:r>
            <a:r>
              <a:rPr lang="ar-SA" b="1" dirty="0" smtClean="0"/>
              <a:t>الصنف</a:t>
            </a:r>
            <a:endParaRPr lang="ar-EG" dirty="0"/>
          </a:p>
        </p:txBody>
      </p:sp>
    </p:spTree>
    <p:extLst>
      <p:ext uri="{BB962C8B-B14F-4D97-AF65-F5344CB8AC3E}">
        <p14:creationId xmlns:p14="http://schemas.microsoft.com/office/powerpoint/2010/main" val="161911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Quality indices </a:t>
            </a:r>
            <a:r>
              <a:rPr lang="ar-SA" b="1" dirty="0"/>
              <a:t>دلائل الجودة</a:t>
            </a:r>
            <a:r>
              <a:rPr lang="en-US" dirty="0"/>
              <a:t/>
            </a:r>
            <a:br>
              <a:rPr lang="en-US" dirty="0"/>
            </a:br>
            <a:endParaRPr lang="ar-EG" dirty="0"/>
          </a:p>
        </p:txBody>
      </p:sp>
      <p:sp>
        <p:nvSpPr>
          <p:cNvPr id="3" name="Content Placeholder 2"/>
          <p:cNvSpPr>
            <a:spLocks noGrp="1"/>
          </p:cNvSpPr>
          <p:nvPr>
            <p:ph idx="1"/>
          </p:nvPr>
        </p:nvSpPr>
        <p:spPr/>
        <p:txBody>
          <a:bodyPr/>
          <a:lstStyle/>
          <a:p>
            <a:r>
              <a:rPr lang="ar-SA" b="1" dirty="0"/>
              <a:t>بعد ازالة الاوراق الخارجية لابد ان تكون راس </a:t>
            </a:r>
            <a:r>
              <a:rPr lang="ar-SA" b="1" dirty="0" smtClean="0"/>
              <a:t>الكرنب </a:t>
            </a:r>
            <a:r>
              <a:rPr lang="ar-SA" b="1" dirty="0"/>
              <a:t>مطابقة للمواصفات خاصة للصنف (اخضر-احمر-اصفر شاحب الى الخضرة) </a:t>
            </a:r>
            <a:endParaRPr lang="ar-EG" b="1" dirty="0" smtClean="0"/>
          </a:p>
          <a:p>
            <a:r>
              <a:rPr lang="ar-SA" b="1" dirty="0" smtClean="0"/>
              <a:t>الراس </a:t>
            </a:r>
            <a:r>
              <a:rPr lang="ar-SA" b="1" dirty="0"/>
              <a:t>مندمجة وثقيلة بالنسبة الى حجمها </a:t>
            </a:r>
            <a:endParaRPr lang="ar-EG" b="1" dirty="0" smtClean="0"/>
          </a:p>
          <a:p>
            <a:r>
              <a:rPr lang="ar-SA" b="1" dirty="0" smtClean="0"/>
              <a:t>وخالية </a:t>
            </a:r>
            <a:r>
              <a:rPr lang="ar-SA" b="1" dirty="0"/>
              <a:t>من الإصابات و الحشرات و الامراض </a:t>
            </a:r>
            <a:endParaRPr lang="ar-EG" b="1" dirty="0" smtClean="0"/>
          </a:p>
          <a:p>
            <a:r>
              <a:rPr lang="ar-SA" b="1" dirty="0" smtClean="0"/>
              <a:t>ولم </a:t>
            </a:r>
            <a:r>
              <a:rPr lang="ar-SA" b="1" dirty="0"/>
              <a:t>يتكون بها </a:t>
            </a:r>
            <a:r>
              <a:rPr lang="ar-SA" b="1" u="sng" dirty="0"/>
              <a:t>المحور </a:t>
            </a:r>
            <a:r>
              <a:rPr lang="ar-SA" b="1" u="sng" dirty="0" err="1"/>
              <a:t>الزهرى</a:t>
            </a:r>
            <a:r>
              <a:rPr lang="ar-SA" b="1" u="sng" dirty="0"/>
              <a:t> </a:t>
            </a:r>
            <a:r>
              <a:rPr lang="ar-SA" b="1" dirty="0"/>
              <a:t>او عيوب اخرى </a:t>
            </a:r>
            <a:endParaRPr lang="ar-EG" b="1" dirty="0" smtClean="0"/>
          </a:p>
          <a:p>
            <a:r>
              <a:rPr lang="ar-SA" b="1" dirty="0" smtClean="0"/>
              <a:t>لابد </a:t>
            </a:r>
            <a:r>
              <a:rPr lang="ar-SA" b="1" dirty="0"/>
              <a:t>ان تكون الاوراق </a:t>
            </a:r>
            <a:r>
              <a:rPr lang="en-US" b="1" dirty="0"/>
              <a:t>crisp</a:t>
            </a:r>
            <a:r>
              <a:rPr lang="ar-EG" b="1" dirty="0"/>
              <a:t> </a:t>
            </a:r>
            <a:r>
              <a:rPr lang="ar-EG" b="1" dirty="0" smtClean="0"/>
              <a:t>وممتلئة</a:t>
            </a:r>
            <a:endParaRPr lang="ar-EG" dirty="0"/>
          </a:p>
        </p:txBody>
      </p:sp>
      <p:pic>
        <p:nvPicPr>
          <p:cNvPr id="4" name="Picture 3"/>
          <p:cNvPicPr>
            <a:picLocks noChangeAspect="1"/>
          </p:cNvPicPr>
          <p:nvPr/>
        </p:nvPicPr>
        <p:blipFill>
          <a:blip r:embed="rId2"/>
          <a:stretch>
            <a:fillRect/>
          </a:stretch>
        </p:blipFill>
        <p:spPr>
          <a:xfrm>
            <a:off x="1231010" y="2820924"/>
            <a:ext cx="3842153" cy="2580132"/>
          </a:xfrm>
          <a:prstGeom prst="rect">
            <a:avLst/>
          </a:prstGeom>
        </p:spPr>
      </p:pic>
    </p:spTree>
    <p:extLst>
      <p:ext uri="{BB962C8B-B14F-4D97-AF65-F5344CB8AC3E}">
        <p14:creationId xmlns:p14="http://schemas.microsoft.com/office/powerpoint/2010/main" val="285174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Freezing injury </a:t>
            </a:r>
            <a:r>
              <a:rPr lang="ar-SA" b="1" dirty="0"/>
              <a:t>ضرر التجميد</a:t>
            </a:r>
            <a:r>
              <a:rPr lang="en-US" dirty="0"/>
              <a:t/>
            </a:r>
            <a:br>
              <a:rPr lang="en-US" dirty="0"/>
            </a:br>
            <a:endParaRPr lang="ar-EG" dirty="0"/>
          </a:p>
        </p:txBody>
      </p:sp>
      <p:sp>
        <p:nvSpPr>
          <p:cNvPr id="3" name="Content Placeholder 2"/>
          <p:cNvSpPr>
            <a:spLocks noGrp="1"/>
          </p:cNvSpPr>
          <p:nvPr>
            <p:ph idx="1"/>
          </p:nvPr>
        </p:nvSpPr>
        <p:spPr/>
        <p:txBody>
          <a:bodyPr/>
          <a:lstStyle/>
          <a:p>
            <a:r>
              <a:rPr lang="ar-SA" dirty="0"/>
              <a:t>يظهر ضرر التجميد على شكل مناطق شفافة داكنة أو مناطق مائية تتدهور بسرعة بعد انصهار التجميد </a:t>
            </a:r>
            <a:endParaRPr lang="ar-EG" dirty="0" smtClean="0"/>
          </a:p>
          <a:p>
            <a:r>
              <a:rPr lang="ar-SA" dirty="0" smtClean="0"/>
              <a:t>ويحدث </a:t>
            </a:r>
            <a:r>
              <a:rPr lang="ar-SA" dirty="0"/>
              <a:t>ضرر التجميد فى الكرنب المستدير عند </a:t>
            </a:r>
            <a:r>
              <a:rPr lang="ar-SA" dirty="0" smtClean="0"/>
              <a:t>تخزينه </a:t>
            </a:r>
            <a:r>
              <a:rPr lang="ar-SA" dirty="0"/>
              <a:t>على اقل من -0.9 وفى حالة الصينى عند </a:t>
            </a:r>
            <a:r>
              <a:rPr lang="ar-SA" dirty="0" smtClean="0"/>
              <a:t>تخزينه </a:t>
            </a:r>
            <a:r>
              <a:rPr lang="ar-SA" dirty="0"/>
              <a:t>على اقل من </a:t>
            </a:r>
            <a:r>
              <a:rPr lang="ar-SA" dirty="0" smtClean="0"/>
              <a:t>-</a:t>
            </a:r>
            <a:r>
              <a:rPr lang="en-US" dirty="0" smtClean="0"/>
              <a:t> </a:t>
            </a:r>
            <a:r>
              <a:rPr lang="ar-SA" dirty="0" smtClean="0"/>
              <a:t>0.6م</a:t>
            </a:r>
            <a:r>
              <a:rPr lang="ar-SA" dirty="0"/>
              <a:t>.</a:t>
            </a:r>
            <a:endParaRPr lang="en-US" dirty="0"/>
          </a:p>
          <a:p>
            <a:endParaRPr lang="ar-EG" dirty="0"/>
          </a:p>
        </p:txBody>
      </p:sp>
    </p:spTree>
    <p:extLst>
      <p:ext uri="{BB962C8B-B14F-4D97-AF65-F5344CB8AC3E}">
        <p14:creationId xmlns:p14="http://schemas.microsoft.com/office/powerpoint/2010/main" val="126362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Responses to Ethylene </a:t>
            </a:r>
            <a:r>
              <a:rPr lang="ar-SA" b="1" dirty="0"/>
              <a:t>الاستجابات </a:t>
            </a:r>
            <a:r>
              <a:rPr lang="ar-SA" b="1" dirty="0" err="1"/>
              <a:t>للإثيلين</a:t>
            </a:r>
            <a:r>
              <a:rPr lang="en-US" dirty="0"/>
              <a:t/>
            </a:r>
            <a:br>
              <a:rPr lang="en-US" dirty="0"/>
            </a:br>
            <a:endParaRPr lang="ar-EG" dirty="0"/>
          </a:p>
        </p:txBody>
      </p:sp>
      <p:sp>
        <p:nvSpPr>
          <p:cNvPr id="3" name="Content Placeholder 2"/>
          <p:cNvSpPr>
            <a:spLocks noGrp="1"/>
          </p:cNvSpPr>
          <p:nvPr>
            <p:ph idx="1"/>
          </p:nvPr>
        </p:nvSpPr>
        <p:spPr/>
        <p:txBody>
          <a:bodyPr/>
          <a:lstStyle/>
          <a:p>
            <a:r>
              <a:rPr lang="ar-SA" b="1" dirty="0"/>
              <a:t>ان الكرنب حساس </a:t>
            </a:r>
            <a:r>
              <a:rPr lang="ar-SA" b="1" dirty="0" err="1"/>
              <a:t>للاثيلين</a:t>
            </a:r>
            <a:r>
              <a:rPr lang="ar-SA" b="1" dirty="0"/>
              <a:t> حيث يسبب الاثيلين تساقط انفصال</a:t>
            </a:r>
            <a:r>
              <a:rPr lang="en-US" b="1" dirty="0"/>
              <a:t>  </a:t>
            </a:r>
            <a:r>
              <a:rPr lang="ar-SA" b="1" dirty="0"/>
              <a:t>اوراقه واصفرارها</a:t>
            </a:r>
            <a:r>
              <a:rPr lang="en-US" b="1" dirty="0"/>
              <a:t>. </a:t>
            </a:r>
            <a:endParaRPr lang="ar-EG" b="1" dirty="0" smtClean="0"/>
          </a:p>
          <a:p>
            <a:r>
              <a:rPr lang="ar-SA" b="1" dirty="0" smtClean="0"/>
              <a:t>ولذلك </a:t>
            </a:r>
            <a:r>
              <a:rPr lang="ar-SA" b="1" dirty="0"/>
              <a:t>فان التهوية المناسبة اثناء التخزين تعمل على تركيزات منخفضة من الاثيلين </a:t>
            </a:r>
            <a:endParaRPr lang="ar-EG" b="1" dirty="0" smtClean="0"/>
          </a:p>
          <a:p>
            <a:r>
              <a:rPr lang="ar-SA" b="1" dirty="0" smtClean="0"/>
              <a:t>ولا </a:t>
            </a:r>
            <a:r>
              <a:rPr lang="ar-SA" b="1" dirty="0"/>
              <a:t>يؤدى الاثيلين الى زيادة مشكلة النقط السواء </a:t>
            </a:r>
            <a:endParaRPr lang="en-US" dirty="0"/>
          </a:p>
          <a:p>
            <a:endParaRPr lang="ar-EG" dirty="0"/>
          </a:p>
        </p:txBody>
      </p:sp>
      <p:pic>
        <p:nvPicPr>
          <p:cNvPr id="4" name="Picture 3"/>
          <p:cNvPicPr>
            <a:picLocks noChangeAspect="1"/>
          </p:cNvPicPr>
          <p:nvPr/>
        </p:nvPicPr>
        <p:blipFill>
          <a:blip r:embed="rId2"/>
          <a:stretch>
            <a:fillRect/>
          </a:stretch>
        </p:blipFill>
        <p:spPr>
          <a:xfrm>
            <a:off x="1274445" y="3344609"/>
            <a:ext cx="2571750" cy="2686050"/>
          </a:xfrm>
          <a:prstGeom prst="rect">
            <a:avLst/>
          </a:prstGeom>
        </p:spPr>
      </p:pic>
    </p:spTree>
    <p:extLst>
      <p:ext uri="{BB962C8B-B14F-4D97-AF65-F5344CB8AC3E}">
        <p14:creationId xmlns:p14="http://schemas.microsoft.com/office/powerpoint/2010/main" val="1091413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267</TotalTime>
  <Words>3677</Words>
  <Application>Microsoft Office PowerPoint</Application>
  <PresentationFormat>Custom</PresentationFormat>
  <Paragraphs>256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العائــة الصليبيــة  Cruciferae . </vt:lpstr>
      <vt:lpstr>(1) الكرنــــب Cabbage </vt:lpstr>
      <vt:lpstr>الأصنــاف فى الكرنب </vt:lpstr>
      <vt:lpstr>الاحتياجات الجويــة </vt:lpstr>
      <vt:lpstr>الإزهار فى الكرنب </vt:lpstr>
      <vt:lpstr>Maturity Indices دلائل الصلاحية للحصاد </vt:lpstr>
      <vt:lpstr>Quality indices دلائل الجودة </vt:lpstr>
      <vt:lpstr>Freezing injury ضرر التجميد </vt:lpstr>
      <vt:lpstr>Responses to Ethylene الاستجابات للإثيلين </vt:lpstr>
      <vt:lpstr>Responses to CA الاستجابات للجو الهوائي المتحكم فيه</vt:lpstr>
      <vt:lpstr>ضرر التبريد</vt:lpstr>
      <vt:lpstr>Physiological Disorders الأضرار الفسيولوجية</vt:lpstr>
      <vt:lpstr>Pathological Disorders الأضرار الباثولوجية</vt:lpstr>
      <vt:lpstr>العيــوب الفسيولوجـية </vt:lpstr>
      <vt:lpstr>النضــج والحصــاد </vt:lpstr>
      <vt:lpstr>التخــزين </vt:lpstr>
      <vt:lpstr>(2) القرنبيط Cauliflower </vt:lpstr>
      <vt:lpstr>الأصنــاف </vt:lpstr>
      <vt:lpstr>الاحتياجـات الجويــة </vt:lpstr>
      <vt:lpstr>الأعراض الناتجة عن الحرارة العالية هي </vt:lpstr>
      <vt:lpstr>العيــوب الفسيولوجية </vt:lpstr>
      <vt:lpstr>النضــج والحصــاد </vt:lpstr>
      <vt:lpstr>التــداول والتخــزين </vt:lpstr>
      <vt:lpstr>Maturity Indices دلائل الصلاحية للحصاد </vt:lpstr>
      <vt:lpstr>Quality indices دلائل الجودة </vt:lpstr>
      <vt:lpstr>Optimum temperature درجة الحرارة المثلى </vt:lpstr>
      <vt:lpstr>Responses to Ethylene الاستجابات للاثيلين </vt:lpstr>
      <vt:lpstr>Responses to CA الاستجابات للجو الهوائي المتحكم فيه </vt:lpstr>
      <vt:lpstr>Physiological Disorders الأضرار الفسيولوجية </vt:lpstr>
      <vt:lpstr>Physical injury الضرر الطبيعي </vt:lpstr>
      <vt:lpstr>Pathological Disorders الأضرار الباثولوجية </vt:lpstr>
      <vt:lpstr>(4) الفجــل Radish </vt:lpstr>
      <vt:lpstr>الأصنــاف </vt:lpstr>
      <vt:lpstr>العوامــل الجويــة </vt:lpstr>
      <vt:lpstr>النضــج والحصــاد </vt:lpstr>
      <vt:lpstr>التداول و التخــزين </vt:lpstr>
      <vt:lpstr>Maturity Indices دلائل الصلاحية للحصاد </vt:lpstr>
      <vt:lpstr>Quality indices دلائل الجودة </vt:lpstr>
      <vt:lpstr>Optimum Temperature درجة الحرارة المثلى </vt:lpstr>
      <vt:lpstr>Responses to Ethylene الاستجابة للاثيلين </vt:lpstr>
      <vt:lpstr>Responses to CA الاستجابة للجو الهوائي المتحكم فيه </vt:lpstr>
      <vt:lpstr>Physiological Disorders الأضرار الفسيولوجية </vt:lpstr>
      <vt:lpstr>Pathological Disorders الأضرار الباثولوجية </vt:lpstr>
      <vt:lpstr>(6) كرنب بروكسل </vt:lpstr>
      <vt:lpstr>كرنب بروكسل</vt:lpstr>
      <vt:lpstr>Quality Indices دلائل الجودة </vt:lpstr>
      <vt:lpstr>Optimum Temperature &amp;RH درجة الحرارة والرطوبة النسبية </vt:lpstr>
      <vt:lpstr>Freezing Injury ضرر التجميد </vt:lpstr>
      <vt:lpstr>Responses to Ethylene الاستجابة للاثيلين </vt:lpstr>
      <vt:lpstr>Responses to Controlled Atmosphere(CA) الا ستجابة للجوالهوائى المتحكم فية </vt:lpstr>
      <vt:lpstr>Physiological Disorders الا ضرار الفسيولوجية </vt:lpstr>
      <vt:lpstr>Physical Disorders الأضرار الميكانيكية </vt:lpstr>
      <vt:lpstr>Pathological Disorders الاضرار الباثولوجية </vt:lpstr>
      <vt:lpstr>بروكولى </vt:lpstr>
      <vt:lpstr>Maturity Indices دلائل الصلاحية للحصاد </vt:lpstr>
      <vt:lpstr>Quality indices دلائل الجودة </vt:lpstr>
      <vt:lpstr>درجة الحرارة المثلى و الرطوبة النسبية المثلى </vt:lpstr>
      <vt:lpstr>Freezing Injury أضرار التجميد </vt:lpstr>
      <vt:lpstr>Responses to CA الاستجابة للجو الهوائي المتحكم فيه </vt:lpstr>
      <vt:lpstr>Physiological Disorders الأضرار الفسيولوجية </vt:lpstr>
      <vt:lpstr>Floret Yellowing اصفرار الزهيرات </vt:lpstr>
      <vt:lpstr>Brown Floret الزهيرات البنية </vt:lpstr>
      <vt:lpstr>Physical Injury الاضرار الطبيعية </vt:lpstr>
      <vt:lpstr>Special Considerations اعتبارات خاصة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العائــة الصليبيــة  Cruciferae .</dc:title>
  <dc:creator>ITC</dc:creator>
  <cp:lastModifiedBy>DrMaher</cp:lastModifiedBy>
  <cp:revision>72</cp:revision>
  <dcterms:created xsi:type="dcterms:W3CDTF">2018-03-22T08:01:38Z</dcterms:created>
  <dcterms:modified xsi:type="dcterms:W3CDTF">2018-10-30T08:29:18Z</dcterms:modified>
</cp:coreProperties>
</file>