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ject  only" type="objOnly">
  <p:cSld name="OBJECT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الحليب المجفف  Dried milk</a:t>
            </a:r>
            <a:endParaRPr/>
          </a:p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نسبة الرطوبة حوالي 3-5 %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يسمي مسحوق الحليب  Milk powder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الحليب المجفف  Dried milk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يصنع من حليب كامل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او حليب منزوع منه الدهن جزئيا او كليا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قد يدعم بالفيتامينات او المواد المعدنية 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يسمي الحليب المدعم Fortified milk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استلام الحليب واختباره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البسترة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التكثيف الي 45-50% مواد صلبه كليه 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التسخين و دفع الحليب الي غرف التجفيف علي صورة رذاذ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يعبا مسحوق الحليب المجفف</a:t>
            </a:r>
            <a:endParaRPr/>
          </a:p>
        </p:txBody>
      </p:sp>
      <p:sp>
        <p:nvSpPr>
          <p:cNvPr id="81" name="Google Shape;81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خطوات تجفيف الحليب بطريقة الرزاز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تطوير لطريقة التجفيف بالرذاذ 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ضخ الحليب بضغط 25 رطل / البوصة  </a:t>
            </a:r>
            <a:endParaRPr/>
          </a:p>
        </p:txBody>
      </p:sp>
      <p:sp>
        <p:nvSpPr>
          <p:cNvPr id="87" name="Google Shape;87;p15"/>
          <p:cNvSpPr txBox="1"/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المجفف النافوري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مميزات طريقة الاسطوانات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تكاليفها اقل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لا تحتاج لكميات كبيرة من الحليب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يحتوي علي عدد اقل من البكتريا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مميزات طريقة الرذاذ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الحليب الناتج عند استرجاعه يعطي ناتج اقرب للحليب الطازج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اقرب في الطعم للحليب العادي </a:t>
            </a:r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مقارنة بين طريقة الاسطوانات والرذاذ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7"/>
          <p:cNvGrpSpPr/>
          <p:nvPr/>
        </p:nvGrpSpPr>
        <p:grpSpPr>
          <a:xfrm>
            <a:off x="457200" y="1125537"/>
            <a:ext cx="8343900" cy="4762499"/>
            <a:chOff x="288" y="709"/>
            <a:chExt cx="5256" cy="3000"/>
          </a:xfrm>
        </p:grpSpPr>
        <p:sp>
          <p:nvSpPr>
            <p:cNvPr id="99" name="Google Shape;99;p17"/>
            <p:cNvSpPr txBox="1"/>
            <p:nvPr/>
          </p:nvSpPr>
          <p:spPr>
            <a:xfrm>
              <a:off x="3744" y="2991"/>
              <a:ext cx="18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الصفات بعد الاسترجاع</a:t>
              </a:r>
              <a:endParaRPr/>
            </a:p>
          </p:txBody>
        </p:sp>
        <p:sp>
          <p:nvSpPr>
            <p:cNvPr id="100" name="Google Shape;100;p17"/>
            <p:cNvSpPr txBox="1"/>
            <p:nvPr/>
          </p:nvSpPr>
          <p:spPr>
            <a:xfrm>
              <a:off x="2016" y="2991"/>
              <a:ext cx="18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اقل عن صفات اللبن الطبيعي</a:t>
              </a:r>
              <a:endParaRPr/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288" y="2991"/>
              <a:ext cx="18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أقرب الي صفات اللبن الطبيعي</a:t>
              </a:r>
              <a:endParaRPr/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3744" y="266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مدة الحفظ</a:t>
              </a:r>
              <a:endParaRPr/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2016" y="266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اقل</a:t>
              </a:r>
              <a:endParaRPr/>
            </a:p>
          </p:txBody>
        </p:sp>
        <p:sp>
          <p:nvSpPr>
            <p:cNvPr id="104" name="Google Shape;104;p17"/>
            <p:cNvSpPr txBox="1"/>
            <p:nvPr/>
          </p:nvSpPr>
          <p:spPr>
            <a:xfrm>
              <a:off x="288" y="266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اكبر</a:t>
              </a:r>
              <a:endParaRPr/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3744" y="2339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المحتوي الميكروبي </a:t>
              </a:r>
              <a:endParaRPr/>
            </a:p>
          </p:txBody>
        </p:sp>
        <p:sp>
          <p:nvSpPr>
            <p:cNvPr id="106" name="Google Shape;106;p17"/>
            <p:cNvSpPr txBox="1"/>
            <p:nvPr/>
          </p:nvSpPr>
          <p:spPr>
            <a:xfrm>
              <a:off x="2016" y="2339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افل </a:t>
              </a:r>
              <a:endParaRPr/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288" y="2339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اعلي</a:t>
              </a:r>
              <a:endParaRPr/>
            </a:p>
          </p:txBody>
        </p:sp>
        <p:sp>
          <p:nvSpPr>
            <p:cNvPr id="108" name="Google Shape;108;p17"/>
            <p:cNvSpPr txBox="1"/>
            <p:nvPr/>
          </p:nvSpPr>
          <p:spPr>
            <a:xfrm>
              <a:off x="3744" y="2013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الشوائب المعدنية</a:t>
              </a:r>
              <a:endParaRPr/>
            </a:p>
          </p:txBody>
        </p:sp>
        <p:sp>
          <p:nvSpPr>
            <p:cNvPr id="109" name="Google Shape;109;p17"/>
            <p:cNvSpPr txBox="1"/>
            <p:nvPr/>
          </p:nvSpPr>
          <p:spPr>
            <a:xfrm>
              <a:off x="2016" y="2013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نسبة اعلي </a:t>
              </a:r>
              <a:endParaRPr/>
            </a:p>
          </p:txBody>
        </p:sp>
        <p:sp>
          <p:nvSpPr>
            <p:cNvPr id="110" name="Google Shape;110;p17"/>
            <p:cNvSpPr txBox="1"/>
            <p:nvPr/>
          </p:nvSpPr>
          <p:spPr>
            <a:xfrm>
              <a:off x="288" y="2013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تنعدم</a:t>
              </a:r>
              <a:endParaRPr/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3744" y="1687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نسبة الرطوبة</a:t>
              </a:r>
              <a:endParaRPr/>
            </a:p>
          </p:txBody>
        </p:sp>
        <p:sp>
          <p:nvSpPr>
            <p:cNvPr id="112" name="Google Shape;112;p17"/>
            <p:cNvSpPr txBox="1"/>
            <p:nvPr/>
          </p:nvSpPr>
          <p:spPr>
            <a:xfrm>
              <a:off x="2016" y="1687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5%</a:t>
              </a:r>
              <a:endParaRPr/>
            </a:p>
          </p:txBody>
        </p:sp>
        <p:sp>
          <p:nvSpPr>
            <p:cNvPr id="113" name="Google Shape;113;p17"/>
            <p:cNvSpPr txBox="1"/>
            <p:nvPr/>
          </p:nvSpPr>
          <p:spPr>
            <a:xfrm>
              <a:off x="288" y="1687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3%</a:t>
              </a:r>
              <a:endParaRPr/>
            </a:p>
          </p:txBody>
        </p:sp>
        <p:sp>
          <p:nvSpPr>
            <p:cNvPr id="114" name="Google Shape;114;p17"/>
            <p:cNvSpPr txBox="1"/>
            <p:nvPr/>
          </p:nvSpPr>
          <p:spPr>
            <a:xfrm>
              <a:off x="3744" y="1361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نسبة الاذابة</a:t>
              </a:r>
              <a:endParaRPr/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2016" y="1361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85%</a:t>
              </a:r>
              <a:endParaRPr/>
            </a:p>
          </p:txBody>
        </p:sp>
        <p:sp>
          <p:nvSpPr>
            <p:cNvPr id="116" name="Google Shape;116;p17"/>
            <p:cNvSpPr txBox="1"/>
            <p:nvPr/>
          </p:nvSpPr>
          <p:spPr>
            <a:xfrm>
              <a:off x="288" y="1361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99%</a:t>
              </a:r>
              <a:endParaRPr/>
            </a:p>
          </p:txBody>
        </p:sp>
        <p:sp>
          <p:nvSpPr>
            <p:cNvPr id="117" name="Google Shape;117;p17"/>
            <p:cNvSpPr txBox="1"/>
            <p:nvPr/>
          </p:nvSpPr>
          <p:spPr>
            <a:xfrm>
              <a:off x="3744" y="103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التكاليف</a:t>
              </a:r>
              <a:endParaRPr/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2016" y="103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قليله</a:t>
              </a:r>
              <a:endParaRPr/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288" y="1035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مرتفعه</a:t>
              </a:r>
              <a:endParaRPr/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3744" y="709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وجه المقارنه</a:t>
              </a:r>
              <a:endParaRPr/>
            </a:p>
          </p:txBody>
        </p:sp>
        <p:sp>
          <p:nvSpPr>
            <p:cNvPr id="121" name="Google Shape;121;p17"/>
            <p:cNvSpPr txBox="1"/>
            <p:nvPr/>
          </p:nvSpPr>
          <p:spPr>
            <a:xfrm>
              <a:off x="2016" y="709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طريقة الاسطوانات</a:t>
              </a:r>
              <a:endParaRPr/>
            </a:p>
          </p:txBody>
        </p:sp>
        <p:sp>
          <p:nvSpPr>
            <p:cNvPr id="122" name="Google Shape;122;p17"/>
            <p:cNvSpPr txBox="1"/>
            <p:nvPr/>
          </p:nvSpPr>
          <p:spPr>
            <a:xfrm>
              <a:off x="288" y="709"/>
              <a:ext cx="18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طريقة الرذاذ</a:t>
              </a:r>
              <a:endParaRPr/>
            </a:p>
          </p:txBody>
        </p:sp>
        <p:cxnSp>
          <p:nvCxnSpPr>
            <p:cNvPr id="123" name="Google Shape;123;p17"/>
            <p:cNvCxnSpPr/>
            <p:nvPr/>
          </p:nvCxnSpPr>
          <p:spPr>
            <a:xfrm>
              <a:off x="288" y="709"/>
              <a:ext cx="51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4" name="Google Shape;124;p17"/>
            <p:cNvCxnSpPr/>
            <p:nvPr/>
          </p:nvCxnSpPr>
          <p:spPr>
            <a:xfrm>
              <a:off x="288" y="1035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5" name="Google Shape;125;p17"/>
            <p:cNvCxnSpPr/>
            <p:nvPr/>
          </p:nvCxnSpPr>
          <p:spPr>
            <a:xfrm>
              <a:off x="288" y="1361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6" name="Google Shape;126;p17"/>
            <p:cNvCxnSpPr/>
            <p:nvPr/>
          </p:nvCxnSpPr>
          <p:spPr>
            <a:xfrm>
              <a:off x="288" y="1687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7" name="Google Shape;127;p17"/>
            <p:cNvCxnSpPr/>
            <p:nvPr/>
          </p:nvCxnSpPr>
          <p:spPr>
            <a:xfrm>
              <a:off x="288" y="2013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8" name="Google Shape;128;p17"/>
            <p:cNvCxnSpPr/>
            <p:nvPr/>
          </p:nvCxnSpPr>
          <p:spPr>
            <a:xfrm>
              <a:off x="288" y="2339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9" name="Google Shape;129;p17"/>
            <p:cNvCxnSpPr/>
            <p:nvPr/>
          </p:nvCxnSpPr>
          <p:spPr>
            <a:xfrm>
              <a:off x="288" y="2665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0" name="Google Shape;130;p17"/>
            <p:cNvCxnSpPr/>
            <p:nvPr/>
          </p:nvCxnSpPr>
          <p:spPr>
            <a:xfrm>
              <a:off x="288" y="2991"/>
              <a:ext cx="51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1" name="Google Shape;131;p17"/>
            <p:cNvCxnSpPr/>
            <p:nvPr/>
          </p:nvCxnSpPr>
          <p:spPr>
            <a:xfrm>
              <a:off x="288" y="3586"/>
              <a:ext cx="51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2" name="Google Shape;132;p17"/>
            <p:cNvCxnSpPr/>
            <p:nvPr/>
          </p:nvCxnSpPr>
          <p:spPr>
            <a:xfrm>
              <a:off x="288" y="709"/>
              <a:ext cx="0" cy="30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3" name="Google Shape;133;p17"/>
            <p:cNvCxnSpPr/>
            <p:nvPr/>
          </p:nvCxnSpPr>
          <p:spPr>
            <a:xfrm>
              <a:off x="2016" y="709"/>
              <a:ext cx="0" cy="3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4" name="Google Shape;134;p17"/>
            <p:cNvCxnSpPr/>
            <p:nvPr/>
          </p:nvCxnSpPr>
          <p:spPr>
            <a:xfrm>
              <a:off x="3744" y="709"/>
              <a:ext cx="0" cy="30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5" name="Google Shape;135;p17"/>
            <p:cNvCxnSpPr/>
            <p:nvPr/>
          </p:nvCxnSpPr>
          <p:spPr>
            <a:xfrm>
              <a:off x="5472" y="709"/>
              <a:ext cx="0" cy="30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التركيب الكيماوي للحليب المجفف</a:t>
            </a:r>
            <a:endParaRPr/>
          </a:p>
        </p:txBody>
      </p:sp>
      <p:grpSp>
        <p:nvGrpSpPr>
          <p:cNvPr id="141" name="Google Shape;141;p18"/>
          <p:cNvGrpSpPr/>
          <p:nvPr/>
        </p:nvGrpSpPr>
        <p:grpSpPr>
          <a:xfrm>
            <a:off x="457200" y="1600200"/>
            <a:ext cx="8358188" cy="4773476"/>
            <a:chOff x="960" y="880"/>
            <a:chExt cx="3900" cy="2700"/>
          </a:xfrm>
        </p:grpSpPr>
        <p:sp>
          <p:nvSpPr>
            <p:cNvPr id="142" name="Google Shape;142;p18"/>
            <p:cNvSpPr txBox="1"/>
            <p:nvPr/>
          </p:nvSpPr>
          <p:spPr>
            <a:xfrm>
              <a:off x="3520" y="3013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لاكتوز</a:t>
              </a: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2240" y="3013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51.0</a:t>
              </a:r>
              <a:endParaRPr/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960" y="3013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38.0</a:t>
              </a:r>
              <a:endParaRPr/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3520" y="2587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رماد</a:t>
              </a:r>
              <a:endParaRPr/>
            </a:p>
          </p:txBody>
        </p:sp>
        <p:sp>
          <p:nvSpPr>
            <p:cNvPr id="146" name="Google Shape;146;p18"/>
            <p:cNvSpPr txBox="1"/>
            <p:nvPr/>
          </p:nvSpPr>
          <p:spPr>
            <a:xfrm>
              <a:off x="2240" y="2587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8.1</a:t>
              </a:r>
              <a:endParaRPr/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960" y="2587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6.0</a:t>
              </a:r>
              <a:endParaRPr/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3520" y="2160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بروتين</a:t>
              </a:r>
              <a:endParaRPr/>
            </a:p>
          </p:txBody>
        </p:sp>
        <p:sp>
          <p:nvSpPr>
            <p:cNvPr id="149" name="Google Shape;149;p18"/>
            <p:cNvSpPr txBox="1"/>
            <p:nvPr/>
          </p:nvSpPr>
          <p:spPr>
            <a:xfrm>
              <a:off x="2240" y="2160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36.0</a:t>
              </a: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960" y="2160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26.0</a:t>
              </a:r>
              <a:endParaRPr/>
            </a:p>
          </p:txBody>
        </p:sp>
        <p:sp>
          <p:nvSpPr>
            <p:cNvPr id="151" name="Google Shape;151;p18"/>
            <p:cNvSpPr txBox="1"/>
            <p:nvPr/>
          </p:nvSpPr>
          <p:spPr>
            <a:xfrm>
              <a:off x="3520" y="1733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دهن </a:t>
              </a:r>
              <a:endParaRPr/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2240" y="1733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0.7</a:t>
              </a:r>
              <a:endParaRPr/>
            </a:p>
          </p:txBody>
        </p:sp>
        <p:sp>
          <p:nvSpPr>
            <p:cNvPr id="153" name="Google Shape;153;p18"/>
            <p:cNvSpPr txBox="1"/>
            <p:nvPr/>
          </p:nvSpPr>
          <p:spPr>
            <a:xfrm>
              <a:off x="960" y="1733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26.7</a:t>
              </a:r>
              <a:endParaRPr/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3520" y="1307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ماء</a:t>
              </a:r>
              <a:endParaRPr/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2240" y="1307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3.0</a:t>
              </a:r>
              <a:endParaRPr/>
            </a:p>
          </p:txBody>
        </p:sp>
        <p:sp>
          <p:nvSpPr>
            <p:cNvPr id="156" name="Google Shape;156;p18"/>
            <p:cNvSpPr txBox="1"/>
            <p:nvPr/>
          </p:nvSpPr>
          <p:spPr>
            <a:xfrm>
              <a:off x="960" y="1307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2.3</a:t>
              </a:r>
              <a:endParaRPr/>
            </a:p>
          </p:txBody>
        </p:sp>
        <p:sp>
          <p:nvSpPr>
            <p:cNvPr id="157" name="Google Shape;157;p18"/>
            <p:cNvSpPr txBox="1"/>
            <p:nvPr/>
          </p:nvSpPr>
          <p:spPr>
            <a:xfrm>
              <a:off x="3520" y="880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المكون</a:t>
              </a:r>
              <a:endParaRPr/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2240" y="880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حليب فرز %</a:t>
              </a:r>
              <a:endParaRPr/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960" y="880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1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حليب كامل الدسم %</a:t>
              </a:r>
              <a:endParaRPr/>
            </a:p>
          </p:txBody>
        </p:sp>
        <p:cxnSp>
          <p:nvCxnSpPr>
            <p:cNvPr id="160" name="Google Shape;160;p18"/>
            <p:cNvCxnSpPr/>
            <p:nvPr/>
          </p:nvCxnSpPr>
          <p:spPr>
            <a:xfrm>
              <a:off x="960" y="880"/>
              <a:ext cx="39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1" name="Google Shape;161;p18"/>
            <p:cNvCxnSpPr/>
            <p:nvPr/>
          </p:nvCxnSpPr>
          <p:spPr>
            <a:xfrm>
              <a:off x="960" y="1307"/>
              <a:ext cx="39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2" name="Google Shape;162;p18"/>
            <p:cNvCxnSpPr/>
            <p:nvPr/>
          </p:nvCxnSpPr>
          <p:spPr>
            <a:xfrm>
              <a:off x="960" y="1733"/>
              <a:ext cx="39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3" name="Google Shape;163;p18"/>
            <p:cNvCxnSpPr/>
            <p:nvPr/>
          </p:nvCxnSpPr>
          <p:spPr>
            <a:xfrm>
              <a:off x="960" y="2160"/>
              <a:ext cx="39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4" name="Google Shape;164;p18"/>
            <p:cNvCxnSpPr/>
            <p:nvPr/>
          </p:nvCxnSpPr>
          <p:spPr>
            <a:xfrm>
              <a:off x="960" y="2587"/>
              <a:ext cx="39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5" name="Google Shape;165;p18"/>
            <p:cNvCxnSpPr/>
            <p:nvPr/>
          </p:nvCxnSpPr>
          <p:spPr>
            <a:xfrm>
              <a:off x="960" y="3013"/>
              <a:ext cx="39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6" name="Google Shape;166;p18"/>
            <p:cNvCxnSpPr/>
            <p:nvPr/>
          </p:nvCxnSpPr>
          <p:spPr>
            <a:xfrm>
              <a:off x="960" y="3440"/>
              <a:ext cx="3900" cy="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7" name="Google Shape;167;p18"/>
            <p:cNvCxnSpPr/>
            <p:nvPr/>
          </p:nvCxnSpPr>
          <p:spPr>
            <a:xfrm>
              <a:off x="960" y="880"/>
              <a:ext cx="0" cy="27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8" name="Google Shape;168;p18"/>
            <p:cNvCxnSpPr/>
            <p:nvPr/>
          </p:nvCxnSpPr>
          <p:spPr>
            <a:xfrm>
              <a:off x="2240" y="880"/>
              <a:ext cx="0" cy="27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69" name="Google Shape;169;p18"/>
            <p:cNvCxnSpPr/>
            <p:nvPr/>
          </p:nvCxnSpPr>
          <p:spPr>
            <a:xfrm>
              <a:off x="3520" y="880"/>
              <a:ext cx="0" cy="270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70" name="Google Shape;170;p18"/>
            <p:cNvCxnSpPr/>
            <p:nvPr/>
          </p:nvCxnSpPr>
          <p:spPr>
            <a:xfrm>
              <a:off x="4800" y="880"/>
              <a:ext cx="0" cy="2700"/>
            </a:xfrm>
            <a:prstGeom prst="straightConnector1">
              <a:avLst/>
            </a:prstGeom>
            <a:noFill/>
            <a:ln cap="sq" cmpd="sng" w="2857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عيوب الحليب المجفف</a:t>
            </a:r>
            <a:endParaRPr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يؤخذ الحليب المجفف كامل الدسم عدم صلاحيته للتخزين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اكسدة الدهون 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التزنخ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الطعم السمكي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انخفاض الذوبان</a:t>
            </a:r>
            <a:endParaRPr/>
          </a:p>
          <a:p>
            <a:pPr indent="-1397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القيمة الغذائية للحليب المجفف</a:t>
            </a:r>
            <a:endParaRPr/>
          </a:p>
        </p:txBody>
      </p:sp>
      <p:sp>
        <p:nvSpPr>
          <p:cNvPr id="182" name="Google Shape;182;p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الحليب الجيد الصنع الناتج بطريقة الرذاذ يكاد يعادل الحليب السائل قبل التجفيف</a:t>
            </a:r>
            <a:endParaRPr/>
          </a:p>
          <a:p>
            <a:pPr indent="-1397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استعمالات الحليب المجفف</a:t>
            </a:r>
            <a:endParaRPr/>
          </a:p>
        </p:txBody>
      </p:sp>
      <p:sp>
        <p:nvSpPr>
          <p:cNvPr id="188" name="Google Shape;188;p2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الشرب والإغراض المنزليه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صناعة الحلوي والفطائر والبسكويت والخبيز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صناعة المثلجات اللبنيه ولبن والشيكولاته والشيكولاته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تغذية الاطفال بعد تدعيمه بالأملاح المعدنية والفيتامينات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صناعة المنتجات اللبنيه ( زبادي – جبن )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رفع تركيز المادة الصلبه في اللبن العادي لإغراض الصناعه 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يدخل في صناعة بعض الادوية  وإعداد المزارع البكتيرية</a:t>
            </a:r>
            <a:endParaRPr/>
          </a:p>
          <a:p>
            <a:pPr indent="-342900" lvl="0" marL="342900" marR="0" rtl="1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AutoNum type="arabicPeriod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يستخدم مسحوق اللبن الفرز في تغذية حيوانات المزرعة والدواجن</a:t>
            </a:r>
            <a:endParaRPr/>
          </a:p>
          <a:p>
            <a:pPr indent="-165100" lvl="0" marL="342900" marR="0" rtl="1" algn="just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الخواص البكتريولوجية</a:t>
            </a:r>
            <a:endParaRPr/>
          </a:p>
        </p:txBody>
      </p:sp>
      <p:sp>
        <p:nvSpPr>
          <p:cNvPr id="194" name="Google Shape;194;p2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يعتبر الحليب المجفف من اقل المنتجات اللبنية تعرضا للتلوث</a:t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طرق التجفيف</a:t>
            </a:r>
            <a:endParaRPr/>
          </a:p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طريقة الاسطوانات </a:t>
            </a:r>
            <a:endParaRPr/>
          </a:p>
          <a:p>
            <a:pPr indent="-342900" lvl="0" marL="342900" marR="0" rtl="1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Roller process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طريقة الغشاء                   Film Drying Method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2- طريقة الرذاذ او الرشاش</a:t>
            </a:r>
            <a:endParaRPr/>
          </a:p>
          <a:p>
            <a:pPr indent="-342900" lvl="0" marL="342900" marR="0" rtl="1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Spray Drying Method</a:t>
            </a:r>
            <a:endParaRPr/>
          </a:p>
          <a:p>
            <a:pPr indent="-342900" lvl="0" marL="3429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وتعتمد كلا الطريقتين علي التبخير السريع للماء من اكبر سطح ممكن من الحليب حني تتم عملية التجفيف بسرعة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1371600" y="990600"/>
            <a:ext cx="6477000" cy="3048000"/>
          </a:xfrm>
          <a:prstGeom prst="rect"/>
          <a:gradFill>
            <a:gsLst>
              <a:gs pos="0">
                <a:srgbClr val="A603AB"/>
              </a:gs>
              <a:gs pos="21000">
                <a:srgbClr val="0819FB"/>
              </a:gs>
              <a:gs pos="35000">
                <a:srgbClr val="1A8D48"/>
              </a:gs>
              <a:gs pos="52000">
                <a:srgbClr val="FFFF00"/>
              </a:gs>
              <a:gs pos="72999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cap="flat" cmpd="sng" w="12700" algn="ctr">
            <a:solidFill>
              <a:srgbClr val="EAEAEA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PT Bold Heading"/>
              </a:rPr>
              <a:t>وشكرا لحسن الاستماع</a:t>
            </a:r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4221162"/>
            <a:ext cx="32766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طريقة الاسطوانات Roller process</a:t>
            </a:r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نشر الحليب في طبقة رقيقة علي سطح اسطوانة دائرية مسخنه بالبخار من الداخل 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تعريض الحليب لحرارة ما بين 185-300ف ( 85-149م )</a:t>
            </a:r>
            <a:endParaRPr/>
          </a:p>
          <a:p>
            <a:pPr indent="-165100" lvl="0" marL="3429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6987"/>
            <a:ext cx="91439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94823" cy="71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طريقة الرذاذ Spray Drying</a:t>
            </a:r>
            <a:endParaRPr/>
          </a:p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افضل الطرق المستعمله تجاريا في الوقت الحاضر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تجفيف الحليب وهو علي هيئة رزاز دقيق جدا ( مثل الضباب ) بواسطة مقابلة تيار من الهواء الساخن داخل غرفة التجفيف</a:t>
            </a:r>
            <a:endParaRPr/>
          </a:p>
          <a:p>
            <a:pPr indent="-165100" lvl="0" marL="342900" marR="0" rtl="1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1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مرشح للهواء للتنقية من الغبار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مسخن للهواء 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مروحة قويه لدفع الهواء الساخن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جهاز لتكوين رذاذ الحليب 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غرفة التجفيف</a:t>
            </a:r>
            <a:endParaRPr/>
          </a:p>
          <a:p>
            <a:pPr indent="-342900" lvl="0" marL="342900" marR="0" rtl="1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AutoNum type="arabicPeriod"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مجمع غبار الحليب</a:t>
            </a:r>
            <a:endParaRPr/>
          </a:p>
          <a:p>
            <a:pPr indent="-139700" lvl="0" marL="3429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تركيب وحدة التجفيف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